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70"/>
  </p:notesMasterIdLst>
  <p:sldIdLst>
    <p:sldId id="275" r:id="rId2"/>
    <p:sldId id="259" r:id="rId3"/>
    <p:sldId id="286" r:id="rId4"/>
    <p:sldId id="291" r:id="rId5"/>
    <p:sldId id="292" r:id="rId6"/>
    <p:sldId id="430" r:id="rId7"/>
    <p:sldId id="331" r:id="rId8"/>
    <p:sldId id="377" r:id="rId9"/>
    <p:sldId id="438" r:id="rId10"/>
    <p:sldId id="436" r:id="rId11"/>
    <p:sldId id="440" r:id="rId12"/>
    <p:sldId id="410" r:id="rId13"/>
    <p:sldId id="458" r:id="rId14"/>
    <p:sldId id="441" r:id="rId15"/>
    <p:sldId id="459" r:id="rId16"/>
    <p:sldId id="411" r:id="rId17"/>
    <p:sldId id="412" r:id="rId18"/>
    <p:sldId id="413" r:id="rId19"/>
    <p:sldId id="414" r:id="rId20"/>
    <p:sldId id="417" r:id="rId21"/>
    <p:sldId id="418" r:id="rId22"/>
    <p:sldId id="419" r:id="rId23"/>
    <p:sldId id="460" r:id="rId24"/>
    <p:sldId id="416" r:id="rId25"/>
    <p:sldId id="455" r:id="rId26"/>
    <p:sldId id="415" r:id="rId27"/>
    <p:sldId id="421" r:id="rId28"/>
    <p:sldId id="420" r:id="rId29"/>
    <p:sldId id="422" r:id="rId30"/>
    <p:sldId id="425" r:id="rId31"/>
    <p:sldId id="424" r:id="rId32"/>
    <p:sldId id="456" r:id="rId33"/>
    <p:sldId id="428" r:id="rId34"/>
    <p:sldId id="423" r:id="rId35"/>
    <p:sldId id="429" r:id="rId36"/>
    <p:sldId id="426" r:id="rId37"/>
    <p:sldId id="427" r:id="rId38"/>
    <p:sldId id="457" r:id="rId39"/>
    <p:sldId id="465" r:id="rId40"/>
    <p:sldId id="391" r:id="rId41"/>
    <p:sldId id="352" r:id="rId42"/>
    <p:sldId id="445" r:id="rId43"/>
    <p:sldId id="354" r:id="rId44"/>
    <p:sldId id="444" r:id="rId45"/>
    <p:sldId id="446" r:id="rId46"/>
    <p:sldId id="393" r:id="rId47"/>
    <p:sldId id="357" r:id="rId48"/>
    <p:sldId id="356" r:id="rId49"/>
    <p:sldId id="358" r:id="rId50"/>
    <p:sldId id="452" r:id="rId51"/>
    <p:sldId id="359" r:id="rId52"/>
    <p:sldId id="466" r:id="rId53"/>
    <p:sldId id="396" r:id="rId54"/>
    <p:sldId id="397" r:id="rId55"/>
    <p:sldId id="447" r:id="rId56"/>
    <p:sldId id="399" r:id="rId57"/>
    <p:sldId id="400" r:id="rId58"/>
    <p:sldId id="401" r:id="rId59"/>
    <p:sldId id="333" r:id="rId60"/>
    <p:sldId id="461" r:id="rId61"/>
    <p:sldId id="336" r:id="rId62"/>
    <p:sldId id="335" r:id="rId63"/>
    <p:sldId id="443" r:id="rId64"/>
    <p:sldId id="337" r:id="rId65"/>
    <p:sldId id="299" r:id="rId66"/>
    <p:sldId id="463" r:id="rId67"/>
    <p:sldId id="270" r:id="rId68"/>
    <p:sldId id="464" r:id="rId69"/>
  </p:sldIdLst>
  <p:sldSz cx="9144000" cy="5143500" type="screen16x9"/>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240F"/>
    <a:srgbClr val="801710"/>
    <a:srgbClr val="B22116"/>
    <a:srgbClr val="1F3D5A"/>
    <a:srgbClr val="686252"/>
    <a:srgbClr val="154194"/>
    <a:srgbClr val="EE6D05"/>
    <a:srgbClr val="FCBF00"/>
    <a:srgbClr val="273483"/>
    <a:srgbClr val="E33C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97" autoAdjust="0"/>
    <p:restoredTop sz="96362" autoAdjust="0"/>
  </p:normalViewPr>
  <p:slideViewPr>
    <p:cSldViewPr snapToGrid="0" snapToObjects="1">
      <p:cViewPr varScale="1">
        <p:scale>
          <a:sx n="113" d="100"/>
          <a:sy n="113" d="100"/>
        </p:scale>
        <p:origin x="437"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616D92-6188-A14E-A891-B5D26DF81351}" type="datetimeFigureOut">
              <a:rPr lang="it-IT" smtClean="0"/>
              <a:t>27/01/2025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C756EE-FE83-7B45-BED0-DBEE85721A24}" type="slidenum">
              <a:rPr lang="it-IT" smtClean="0"/>
              <a:t>‹N›</a:t>
            </a:fld>
            <a:endParaRPr lang="it-IT"/>
          </a:p>
        </p:txBody>
      </p:sp>
    </p:spTree>
    <p:extLst>
      <p:ext uri="{BB962C8B-B14F-4D97-AF65-F5344CB8AC3E}">
        <p14:creationId xmlns:p14="http://schemas.microsoft.com/office/powerpoint/2010/main" val="1777796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6C756EE-FE83-7B45-BED0-DBEE85721A24}" type="slidenum">
              <a:rPr lang="it-IT" smtClean="0"/>
              <a:t>1</a:t>
            </a:fld>
            <a:endParaRPr lang="it-IT"/>
          </a:p>
        </p:txBody>
      </p:sp>
    </p:spTree>
    <p:extLst>
      <p:ext uri="{BB962C8B-B14F-4D97-AF65-F5344CB8AC3E}">
        <p14:creationId xmlns:p14="http://schemas.microsoft.com/office/powerpoint/2010/main" val="4162034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6C756EE-FE83-7B45-BED0-DBEE85721A24}" type="slidenum">
              <a:rPr lang="it-IT" smtClean="0"/>
              <a:t>10</a:t>
            </a:fld>
            <a:endParaRPr lang="it-IT"/>
          </a:p>
        </p:txBody>
      </p:sp>
    </p:spTree>
    <p:extLst>
      <p:ext uri="{BB962C8B-B14F-4D97-AF65-F5344CB8AC3E}">
        <p14:creationId xmlns:p14="http://schemas.microsoft.com/office/powerpoint/2010/main" val="400991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6C756EE-FE83-7B45-BED0-DBEE85721A24}" type="slidenum">
              <a:rPr lang="it-IT" smtClean="0"/>
              <a:t>11</a:t>
            </a:fld>
            <a:endParaRPr lang="it-IT"/>
          </a:p>
        </p:txBody>
      </p:sp>
    </p:spTree>
    <p:extLst>
      <p:ext uri="{BB962C8B-B14F-4D97-AF65-F5344CB8AC3E}">
        <p14:creationId xmlns:p14="http://schemas.microsoft.com/office/powerpoint/2010/main" val="429859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r>
              <a:rPr lang="it-IT" dirty="0"/>
              <a:t>Questa corrispondenza è indicativa, spesso gli ISCED indicati sugli accordi non hanno questa esatta corrispondenza</a:t>
            </a:r>
            <a:r>
              <a:rPr lang="it-IT" baseline="0" dirty="0"/>
              <a:t> con i </a:t>
            </a:r>
            <a:r>
              <a:rPr lang="it-IT" baseline="0" dirty="0" err="1"/>
              <a:t>CdS</a:t>
            </a:r>
            <a:r>
              <a:rPr lang="it-IT" baseline="0" dirty="0"/>
              <a:t>, pertanto nelle prossime slide si riportano le destinazioni previste per ciascun </a:t>
            </a:r>
            <a:r>
              <a:rPr lang="it-IT" baseline="0" dirty="0" err="1"/>
              <a:t>CdS</a:t>
            </a:r>
            <a:r>
              <a:rPr lang="it-IT" baseline="0" dirty="0"/>
              <a:t>. La medesima informazione la trovate sul sito del DIA con maggiori dettagli.</a:t>
            </a:r>
          </a:p>
          <a:p>
            <a:r>
              <a:rPr lang="it-IT" baseline="0" dirty="0"/>
              <a:t>NB. Nel bando non troverete l’indicazione dei </a:t>
            </a:r>
            <a:r>
              <a:rPr lang="it-IT" baseline="0" dirty="0" err="1"/>
              <a:t>CdS</a:t>
            </a:r>
            <a:r>
              <a:rPr lang="it-IT" baseline="0" dirty="0"/>
              <a:t>, ma degli ISCED.</a:t>
            </a:r>
            <a:endParaRPr lang="it-IT" dirty="0"/>
          </a:p>
        </p:txBody>
      </p:sp>
      <p:sp>
        <p:nvSpPr>
          <p:cNvPr id="4" name="Segnaposto numero diapositiva 3"/>
          <p:cNvSpPr>
            <a:spLocks noGrp="1"/>
          </p:cNvSpPr>
          <p:nvPr>
            <p:ph type="sldNum" sz="quarter" idx="10"/>
          </p:nvPr>
        </p:nvSpPr>
        <p:spPr/>
        <p:txBody>
          <a:bodyPr/>
          <a:lstStyle/>
          <a:p>
            <a:fld id="{26C756EE-FE83-7B45-BED0-DBEE85721A24}" type="slidenum">
              <a:rPr lang="it-IT" smtClean="0"/>
              <a:t>12</a:t>
            </a:fld>
            <a:endParaRPr lang="it-IT"/>
          </a:p>
        </p:txBody>
      </p:sp>
    </p:spTree>
    <p:extLst>
      <p:ext uri="{BB962C8B-B14F-4D97-AF65-F5344CB8AC3E}">
        <p14:creationId xmlns:p14="http://schemas.microsoft.com/office/powerpoint/2010/main" val="1578438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r>
              <a:rPr lang="it-IT" dirty="0"/>
              <a:t>Numero destinazioni per </a:t>
            </a:r>
            <a:r>
              <a:rPr lang="it-IT" dirty="0" err="1"/>
              <a:t>CdS</a:t>
            </a:r>
            <a:endParaRPr lang="it-IT" dirty="0"/>
          </a:p>
          <a:p>
            <a:endParaRPr lang="it-IT" dirty="0"/>
          </a:p>
        </p:txBody>
      </p:sp>
      <p:sp>
        <p:nvSpPr>
          <p:cNvPr id="4" name="Segnaposto numero diapositiva 3"/>
          <p:cNvSpPr>
            <a:spLocks noGrp="1"/>
          </p:cNvSpPr>
          <p:nvPr>
            <p:ph type="sldNum" sz="quarter" idx="10"/>
          </p:nvPr>
        </p:nvSpPr>
        <p:spPr/>
        <p:txBody>
          <a:bodyPr/>
          <a:lstStyle/>
          <a:p>
            <a:fld id="{26C756EE-FE83-7B45-BED0-DBEE85721A24}" type="slidenum">
              <a:rPr lang="it-IT" smtClean="0"/>
              <a:t>13</a:t>
            </a:fld>
            <a:endParaRPr lang="it-IT"/>
          </a:p>
        </p:txBody>
      </p:sp>
    </p:spTree>
    <p:extLst>
      <p:ext uri="{BB962C8B-B14F-4D97-AF65-F5344CB8AC3E}">
        <p14:creationId xmlns:p14="http://schemas.microsoft.com/office/powerpoint/2010/main" val="267995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6C756EE-FE83-7B45-BED0-DBEE85721A24}" type="slidenum">
              <a:rPr lang="it-IT" smtClean="0"/>
              <a:t>14</a:t>
            </a:fld>
            <a:endParaRPr lang="it-IT"/>
          </a:p>
        </p:txBody>
      </p:sp>
    </p:spTree>
    <p:extLst>
      <p:ext uri="{BB962C8B-B14F-4D97-AF65-F5344CB8AC3E}">
        <p14:creationId xmlns:p14="http://schemas.microsoft.com/office/powerpoint/2010/main" val="2206028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6C756EE-FE83-7B45-BED0-DBEE85721A24}" type="slidenum">
              <a:rPr lang="it-IT" smtClean="0"/>
              <a:t>15</a:t>
            </a:fld>
            <a:endParaRPr lang="it-IT"/>
          </a:p>
        </p:txBody>
      </p:sp>
    </p:spTree>
    <p:extLst>
      <p:ext uri="{BB962C8B-B14F-4D97-AF65-F5344CB8AC3E}">
        <p14:creationId xmlns:p14="http://schemas.microsoft.com/office/powerpoint/2010/main" val="659312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6C756EE-FE83-7B45-BED0-DBEE85721A24}" type="slidenum">
              <a:rPr lang="it-IT" smtClean="0"/>
              <a:t>16</a:t>
            </a:fld>
            <a:endParaRPr lang="it-IT"/>
          </a:p>
        </p:txBody>
      </p:sp>
    </p:spTree>
    <p:extLst>
      <p:ext uri="{BB962C8B-B14F-4D97-AF65-F5344CB8AC3E}">
        <p14:creationId xmlns:p14="http://schemas.microsoft.com/office/powerpoint/2010/main" val="40706298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6C756EE-FE83-7B45-BED0-DBEE85721A24}" type="slidenum">
              <a:rPr lang="it-IT" smtClean="0"/>
              <a:t>17</a:t>
            </a:fld>
            <a:endParaRPr lang="it-IT"/>
          </a:p>
        </p:txBody>
      </p:sp>
    </p:spTree>
    <p:extLst>
      <p:ext uri="{BB962C8B-B14F-4D97-AF65-F5344CB8AC3E}">
        <p14:creationId xmlns:p14="http://schemas.microsoft.com/office/powerpoint/2010/main" val="23880042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6C756EE-FE83-7B45-BED0-DBEE85721A24}" type="slidenum">
              <a:rPr lang="it-IT" smtClean="0"/>
              <a:t>18</a:t>
            </a:fld>
            <a:endParaRPr lang="it-IT"/>
          </a:p>
        </p:txBody>
      </p:sp>
    </p:spTree>
    <p:extLst>
      <p:ext uri="{BB962C8B-B14F-4D97-AF65-F5344CB8AC3E}">
        <p14:creationId xmlns:p14="http://schemas.microsoft.com/office/powerpoint/2010/main" val="7255793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6C756EE-FE83-7B45-BED0-DBEE85721A24}" type="slidenum">
              <a:rPr lang="it-IT" smtClean="0"/>
              <a:t>19</a:t>
            </a:fld>
            <a:endParaRPr lang="it-IT"/>
          </a:p>
        </p:txBody>
      </p:sp>
    </p:spTree>
    <p:extLst>
      <p:ext uri="{BB962C8B-B14F-4D97-AF65-F5344CB8AC3E}">
        <p14:creationId xmlns:p14="http://schemas.microsoft.com/office/powerpoint/2010/main" val="2266394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6C756EE-FE83-7B45-BED0-DBEE85721A24}" type="slidenum">
              <a:rPr lang="it-IT" smtClean="0"/>
              <a:t>2</a:t>
            </a:fld>
            <a:endParaRPr lang="it-IT"/>
          </a:p>
        </p:txBody>
      </p:sp>
    </p:spTree>
    <p:extLst>
      <p:ext uri="{BB962C8B-B14F-4D97-AF65-F5344CB8AC3E}">
        <p14:creationId xmlns:p14="http://schemas.microsoft.com/office/powerpoint/2010/main" val="3967756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6C756EE-FE83-7B45-BED0-DBEE85721A24}" type="slidenum">
              <a:rPr lang="it-IT" smtClean="0"/>
              <a:t>20</a:t>
            </a:fld>
            <a:endParaRPr lang="it-IT"/>
          </a:p>
        </p:txBody>
      </p:sp>
    </p:spTree>
    <p:extLst>
      <p:ext uri="{BB962C8B-B14F-4D97-AF65-F5344CB8AC3E}">
        <p14:creationId xmlns:p14="http://schemas.microsoft.com/office/powerpoint/2010/main" val="27768689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6C756EE-FE83-7B45-BED0-DBEE85721A24}" type="slidenum">
              <a:rPr lang="it-IT" smtClean="0"/>
              <a:t>21</a:t>
            </a:fld>
            <a:endParaRPr lang="it-IT"/>
          </a:p>
        </p:txBody>
      </p:sp>
    </p:spTree>
    <p:extLst>
      <p:ext uri="{BB962C8B-B14F-4D97-AF65-F5344CB8AC3E}">
        <p14:creationId xmlns:p14="http://schemas.microsoft.com/office/powerpoint/2010/main" val="7457168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6C756EE-FE83-7B45-BED0-DBEE85721A24}" type="slidenum">
              <a:rPr lang="it-IT" smtClean="0"/>
              <a:t>22</a:t>
            </a:fld>
            <a:endParaRPr lang="it-IT"/>
          </a:p>
        </p:txBody>
      </p:sp>
    </p:spTree>
    <p:extLst>
      <p:ext uri="{BB962C8B-B14F-4D97-AF65-F5344CB8AC3E}">
        <p14:creationId xmlns:p14="http://schemas.microsoft.com/office/powerpoint/2010/main" val="20744680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6C756EE-FE83-7B45-BED0-DBEE85721A24}" type="slidenum">
              <a:rPr lang="it-IT" smtClean="0"/>
              <a:t>23</a:t>
            </a:fld>
            <a:endParaRPr lang="it-IT"/>
          </a:p>
        </p:txBody>
      </p:sp>
    </p:spTree>
    <p:extLst>
      <p:ext uri="{BB962C8B-B14F-4D97-AF65-F5344CB8AC3E}">
        <p14:creationId xmlns:p14="http://schemas.microsoft.com/office/powerpoint/2010/main" val="666205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6C756EE-FE83-7B45-BED0-DBEE85721A24}" type="slidenum">
              <a:rPr lang="it-IT" smtClean="0"/>
              <a:t>24</a:t>
            </a:fld>
            <a:endParaRPr lang="it-IT"/>
          </a:p>
        </p:txBody>
      </p:sp>
    </p:spTree>
    <p:extLst>
      <p:ext uri="{BB962C8B-B14F-4D97-AF65-F5344CB8AC3E}">
        <p14:creationId xmlns:p14="http://schemas.microsoft.com/office/powerpoint/2010/main" val="723421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6C756EE-FE83-7B45-BED0-DBEE85721A24}" type="slidenum">
              <a:rPr lang="it-IT" smtClean="0"/>
              <a:t>25</a:t>
            </a:fld>
            <a:endParaRPr lang="it-IT"/>
          </a:p>
        </p:txBody>
      </p:sp>
    </p:spTree>
    <p:extLst>
      <p:ext uri="{BB962C8B-B14F-4D97-AF65-F5344CB8AC3E}">
        <p14:creationId xmlns:p14="http://schemas.microsoft.com/office/powerpoint/2010/main" val="426093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6C756EE-FE83-7B45-BED0-DBEE85721A24}" type="slidenum">
              <a:rPr lang="it-IT" smtClean="0"/>
              <a:t>26</a:t>
            </a:fld>
            <a:endParaRPr lang="it-IT"/>
          </a:p>
        </p:txBody>
      </p:sp>
    </p:spTree>
    <p:extLst>
      <p:ext uri="{BB962C8B-B14F-4D97-AF65-F5344CB8AC3E}">
        <p14:creationId xmlns:p14="http://schemas.microsoft.com/office/powerpoint/2010/main" val="26976374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6C756EE-FE83-7B45-BED0-DBEE85721A24}" type="slidenum">
              <a:rPr lang="it-IT" smtClean="0"/>
              <a:t>27</a:t>
            </a:fld>
            <a:endParaRPr lang="it-IT"/>
          </a:p>
        </p:txBody>
      </p:sp>
    </p:spTree>
    <p:extLst>
      <p:ext uri="{BB962C8B-B14F-4D97-AF65-F5344CB8AC3E}">
        <p14:creationId xmlns:p14="http://schemas.microsoft.com/office/powerpoint/2010/main" val="19815864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6C756EE-FE83-7B45-BED0-DBEE85721A24}" type="slidenum">
              <a:rPr lang="it-IT" smtClean="0"/>
              <a:t>28</a:t>
            </a:fld>
            <a:endParaRPr lang="it-IT"/>
          </a:p>
        </p:txBody>
      </p:sp>
    </p:spTree>
    <p:extLst>
      <p:ext uri="{BB962C8B-B14F-4D97-AF65-F5344CB8AC3E}">
        <p14:creationId xmlns:p14="http://schemas.microsoft.com/office/powerpoint/2010/main" val="33818179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6C756EE-FE83-7B45-BED0-DBEE85721A24}" type="slidenum">
              <a:rPr lang="it-IT" smtClean="0"/>
              <a:t>29</a:t>
            </a:fld>
            <a:endParaRPr lang="it-IT"/>
          </a:p>
        </p:txBody>
      </p:sp>
    </p:spTree>
    <p:extLst>
      <p:ext uri="{BB962C8B-B14F-4D97-AF65-F5344CB8AC3E}">
        <p14:creationId xmlns:p14="http://schemas.microsoft.com/office/powerpoint/2010/main" val="1117859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6C756EE-FE83-7B45-BED0-DBEE85721A24}" type="slidenum">
              <a:rPr lang="it-IT" smtClean="0"/>
              <a:t>3</a:t>
            </a:fld>
            <a:endParaRPr lang="it-IT"/>
          </a:p>
        </p:txBody>
      </p:sp>
    </p:spTree>
    <p:extLst>
      <p:ext uri="{BB962C8B-B14F-4D97-AF65-F5344CB8AC3E}">
        <p14:creationId xmlns:p14="http://schemas.microsoft.com/office/powerpoint/2010/main" val="27962444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6C756EE-FE83-7B45-BED0-DBEE85721A24}" type="slidenum">
              <a:rPr lang="it-IT" smtClean="0"/>
              <a:t>30</a:t>
            </a:fld>
            <a:endParaRPr lang="it-IT"/>
          </a:p>
        </p:txBody>
      </p:sp>
    </p:spTree>
    <p:extLst>
      <p:ext uri="{BB962C8B-B14F-4D97-AF65-F5344CB8AC3E}">
        <p14:creationId xmlns:p14="http://schemas.microsoft.com/office/powerpoint/2010/main" val="37619228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6C756EE-FE83-7B45-BED0-DBEE85721A24}" type="slidenum">
              <a:rPr lang="it-IT" smtClean="0"/>
              <a:t>31</a:t>
            </a:fld>
            <a:endParaRPr lang="it-IT"/>
          </a:p>
        </p:txBody>
      </p:sp>
    </p:spTree>
    <p:extLst>
      <p:ext uri="{BB962C8B-B14F-4D97-AF65-F5344CB8AC3E}">
        <p14:creationId xmlns:p14="http://schemas.microsoft.com/office/powerpoint/2010/main" val="42672892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6C756EE-FE83-7B45-BED0-DBEE85721A24}" type="slidenum">
              <a:rPr lang="it-IT" smtClean="0"/>
              <a:t>32</a:t>
            </a:fld>
            <a:endParaRPr lang="it-IT"/>
          </a:p>
        </p:txBody>
      </p:sp>
    </p:spTree>
    <p:extLst>
      <p:ext uri="{BB962C8B-B14F-4D97-AF65-F5344CB8AC3E}">
        <p14:creationId xmlns:p14="http://schemas.microsoft.com/office/powerpoint/2010/main" val="24441254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6C756EE-FE83-7B45-BED0-DBEE85721A24}" type="slidenum">
              <a:rPr lang="it-IT" smtClean="0"/>
              <a:t>33</a:t>
            </a:fld>
            <a:endParaRPr lang="it-IT"/>
          </a:p>
        </p:txBody>
      </p:sp>
    </p:spTree>
    <p:extLst>
      <p:ext uri="{BB962C8B-B14F-4D97-AF65-F5344CB8AC3E}">
        <p14:creationId xmlns:p14="http://schemas.microsoft.com/office/powerpoint/2010/main" val="31464130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6C756EE-FE83-7B45-BED0-DBEE85721A24}" type="slidenum">
              <a:rPr lang="it-IT" smtClean="0"/>
              <a:t>34</a:t>
            </a:fld>
            <a:endParaRPr lang="it-IT"/>
          </a:p>
        </p:txBody>
      </p:sp>
    </p:spTree>
    <p:extLst>
      <p:ext uri="{BB962C8B-B14F-4D97-AF65-F5344CB8AC3E}">
        <p14:creationId xmlns:p14="http://schemas.microsoft.com/office/powerpoint/2010/main" val="11242572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6C756EE-FE83-7B45-BED0-DBEE85721A24}" type="slidenum">
              <a:rPr lang="it-IT" smtClean="0"/>
              <a:t>35</a:t>
            </a:fld>
            <a:endParaRPr lang="it-IT"/>
          </a:p>
        </p:txBody>
      </p:sp>
    </p:spTree>
    <p:extLst>
      <p:ext uri="{BB962C8B-B14F-4D97-AF65-F5344CB8AC3E}">
        <p14:creationId xmlns:p14="http://schemas.microsoft.com/office/powerpoint/2010/main" val="13206828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6C756EE-FE83-7B45-BED0-DBEE85721A24}" type="slidenum">
              <a:rPr lang="it-IT" smtClean="0"/>
              <a:t>36</a:t>
            </a:fld>
            <a:endParaRPr lang="it-IT"/>
          </a:p>
        </p:txBody>
      </p:sp>
    </p:spTree>
    <p:extLst>
      <p:ext uri="{BB962C8B-B14F-4D97-AF65-F5344CB8AC3E}">
        <p14:creationId xmlns:p14="http://schemas.microsoft.com/office/powerpoint/2010/main" val="1117222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6C756EE-FE83-7B45-BED0-DBEE85721A24}" type="slidenum">
              <a:rPr lang="it-IT" smtClean="0"/>
              <a:t>37</a:t>
            </a:fld>
            <a:endParaRPr lang="it-IT"/>
          </a:p>
        </p:txBody>
      </p:sp>
    </p:spTree>
    <p:extLst>
      <p:ext uri="{BB962C8B-B14F-4D97-AF65-F5344CB8AC3E}">
        <p14:creationId xmlns:p14="http://schemas.microsoft.com/office/powerpoint/2010/main" val="31781667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6C756EE-FE83-7B45-BED0-DBEE85721A24}" type="slidenum">
              <a:rPr lang="it-IT" smtClean="0"/>
              <a:t>38</a:t>
            </a:fld>
            <a:endParaRPr lang="it-IT"/>
          </a:p>
        </p:txBody>
      </p:sp>
    </p:spTree>
    <p:extLst>
      <p:ext uri="{BB962C8B-B14F-4D97-AF65-F5344CB8AC3E}">
        <p14:creationId xmlns:p14="http://schemas.microsoft.com/office/powerpoint/2010/main" val="21758894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C15683-7EB7-A93C-3A9A-EB7664B46DE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2EE1BCCE-3049-398F-A86B-A3D3E0F0AB0B}"/>
              </a:ext>
            </a:extLst>
          </p:cNvPr>
          <p:cNvSpPr>
            <a:spLocks noGrp="1" noRot="1" noChangeAspect="1"/>
          </p:cNvSpPr>
          <p:nvPr>
            <p:ph type="sldImg"/>
          </p:nvPr>
        </p:nvSpPr>
        <p:spPr>
          <a:xfrm>
            <a:off x="685800" y="1143000"/>
            <a:ext cx="5486400" cy="3086100"/>
          </a:xfrm>
        </p:spPr>
      </p:sp>
      <p:sp>
        <p:nvSpPr>
          <p:cNvPr id="3" name="Segnaposto note 2">
            <a:extLst>
              <a:ext uri="{FF2B5EF4-FFF2-40B4-BE49-F238E27FC236}">
                <a16:creationId xmlns:a16="http://schemas.microsoft.com/office/drawing/2014/main" id="{1157B142-EDE3-822A-D41C-9C1EE8F116CF}"/>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E0BD2918-F4C6-CAE2-AF7F-20F52FB0BC01}"/>
              </a:ext>
            </a:extLst>
          </p:cNvPr>
          <p:cNvSpPr>
            <a:spLocks noGrp="1"/>
          </p:cNvSpPr>
          <p:nvPr>
            <p:ph type="sldNum" sz="quarter" idx="10"/>
          </p:nvPr>
        </p:nvSpPr>
        <p:spPr/>
        <p:txBody>
          <a:bodyPr/>
          <a:lstStyle/>
          <a:p>
            <a:fld id="{26C756EE-FE83-7B45-BED0-DBEE85721A24}" type="slidenum">
              <a:rPr lang="it-IT" smtClean="0"/>
              <a:t>39</a:t>
            </a:fld>
            <a:endParaRPr lang="it-IT"/>
          </a:p>
        </p:txBody>
      </p:sp>
    </p:spTree>
    <p:extLst>
      <p:ext uri="{BB962C8B-B14F-4D97-AF65-F5344CB8AC3E}">
        <p14:creationId xmlns:p14="http://schemas.microsoft.com/office/powerpoint/2010/main" val="2934177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6C756EE-FE83-7B45-BED0-DBEE85721A24}" type="slidenum">
              <a:rPr lang="it-IT" smtClean="0"/>
              <a:t>4</a:t>
            </a:fld>
            <a:endParaRPr lang="it-IT"/>
          </a:p>
        </p:txBody>
      </p:sp>
    </p:spTree>
    <p:extLst>
      <p:ext uri="{BB962C8B-B14F-4D97-AF65-F5344CB8AC3E}">
        <p14:creationId xmlns:p14="http://schemas.microsoft.com/office/powerpoint/2010/main" val="12518525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6C756EE-FE83-7B45-BED0-DBEE85721A24}" type="slidenum">
              <a:rPr lang="it-IT" smtClean="0"/>
              <a:t>40</a:t>
            </a:fld>
            <a:endParaRPr lang="it-IT"/>
          </a:p>
        </p:txBody>
      </p:sp>
    </p:spTree>
    <p:extLst>
      <p:ext uri="{BB962C8B-B14F-4D97-AF65-F5344CB8AC3E}">
        <p14:creationId xmlns:p14="http://schemas.microsoft.com/office/powerpoint/2010/main" val="25198719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6C756EE-FE83-7B45-BED0-DBEE85721A24}" type="slidenum">
              <a:rPr lang="it-IT" smtClean="0"/>
              <a:t>41</a:t>
            </a:fld>
            <a:endParaRPr lang="it-IT"/>
          </a:p>
        </p:txBody>
      </p:sp>
    </p:spTree>
    <p:extLst>
      <p:ext uri="{BB962C8B-B14F-4D97-AF65-F5344CB8AC3E}">
        <p14:creationId xmlns:p14="http://schemas.microsoft.com/office/powerpoint/2010/main" val="37475094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6C756EE-FE83-7B45-BED0-DBEE85721A24}" type="slidenum">
              <a:rPr lang="it-IT" smtClean="0"/>
              <a:t>42</a:t>
            </a:fld>
            <a:endParaRPr lang="it-IT"/>
          </a:p>
        </p:txBody>
      </p:sp>
    </p:spTree>
    <p:extLst>
      <p:ext uri="{BB962C8B-B14F-4D97-AF65-F5344CB8AC3E}">
        <p14:creationId xmlns:p14="http://schemas.microsoft.com/office/powerpoint/2010/main" val="9455188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6C756EE-FE83-7B45-BED0-DBEE85721A24}" type="slidenum">
              <a:rPr lang="it-IT" smtClean="0"/>
              <a:t>43</a:t>
            </a:fld>
            <a:endParaRPr lang="it-IT"/>
          </a:p>
        </p:txBody>
      </p:sp>
    </p:spTree>
    <p:extLst>
      <p:ext uri="{BB962C8B-B14F-4D97-AF65-F5344CB8AC3E}">
        <p14:creationId xmlns:p14="http://schemas.microsoft.com/office/powerpoint/2010/main" val="628952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6C756EE-FE83-7B45-BED0-DBEE85721A24}" type="slidenum">
              <a:rPr lang="it-IT" smtClean="0"/>
              <a:t>44</a:t>
            </a:fld>
            <a:endParaRPr lang="it-IT"/>
          </a:p>
        </p:txBody>
      </p:sp>
    </p:spTree>
    <p:extLst>
      <p:ext uri="{BB962C8B-B14F-4D97-AF65-F5344CB8AC3E}">
        <p14:creationId xmlns:p14="http://schemas.microsoft.com/office/powerpoint/2010/main" val="25926246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6C756EE-FE83-7B45-BED0-DBEE85721A24}" type="slidenum">
              <a:rPr lang="it-IT" smtClean="0"/>
              <a:t>45</a:t>
            </a:fld>
            <a:endParaRPr lang="it-IT"/>
          </a:p>
        </p:txBody>
      </p:sp>
    </p:spTree>
    <p:extLst>
      <p:ext uri="{BB962C8B-B14F-4D97-AF65-F5344CB8AC3E}">
        <p14:creationId xmlns:p14="http://schemas.microsoft.com/office/powerpoint/2010/main" val="27208759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pPr algn="just" fontAlgn="base">
              <a:spcAft>
                <a:spcPts val="0"/>
              </a:spcAft>
            </a:pPr>
            <a:r>
              <a:rPr lang="it-IT" sz="1200" b="1" dirty="0" err="1">
                <a:solidFill>
                  <a:srgbClr val="000000"/>
                </a:solidFill>
                <a:effectLst>
                  <a:outerShdw blurRad="38100" dist="38100" dir="2700000" algn="tl">
                    <a:srgbClr val="000000">
                      <a:alpha val="43137"/>
                    </a:srgbClr>
                  </a:outerShdw>
                </a:effectLst>
                <a:latin typeface="Founders Grotesk Light" panose="020B0303030202060203" pitchFamily="34" charset="0"/>
              </a:rPr>
              <a:t>Before</a:t>
            </a:r>
            <a:r>
              <a:rPr lang="it-IT" sz="1200" b="1" dirty="0">
                <a:solidFill>
                  <a:srgbClr val="000000"/>
                </a:solidFill>
                <a:effectLst>
                  <a:outerShdw blurRad="38100" dist="38100" dir="2700000" algn="tl">
                    <a:srgbClr val="000000">
                      <a:alpha val="43137"/>
                    </a:srgbClr>
                  </a:outerShdw>
                </a:effectLst>
                <a:latin typeface="Founders Grotesk Light" panose="020B0303030202060203" pitchFamily="34" charset="0"/>
              </a:rPr>
              <a:t> the </a:t>
            </a:r>
            <a:r>
              <a:rPr lang="it-IT" sz="1200" b="1" dirty="0" err="1">
                <a:solidFill>
                  <a:srgbClr val="000000"/>
                </a:solidFill>
                <a:effectLst>
                  <a:outerShdw blurRad="38100" dist="38100" dir="2700000" algn="tl">
                    <a:srgbClr val="000000">
                      <a:alpha val="43137"/>
                    </a:srgbClr>
                  </a:outerShdw>
                </a:effectLst>
                <a:latin typeface="Founders Grotesk Light" panose="020B0303030202060203" pitchFamily="34" charset="0"/>
              </a:rPr>
              <a:t>mobility</a:t>
            </a:r>
            <a:r>
              <a:rPr lang="it-IT" sz="1200" dirty="0">
                <a:solidFill>
                  <a:srgbClr val="000000"/>
                </a:solidFill>
                <a:latin typeface="Founders Grotesk Light" panose="020B0303030202060203" pitchFamily="34" charset="0"/>
              </a:rPr>
              <a:t>, da presentare al più tardi 30 giorni prima della partenza;</a:t>
            </a:r>
            <a:endParaRPr lang="it-IT" sz="1200" dirty="0">
              <a:solidFill>
                <a:srgbClr val="2E2D29"/>
              </a:solidFill>
              <a:latin typeface="Founders Grotesk Light" panose="020B0303030202060203" pitchFamily="34" charset="0"/>
            </a:endParaRPr>
          </a:p>
          <a:p>
            <a:pPr algn="just" fontAlgn="base">
              <a:spcAft>
                <a:spcPts val="0"/>
              </a:spcAft>
            </a:pPr>
            <a:endParaRPr lang="it-IT" sz="1200" dirty="0">
              <a:solidFill>
                <a:srgbClr val="000000"/>
              </a:solidFill>
              <a:latin typeface="Founders Grotesk Light" panose="020B0303030202060203" pitchFamily="34" charset="0"/>
            </a:endParaRPr>
          </a:p>
          <a:p>
            <a:pPr algn="just" fontAlgn="base">
              <a:spcAft>
                <a:spcPts val="0"/>
              </a:spcAft>
            </a:pPr>
            <a:r>
              <a:rPr lang="it-IT" sz="1200" b="1" dirty="0" err="1">
                <a:solidFill>
                  <a:srgbClr val="000000"/>
                </a:solidFill>
                <a:effectLst>
                  <a:outerShdw blurRad="38100" dist="38100" dir="2700000" algn="tl">
                    <a:srgbClr val="000000">
                      <a:alpha val="43137"/>
                    </a:srgbClr>
                  </a:outerShdw>
                </a:effectLst>
                <a:latin typeface="Founders Grotesk Light" panose="020B0303030202060203" pitchFamily="34" charset="0"/>
              </a:rPr>
              <a:t>During</a:t>
            </a:r>
            <a:r>
              <a:rPr lang="it-IT" sz="1200" b="1" dirty="0">
                <a:solidFill>
                  <a:srgbClr val="000000"/>
                </a:solidFill>
                <a:effectLst>
                  <a:outerShdw blurRad="38100" dist="38100" dir="2700000" algn="tl">
                    <a:srgbClr val="000000">
                      <a:alpha val="43137"/>
                    </a:srgbClr>
                  </a:outerShdw>
                </a:effectLst>
                <a:latin typeface="Founders Grotesk Light" panose="020B0303030202060203" pitchFamily="34" charset="0"/>
              </a:rPr>
              <a:t> the </a:t>
            </a:r>
            <a:r>
              <a:rPr lang="it-IT" sz="1200" b="1" dirty="0" err="1">
                <a:solidFill>
                  <a:srgbClr val="000000"/>
                </a:solidFill>
                <a:effectLst>
                  <a:outerShdw blurRad="38100" dist="38100" dir="2700000" algn="tl">
                    <a:srgbClr val="000000">
                      <a:alpha val="43137"/>
                    </a:srgbClr>
                  </a:outerShdw>
                </a:effectLst>
                <a:latin typeface="Founders Grotesk Light" panose="020B0303030202060203" pitchFamily="34" charset="0"/>
              </a:rPr>
              <a:t>mobility</a:t>
            </a:r>
            <a:r>
              <a:rPr lang="it-IT" sz="1200" dirty="0">
                <a:solidFill>
                  <a:srgbClr val="000000"/>
                </a:solidFill>
                <a:latin typeface="Founders Grotesk Light" panose="020B0303030202060203" pitchFamily="34" charset="0"/>
              </a:rPr>
              <a:t>, solo nel caso in cui si rendano necessarie modifiche al Learning Agreement originario, da presentare al più tardi 60 giorni dopo la partenza; solo per le mobilità superiori al semestre è consentito presentare un ulteriore </a:t>
            </a:r>
            <a:r>
              <a:rPr lang="it-IT" sz="1200" dirty="0" err="1">
                <a:solidFill>
                  <a:srgbClr val="000000"/>
                </a:solidFill>
                <a:latin typeface="Founders Grotesk Light" panose="020B0303030202060203" pitchFamily="34" charset="0"/>
              </a:rPr>
              <a:t>During</a:t>
            </a:r>
            <a:r>
              <a:rPr lang="it-IT" sz="1200" dirty="0">
                <a:solidFill>
                  <a:srgbClr val="000000"/>
                </a:solidFill>
                <a:latin typeface="Founders Grotesk Light" panose="020B0303030202060203" pitchFamily="34" charset="0"/>
              </a:rPr>
              <a:t> the </a:t>
            </a:r>
            <a:r>
              <a:rPr lang="it-IT" sz="1200" dirty="0" err="1">
                <a:solidFill>
                  <a:srgbClr val="000000"/>
                </a:solidFill>
                <a:latin typeface="Founders Grotesk Light" panose="020B0303030202060203" pitchFamily="34" charset="0"/>
              </a:rPr>
              <a:t>mobility</a:t>
            </a:r>
            <a:r>
              <a:rPr lang="it-IT" sz="1200" dirty="0">
                <a:solidFill>
                  <a:srgbClr val="000000"/>
                </a:solidFill>
                <a:latin typeface="Founders Grotesk Light" panose="020B0303030202060203" pitchFamily="34" charset="0"/>
              </a:rPr>
              <a:t>, al più tardi 30 giorni prima del rientro;</a:t>
            </a:r>
            <a:endParaRPr lang="it-IT" sz="1200" dirty="0">
              <a:solidFill>
                <a:srgbClr val="2E2D29"/>
              </a:solidFill>
              <a:latin typeface="Founders Grotesk Light" panose="020B0303030202060203" pitchFamily="34" charset="0"/>
            </a:endParaRPr>
          </a:p>
          <a:p>
            <a:pPr algn="just" fontAlgn="base">
              <a:spcAft>
                <a:spcPts val="0"/>
              </a:spcAft>
            </a:pPr>
            <a:endParaRPr lang="it-IT" sz="1200" dirty="0">
              <a:solidFill>
                <a:srgbClr val="000000"/>
              </a:solidFill>
              <a:latin typeface="Founders Grotesk Light" panose="020B0303030202060203" pitchFamily="34" charset="0"/>
            </a:endParaRPr>
          </a:p>
          <a:p>
            <a:pPr algn="just" fontAlgn="base">
              <a:spcAft>
                <a:spcPts val="0"/>
              </a:spcAft>
            </a:pPr>
            <a:r>
              <a:rPr lang="it-IT" sz="1200" b="1" dirty="0" err="1">
                <a:solidFill>
                  <a:srgbClr val="000000"/>
                </a:solidFill>
                <a:effectLst>
                  <a:outerShdw blurRad="38100" dist="38100" dir="2700000" algn="tl">
                    <a:srgbClr val="000000">
                      <a:alpha val="43137"/>
                    </a:srgbClr>
                  </a:outerShdw>
                </a:effectLst>
                <a:latin typeface="Founders Grotesk Light" panose="020B0303030202060203" pitchFamily="34" charset="0"/>
              </a:rPr>
              <a:t>After</a:t>
            </a:r>
            <a:r>
              <a:rPr lang="it-IT" sz="1200" b="1" dirty="0">
                <a:solidFill>
                  <a:srgbClr val="000000"/>
                </a:solidFill>
                <a:effectLst>
                  <a:outerShdw blurRad="38100" dist="38100" dir="2700000" algn="tl">
                    <a:srgbClr val="000000">
                      <a:alpha val="43137"/>
                    </a:srgbClr>
                  </a:outerShdw>
                </a:effectLst>
                <a:latin typeface="Founders Grotesk Light" panose="020B0303030202060203" pitchFamily="34" charset="0"/>
              </a:rPr>
              <a:t> the </a:t>
            </a:r>
            <a:r>
              <a:rPr lang="it-IT" sz="1200" b="1" dirty="0" err="1">
                <a:solidFill>
                  <a:srgbClr val="000000"/>
                </a:solidFill>
                <a:effectLst>
                  <a:outerShdw blurRad="38100" dist="38100" dir="2700000" algn="tl">
                    <a:srgbClr val="000000">
                      <a:alpha val="43137"/>
                    </a:srgbClr>
                  </a:outerShdw>
                </a:effectLst>
                <a:latin typeface="Founders Grotesk Light" panose="020B0303030202060203" pitchFamily="34" charset="0"/>
              </a:rPr>
              <a:t>mobility</a:t>
            </a:r>
            <a:r>
              <a:rPr lang="it-IT" sz="1200" dirty="0">
                <a:solidFill>
                  <a:srgbClr val="000000"/>
                </a:solidFill>
                <a:latin typeface="Founders Grotesk Light" panose="020B0303030202060203" pitchFamily="34" charset="0"/>
              </a:rPr>
              <a:t>, o </a:t>
            </a:r>
            <a:r>
              <a:rPr lang="it-IT" sz="1200" dirty="0" err="1">
                <a:solidFill>
                  <a:srgbClr val="000000"/>
                </a:solidFill>
                <a:latin typeface="Founders Grotesk Light" panose="020B0303030202060203" pitchFamily="34" charset="0"/>
              </a:rPr>
              <a:t>Transcript</a:t>
            </a:r>
            <a:r>
              <a:rPr lang="it-IT" sz="1200" dirty="0">
                <a:solidFill>
                  <a:srgbClr val="000000"/>
                </a:solidFill>
                <a:latin typeface="Founders Grotesk Light" panose="020B0303030202060203" pitchFamily="34" charset="0"/>
              </a:rPr>
              <a:t> of </a:t>
            </a:r>
            <a:r>
              <a:rPr lang="it-IT" sz="1200" dirty="0" err="1">
                <a:solidFill>
                  <a:srgbClr val="000000"/>
                </a:solidFill>
                <a:latin typeface="Founders Grotesk Light" panose="020B0303030202060203" pitchFamily="34" charset="0"/>
              </a:rPr>
              <a:t>records</a:t>
            </a:r>
            <a:r>
              <a:rPr lang="it-IT" sz="1200" dirty="0">
                <a:solidFill>
                  <a:srgbClr val="000000"/>
                </a:solidFill>
                <a:latin typeface="Founders Grotesk Light" panose="020B0303030202060203" pitchFamily="34" charset="0"/>
              </a:rPr>
              <a:t>, prodotto dall’Ateneo partner per attestare le attività svolte e i risultati conseguiti.</a:t>
            </a:r>
            <a:endParaRPr lang="it-IT" sz="1200" dirty="0">
              <a:solidFill>
                <a:srgbClr val="2E2D29"/>
              </a:solidFill>
              <a:latin typeface="Founders Grotesk Light" panose="020B0303030202060203" pitchFamily="34" charset="0"/>
            </a:endParaRPr>
          </a:p>
          <a:p>
            <a:endParaRPr lang="it-IT" dirty="0"/>
          </a:p>
        </p:txBody>
      </p:sp>
      <p:sp>
        <p:nvSpPr>
          <p:cNvPr id="4" name="Segnaposto numero diapositiva 3"/>
          <p:cNvSpPr>
            <a:spLocks noGrp="1"/>
          </p:cNvSpPr>
          <p:nvPr>
            <p:ph type="sldNum" sz="quarter" idx="10"/>
          </p:nvPr>
        </p:nvSpPr>
        <p:spPr/>
        <p:txBody>
          <a:bodyPr/>
          <a:lstStyle/>
          <a:p>
            <a:fld id="{26C756EE-FE83-7B45-BED0-DBEE85721A24}" type="slidenum">
              <a:rPr lang="it-IT" smtClean="0"/>
              <a:t>46</a:t>
            </a:fld>
            <a:endParaRPr lang="it-IT"/>
          </a:p>
        </p:txBody>
      </p:sp>
    </p:spTree>
    <p:extLst>
      <p:ext uri="{BB962C8B-B14F-4D97-AF65-F5344CB8AC3E}">
        <p14:creationId xmlns:p14="http://schemas.microsoft.com/office/powerpoint/2010/main" val="39156645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6C756EE-FE83-7B45-BED0-DBEE85721A24}" type="slidenum">
              <a:rPr lang="it-IT" smtClean="0"/>
              <a:t>47</a:t>
            </a:fld>
            <a:endParaRPr lang="it-IT"/>
          </a:p>
        </p:txBody>
      </p:sp>
    </p:spTree>
    <p:extLst>
      <p:ext uri="{BB962C8B-B14F-4D97-AF65-F5344CB8AC3E}">
        <p14:creationId xmlns:p14="http://schemas.microsoft.com/office/powerpoint/2010/main" val="6381687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6C756EE-FE83-7B45-BED0-DBEE85721A24}" type="slidenum">
              <a:rPr lang="it-IT" smtClean="0"/>
              <a:t>48</a:t>
            </a:fld>
            <a:endParaRPr lang="it-IT"/>
          </a:p>
        </p:txBody>
      </p:sp>
    </p:spTree>
    <p:extLst>
      <p:ext uri="{BB962C8B-B14F-4D97-AF65-F5344CB8AC3E}">
        <p14:creationId xmlns:p14="http://schemas.microsoft.com/office/powerpoint/2010/main" val="4711517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r>
              <a:rPr lang="it-IT" dirty="0"/>
              <a:t>30 giorni prima della chiusura</a:t>
            </a:r>
          </a:p>
          <a:p>
            <a:endParaRPr lang="it-IT" dirty="0"/>
          </a:p>
          <a:p>
            <a:r>
              <a:rPr lang="it-IT" sz="1200" dirty="0">
                <a:solidFill>
                  <a:srgbClr val="000000"/>
                </a:solidFill>
                <a:latin typeface="Founders Grotesk Light" panose="020B0303030202060203" pitchFamily="34" charset="0"/>
              </a:rPr>
              <a:t>Il periodo di mobilità, incluso il prolungamento, deve concludersi entro il 30 settembre, salvo particolarità dei calendari accademici delle università partner</a:t>
            </a:r>
            <a:endParaRPr lang="it-IT" dirty="0"/>
          </a:p>
        </p:txBody>
      </p:sp>
      <p:sp>
        <p:nvSpPr>
          <p:cNvPr id="4" name="Segnaposto numero diapositiva 3"/>
          <p:cNvSpPr>
            <a:spLocks noGrp="1"/>
          </p:cNvSpPr>
          <p:nvPr>
            <p:ph type="sldNum" sz="quarter" idx="10"/>
          </p:nvPr>
        </p:nvSpPr>
        <p:spPr/>
        <p:txBody>
          <a:bodyPr/>
          <a:lstStyle/>
          <a:p>
            <a:fld id="{26C756EE-FE83-7B45-BED0-DBEE85721A24}" type="slidenum">
              <a:rPr lang="it-IT" smtClean="0"/>
              <a:t>49</a:t>
            </a:fld>
            <a:endParaRPr lang="it-IT"/>
          </a:p>
        </p:txBody>
      </p:sp>
    </p:spTree>
    <p:extLst>
      <p:ext uri="{BB962C8B-B14F-4D97-AF65-F5344CB8AC3E}">
        <p14:creationId xmlns:p14="http://schemas.microsoft.com/office/powerpoint/2010/main" val="919888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6C756EE-FE83-7B45-BED0-DBEE85721A24}" type="slidenum">
              <a:rPr lang="it-IT" smtClean="0"/>
              <a:t>5</a:t>
            </a:fld>
            <a:endParaRPr lang="it-IT"/>
          </a:p>
        </p:txBody>
      </p:sp>
    </p:spTree>
    <p:extLst>
      <p:ext uri="{BB962C8B-B14F-4D97-AF65-F5344CB8AC3E}">
        <p14:creationId xmlns:p14="http://schemas.microsoft.com/office/powerpoint/2010/main" val="20839662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6C756EE-FE83-7B45-BED0-DBEE85721A24}" type="slidenum">
              <a:rPr lang="it-IT" smtClean="0"/>
              <a:t>50</a:t>
            </a:fld>
            <a:endParaRPr lang="it-IT"/>
          </a:p>
        </p:txBody>
      </p:sp>
    </p:spTree>
    <p:extLst>
      <p:ext uri="{BB962C8B-B14F-4D97-AF65-F5344CB8AC3E}">
        <p14:creationId xmlns:p14="http://schemas.microsoft.com/office/powerpoint/2010/main" val="33802826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6C756EE-FE83-7B45-BED0-DBEE85721A24}" type="slidenum">
              <a:rPr lang="it-IT" smtClean="0"/>
              <a:t>51</a:t>
            </a:fld>
            <a:endParaRPr lang="it-IT"/>
          </a:p>
        </p:txBody>
      </p:sp>
    </p:spTree>
    <p:extLst>
      <p:ext uri="{BB962C8B-B14F-4D97-AF65-F5344CB8AC3E}">
        <p14:creationId xmlns:p14="http://schemas.microsoft.com/office/powerpoint/2010/main" val="324792189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6C756EE-FE83-7B45-BED0-DBEE85721A24}" type="slidenum">
              <a:rPr lang="it-IT" smtClean="0"/>
              <a:t>52</a:t>
            </a:fld>
            <a:endParaRPr lang="it-IT"/>
          </a:p>
        </p:txBody>
      </p:sp>
    </p:spTree>
    <p:extLst>
      <p:ext uri="{BB962C8B-B14F-4D97-AF65-F5344CB8AC3E}">
        <p14:creationId xmlns:p14="http://schemas.microsoft.com/office/powerpoint/2010/main" val="38649136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6C756EE-FE83-7B45-BED0-DBEE85721A24}" type="slidenum">
              <a:rPr lang="it-IT" smtClean="0"/>
              <a:t>53</a:t>
            </a:fld>
            <a:endParaRPr lang="it-IT"/>
          </a:p>
        </p:txBody>
      </p:sp>
    </p:spTree>
    <p:extLst>
      <p:ext uri="{BB962C8B-B14F-4D97-AF65-F5344CB8AC3E}">
        <p14:creationId xmlns:p14="http://schemas.microsoft.com/office/powerpoint/2010/main" val="21527850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6C756EE-FE83-7B45-BED0-DBEE85721A24}" type="slidenum">
              <a:rPr lang="it-IT" smtClean="0"/>
              <a:t>54</a:t>
            </a:fld>
            <a:endParaRPr lang="it-IT"/>
          </a:p>
        </p:txBody>
      </p:sp>
    </p:spTree>
    <p:extLst>
      <p:ext uri="{BB962C8B-B14F-4D97-AF65-F5344CB8AC3E}">
        <p14:creationId xmlns:p14="http://schemas.microsoft.com/office/powerpoint/2010/main" val="82239267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6C756EE-FE83-7B45-BED0-DBEE85721A24}" type="slidenum">
              <a:rPr lang="it-IT" smtClean="0"/>
              <a:t>55</a:t>
            </a:fld>
            <a:endParaRPr lang="it-IT"/>
          </a:p>
        </p:txBody>
      </p:sp>
    </p:spTree>
    <p:extLst>
      <p:ext uri="{BB962C8B-B14F-4D97-AF65-F5344CB8AC3E}">
        <p14:creationId xmlns:p14="http://schemas.microsoft.com/office/powerpoint/2010/main" val="121446590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r>
              <a:rPr lang="it-IT" dirty="0"/>
              <a:t>Passaggi necessari per gli studenti in partenza</a:t>
            </a:r>
          </a:p>
          <a:p>
            <a:r>
              <a:rPr lang="it-IT" dirty="0"/>
              <a:t>Concordare l'argomento della tesi con il proprio relatore e assicurarsi che questo appoggi la scelta di svolgere parte della tesi all'estero. </a:t>
            </a:r>
          </a:p>
          <a:p>
            <a:r>
              <a:rPr lang="it-IT" dirty="0"/>
              <a:t>Avvisare il coordinatore dello scambio.</a:t>
            </a:r>
          </a:p>
          <a:p>
            <a:r>
              <a:rPr lang="it-IT" dirty="0"/>
              <a:t>Compilare il LA di conseguenza (nella colonna Component </a:t>
            </a:r>
            <a:r>
              <a:rPr lang="it-IT" dirty="0" err="1"/>
              <a:t>title</a:t>
            </a:r>
            <a:r>
              <a:rPr lang="it-IT" dirty="0"/>
              <a:t> </a:t>
            </a:r>
            <a:r>
              <a:rPr lang="it-IT" dirty="0" err="1"/>
              <a:t>at</a:t>
            </a:r>
            <a:r>
              <a:rPr lang="it-IT" dirty="0"/>
              <a:t> the </a:t>
            </a:r>
            <a:r>
              <a:rPr lang="it-IT" dirty="0" err="1"/>
              <a:t>Receiving</a:t>
            </a:r>
            <a:r>
              <a:rPr lang="it-IT" dirty="0"/>
              <a:t> </a:t>
            </a:r>
            <a:r>
              <a:rPr lang="it-IT" dirty="0" err="1"/>
              <a:t>Institution</a:t>
            </a:r>
            <a:r>
              <a:rPr lang="it-IT" dirty="0"/>
              <a:t> indicare "</a:t>
            </a:r>
            <a:r>
              <a:rPr lang="it-IT" dirty="0" err="1"/>
              <a:t>Preparation</a:t>
            </a:r>
            <a:r>
              <a:rPr lang="it-IT" dirty="0"/>
              <a:t>/</a:t>
            </a:r>
            <a:r>
              <a:rPr lang="it-IT" dirty="0" err="1"/>
              <a:t>Research</a:t>
            </a:r>
            <a:r>
              <a:rPr lang="it-IT" dirty="0"/>
              <a:t> for </a:t>
            </a:r>
            <a:r>
              <a:rPr lang="it-IT" dirty="0" err="1"/>
              <a:t>thesis</a:t>
            </a:r>
            <a:r>
              <a:rPr lang="it-IT" dirty="0"/>
              <a:t>" e nella colonna Component </a:t>
            </a:r>
            <a:r>
              <a:rPr lang="it-IT" dirty="0" err="1"/>
              <a:t>title</a:t>
            </a:r>
            <a:r>
              <a:rPr lang="it-IT" dirty="0"/>
              <a:t> </a:t>
            </a:r>
            <a:r>
              <a:rPr lang="it-IT" dirty="0" err="1"/>
              <a:t>at</a:t>
            </a:r>
            <a:r>
              <a:rPr lang="it-IT" dirty="0"/>
              <a:t> the </a:t>
            </a:r>
            <a:r>
              <a:rPr lang="it-IT" dirty="0" err="1"/>
              <a:t>Sending</a:t>
            </a:r>
            <a:r>
              <a:rPr lang="it-IT" dirty="0"/>
              <a:t> </a:t>
            </a:r>
            <a:r>
              <a:rPr lang="it-IT" dirty="0" err="1"/>
              <a:t>Institution</a:t>
            </a:r>
            <a:r>
              <a:rPr lang="it-IT" dirty="0"/>
              <a:t> "Prova finale (Relatore nome relatore)", in entrambi i casi con relativa specifica dei </a:t>
            </a:r>
            <a:r>
              <a:rPr lang="it-IT" dirty="0" err="1"/>
              <a:t>cfu</a:t>
            </a:r>
            <a:r>
              <a:rPr lang="it-IT" dirty="0"/>
              <a:t> da conseguire).</a:t>
            </a:r>
          </a:p>
          <a:p>
            <a:endParaRPr lang="it-IT" dirty="0"/>
          </a:p>
          <a:p>
            <a:r>
              <a:rPr lang="it-IT" dirty="0"/>
              <a:t>Cosa fare al rientro dalla mobilità </a:t>
            </a:r>
          </a:p>
          <a:p>
            <a:r>
              <a:rPr lang="it-IT" dirty="0"/>
              <a:t>Lo studente deve presentare il lavoro svolto al proprio relatore. Il relatore, fatte le opportune verifiche, comunicherà via mail al coordinatore dello scambio e al coordinatore di corso di studi la sua approvazione al riconoscimento dei CFU. </a:t>
            </a:r>
          </a:p>
          <a:p>
            <a:r>
              <a:rPr lang="it-IT" dirty="0"/>
              <a:t>Il coordinatore allegherà la mail al pacchetto della convalida.</a:t>
            </a:r>
          </a:p>
        </p:txBody>
      </p:sp>
      <p:sp>
        <p:nvSpPr>
          <p:cNvPr id="4" name="Segnaposto numero diapositiva 3"/>
          <p:cNvSpPr>
            <a:spLocks noGrp="1"/>
          </p:cNvSpPr>
          <p:nvPr>
            <p:ph type="sldNum" sz="quarter" idx="10"/>
          </p:nvPr>
        </p:nvSpPr>
        <p:spPr/>
        <p:txBody>
          <a:bodyPr/>
          <a:lstStyle/>
          <a:p>
            <a:fld id="{26C756EE-FE83-7B45-BED0-DBEE85721A24}" type="slidenum">
              <a:rPr lang="it-IT" smtClean="0"/>
              <a:t>56</a:t>
            </a:fld>
            <a:endParaRPr lang="it-IT"/>
          </a:p>
        </p:txBody>
      </p:sp>
    </p:spTree>
    <p:extLst>
      <p:ext uri="{BB962C8B-B14F-4D97-AF65-F5344CB8AC3E}">
        <p14:creationId xmlns:p14="http://schemas.microsoft.com/office/powerpoint/2010/main" val="8598023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6C756EE-FE83-7B45-BED0-DBEE85721A24}" type="slidenum">
              <a:rPr lang="it-IT" smtClean="0"/>
              <a:t>57</a:t>
            </a:fld>
            <a:endParaRPr lang="it-IT"/>
          </a:p>
        </p:txBody>
      </p:sp>
    </p:spTree>
    <p:extLst>
      <p:ext uri="{BB962C8B-B14F-4D97-AF65-F5344CB8AC3E}">
        <p14:creationId xmlns:p14="http://schemas.microsoft.com/office/powerpoint/2010/main" val="3452544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6C756EE-FE83-7B45-BED0-DBEE85721A24}" type="slidenum">
              <a:rPr lang="it-IT" smtClean="0"/>
              <a:t>58</a:t>
            </a:fld>
            <a:endParaRPr lang="it-IT"/>
          </a:p>
        </p:txBody>
      </p:sp>
    </p:spTree>
    <p:extLst>
      <p:ext uri="{BB962C8B-B14F-4D97-AF65-F5344CB8AC3E}">
        <p14:creationId xmlns:p14="http://schemas.microsoft.com/office/powerpoint/2010/main" val="358396140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6C756EE-FE83-7B45-BED0-DBEE85721A24}" type="slidenum">
              <a:rPr lang="it-IT" smtClean="0"/>
              <a:t>59</a:t>
            </a:fld>
            <a:endParaRPr lang="it-IT"/>
          </a:p>
        </p:txBody>
      </p:sp>
    </p:spTree>
    <p:extLst>
      <p:ext uri="{BB962C8B-B14F-4D97-AF65-F5344CB8AC3E}">
        <p14:creationId xmlns:p14="http://schemas.microsoft.com/office/powerpoint/2010/main" val="2957473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r>
              <a:rPr lang="it-IT" dirty="0"/>
              <a:t>Per gli studenti iscritti ai corsi di laurea triennale o magistrale il tirocinio deve essere coerente con il percorso di studi, per essere riconosciuto come tirocinio curricolare o come mobilità all’estero con crediti formativi in carriera, anche in soprannumero.</a:t>
            </a:r>
          </a:p>
          <a:p>
            <a:endParaRPr lang="it-IT" dirty="0"/>
          </a:p>
          <a:p>
            <a:r>
              <a:rPr lang="it-IT" dirty="0"/>
              <a:t>L’attività di tirocinio Erasmus+ deve essere a tempo pieno, e quindi con un orario compreso tra le 30 e le 40 ore settimanali, e avere una durata minima di 2 mesi consecutivi (60 giorni). </a:t>
            </a:r>
          </a:p>
          <a:p>
            <a:r>
              <a:rPr lang="it-IT" dirty="0"/>
              <a:t>Non sono ammissibili periodi inferiori. </a:t>
            </a:r>
          </a:p>
          <a:p>
            <a:r>
              <a:rPr lang="it-IT" dirty="0"/>
              <a:t>Il programma Erasmus+ prevede la ripetibilità dell’esperienza Erasmus fino ad un massimo di 12 mesi per ogni ciclo di studio e fino a 24 mesi per il ciclo unico, indipendentemente dalla tipologia di mobilità (tirocinio o studio).</a:t>
            </a:r>
          </a:p>
        </p:txBody>
      </p:sp>
      <p:sp>
        <p:nvSpPr>
          <p:cNvPr id="4" name="Segnaposto numero diapositiva 3"/>
          <p:cNvSpPr>
            <a:spLocks noGrp="1"/>
          </p:cNvSpPr>
          <p:nvPr>
            <p:ph type="sldNum" sz="quarter" idx="10"/>
          </p:nvPr>
        </p:nvSpPr>
        <p:spPr/>
        <p:txBody>
          <a:bodyPr/>
          <a:lstStyle/>
          <a:p>
            <a:fld id="{26C756EE-FE83-7B45-BED0-DBEE85721A24}" type="slidenum">
              <a:rPr lang="it-IT" smtClean="0"/>
              <a:t>6</a:t>
            </a:fld>
            <a:endParaRPr lang="it-IT"/>
          </a:p>
        </p:txBody>
      </p:sp>
    </p:spTree>
    <p:extLst>
      <p:ext uri="{BB962C8B-B14F-4D97-AF65-F5344CB8AC3E}">
        <p14:creationId xmlns:p14="http://schemas.microsoft.com/office/powerpoint/2010/main" val="349658686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6C756EE-FE83-7B45-BED0-DBEE85721A24}" type="slidenum">
              <a:rPr lang="it-IT" smtClean="0"/>
              <a:t>60</a:t>
            </a:fld>
            <a:endParaRPr lang="it-IT"/>
          </a:p>
        </p:txBody>
      </p:sp>
    </p:spTree>
    <p:extLst>
      <p:ext uri="{BB962C8B-B14F-4D97-AF65-F5344CB8AC3E}">
        <p14:creationId xmlns:p14="http://schemas.microsoft.com/office/powerpoint/2010/main" val="78781226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6C756EE-FE83-7B45-BED0-DBEE85721A24}" type="slidenum">
              <a:rPr lang="it-IT" smtClean="0"/>
              <a:t>61</a:t>
            </a:fld>
            <a:endParaRPr lang="it-IT"/>
          </a:p>
        </p:txBody>
      </p:sp>
    </p:spTree>
    <p:extLst>
      <p:ext uri="{BB962C8B-B14F-4D97-AF65-F5344CB8AC3E}">
        <p14:creationId xmlns:p14="http://schemas.microsoft.com/office/powerpoint/2010/main" val="38687388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6C756EE-FE83-7B45-BED0-DBEE85721A24}" type="slidenum">
              <a:rPr lang="it-IT" smtClean="0"/>
              <a:t>62</a:t>
            </a:fld>
            <a:endParaRPr lang="it-IT"/>
          </a:p>
        </p:txBody>
      </p:sp>
    </p:spTree>
    <p:extLst>
      <p:ext uri="{BB962C8B-B14F-4D97-AF65-F5344CB8AC3E}">
        <p14:creationId xmlns:p14="http://schemas.microsoft.com/office/powerpoint/2010/main" val="33483158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6C756EE-FE83-7B45-BED0-DBEE85721A24}" type="slidenum">
              <a:rPr lang="it-IT" smtClean="0"/>
              <a:t>63</a:t>
            </a:fld>
            <a:endParaRPr lang="it-IT"/>
          </a:p>
        </p:txBody>
      </p:sp>
    </p:spTree>
    <p:extLst>
      <p:ext uri="{BB962C8B-B14F-4D97-AF65-F5344CB8AC3E}">
        <p14:creationId xmlns:p14="http://schemas.microsoft.com/office/powerpoint/2010/main" val="187279394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6C756EE-FE83-7B45-BED0-DBEE85721A24}" type="slidenum">
              <a:rPr lang="it-IT" smtClean="0"/>
              <a:t>64</a:t>
            </a:fld>
            <a:endParaRPr lang="it-IT"/>
          </a:p>
        </p:txBody>
      </p:sp>
    </p:spTree>
    <p:extLst>
      <p:ext uri="{BB962C8B-B14F-4D97-AF65-F5344CB8AC3E}">
        <p14:creationId xmlns:p14="http://schemas.microsoft.com/office/powerpoint/2010/main" val="107590177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6C756EE-FE83-7B45-BED0-DBEE85721A24}" type="slidenum">
              <a:rPr lang="it-IT" smtClean="0"/>
              <a:t>65</a:t>
            </a:fld>
            <a:endParaRPr lang="it-IT"/>
          </a:p>
        </p:txBody>
      </p:sp>
    </p:spTree>
    <p:extLst>
      <p:ext uri="{BB962C8B-B14F-4D97-AF65-F5344CB8AC3E}">
        <p14:creationId xmlns:p14="http://schemas.microsoft.com/office/powerpoint/2010/main" val="384054318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B5F3C-1136-8D3A-AAA8-A7458A9B8682}"/>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18A65DC3-561C-E6E4-5E72-55EF3C8E7E75}"/>
              </a:ext>
            </a:extLst>
          </p:cNvPr>
          <p:cNvSpPr>
            <a:spLocks noGrp="1" noRot="1" noChangeAspect="1"/>
          </p:cNvSpPr>
          <p:nvPr>
            <p:ph type="sldImg"/>
          </p:nvPr>
        </p:nvSpPr>
        <p:spPr>
          <a:xfrm>
            <a:off x="685800" y="1143000"/>
            <a:ext cx="5486400" cy="3086100"/>
          </a:xfrm>
        </p:spPr>
      </p:sp>
      <p:sp>
        <p:nvSpPr>
          <p:cNvPr id="3" name="Segnaposto note 2">
            <a:extLst>
              <a:ext uri="{FF2B5EF4-FFF2-40B4-BE49-F238E27FC236}">
                <a16:creationId xmlns:a16="http://schemas.microsoft.com/office/drawing/2014/main" id="{20F9B602-5B9E-E4BA-689A-1EFB0753E55B}"/>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F909647E-D157-182A-4CCE-702C701A3CCB}"/>
              </a:ext>
            </a:extLst>
          </p:cNvPr>
          <p:cNvSpPr>
            <a:spLocks noGrp="1"/>
          </p:cNvSpPr>
          <p:nvPr>
            <p:ph type="sldNum" sz="quarter" idx="10"/>
          </p:nvPr>
        </p:nvSpPr>
        <p:spPr/>
        <p:txBody>
          <a:bodyPr/>
          <a:lstStyle/>
          <a:p>
            <a:fld id="{26C756EE-FE83-7B45-BED0-DBEE85721A24}" type="slidenum">
              <a:rPr lang="it-IT" smtClean="0"/>
              <a:t>66</a:t>
            </a:fld>
            <a:endParaRPr lang="it-IT"/>
          </a:p>
        </p:txBody>
      </p:sp>
    </p:spTree>
    <p:extLst>
      <p:ext uri="{BB962C8B-B14F-4D97-AF65-F5344CB8AC3E}">
        <p14:creationId xmlns:p14="http://schemas.microsoft.com/office/powerpoint/2010/main" val="46976698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6C756EE-FE83-7B45-BED0-DBEE85721A24}" type="slidenum">
              <a:rPr lang="it-IT" smtClean="0"/>
              <a:t>67</a:t>
            </a:fld>
            <a:endParaRPr lang="it-IT"/>
          </a:p>
        </p:txBody>
      </p:sp>
    </p:spTree>
    <p:extLst>
      <p:ext uri="{BB962C8B-B14F-4D97-AF65-F5344CB8AC3E}">
        <p14:creationId xmlns:p14="http://schemas.microsoft.com/office/powerpoint/2010/main" val="146279914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2F903-B07D-F0FF-9789-950F1CAD424B}"/>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D6FFD3FA-3F70-6943-408E-F5DABE84C6CD}"/>
              </a:ext>
            </a:extLst>
          </p:cNvPr>
          <p:cNvSpPr>
            <a:spLocks noGrp="1" noRot="1" noChangeAspect="1"/>
          </p:cNvSpPr>
          <p:nvPr>
            <p:ph type="sldImg"/>
          </p:nvPr>
        </p:nvSpPr>
        <p:spPr>
          <a:xfrm>
            <a:off x="685800" y="1143000"/>
            <a:ext cx="5486400" cy="3086100"/>
          </a:xfrm>
        </p:spPr>
      </p:sp>
      <p:sp>
        <p:nvSpPr>
          <p:cNvPr id="3" name="Segnaposto note 2">
            <a:extLst>
              <a:ext uri="{FF2B5EF4-FFF2-40B4-BE49-F238E27FC236}">
                <a16:creationId xmlns:a16="http://schemas.microsoft.com/office/drawing/2014/main" id="{13B96353-A4D1-515A-3529-C289F0586800}"/>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531C7697-BCDE-56DD-F3C9-4CD2B502FD1A}"/>
              </a:ext>
            </a:extLst>
          </p:cNvPr>
          <p:cNvSpPr>
            <a:spLocks noGrp="1"/>
          </p:cNvSpPr>
          <p:nvPr>
            <p:ph type="sldNum" sz="quarter" idx="10"/>
          </p:nvPr>
        </p:nvSpPr>
        <p:spPr/>
        <p:txBody>
          <a:bodyPr/>
          <a:lstStyle/>
          <a:p>
            <a:fld id="{26C756EE-FE83-7B45-BED0-DBEE85721A24}" type="slidenum">
              <a:rPr lang="it-IT" smtClean="0"/>
              <a:t>68</a:t>
            </a:fld>
            <a:endParaRPr lang="it-IT"/>
          </a:p>
        </p:txBody>
      </p:sp>
    </p:spTree>
    <p:extLst>
      <p:ext uri="{BB962C8B-B14F-4D97-AF65-F5344CB8AC3E}">
        <p14:creationId xmlns:p14="http://schemas.microsoft.com/office/powerpoint/2010/main" val="2663889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6C756EE-FE83-7B45-BED0-DBEE85721A24}" type="slidenum">
              <a:rPr lang="it-IT" smtClean="0"/>
              <a:t>7</a:t>
            </a:fld>
            <a:endParaRPr lang="it-IT"/>
          </a:p>
        </p:txBody>
      </p:sp>
    </p:spTree>
    <p:extLst>
      <p:ext uri="{BB962C8B-B14F-4D97-AF65-F5344CB8AC3E}">
        <p14:creationId xmlns:p14="http://schemas.microsoft.com/office/powerpoint/2010/main" val="1849439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6C756EE-FE83-7B45-BED0-DBEE85721A24}" type="slidenum">
              <a:rPr lang="it-IT" smtClean="0"/>
              <a:t>8</a:t>
            </a:fld>
            <a:endParaRPr lang="it-IT"/>
          </a:p>
        </p:txBody>
      </p:sp>
    </p:spTree>
    <p:extLst>
      <p:ext uri="{BB962C8B-B14F-4D97-AF65-F5344CB8AC3E}">
        <p14:creationId xmlns:p14="http://schemas.microsoft.com/office/powerpoint/2010/main" val="1742019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6C756EE-FE83-7B45-BED0-DBEE85721A24}" type="slidenum">
              <a:rPr lang="it-IT" smtClean="0"/>
              <a:t>9</a:t>
            </a:fld>
            <a:endParaRPr lang="it-IT"/>
          </a:p>
        </p:txBody>
      </p:sp>
    </p:spTree>
    <p:extLst>
      <p:ext uri="{BB962C8B-B14F-4D97-AF65-F5344CB8AC3E}">
        <p14:creationId xmlns:p14="http://schemas.microsoft.com/office/powerpoint/2010/main" val="1536390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A1AED7CB-2896-6E45-A4F9-63B8E38DD059}" type="datetimeFigureOut">
              <a:rPr lang="it-IT" smtClean="0"/>
              <a:t>27/01/2025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E1BB321-497E-0243-A9CC-C1C1699EE0BB}"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1AED7CB-2896-6E45-A4F9-63B8E38DD059}" type="datetimeFigureOut">
              <a:rPr lang="it-IT" smtClean="0"/>
              <a:t>27/01/2025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E1BB321-497E-0243-A9CC-C1C1699EE0BB}"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1AED7CB-2896-6E45-A4F9-63B8E38DD059}" type="datetimeFigureOut">
              <a:rPr lang="it-IT" smtClean="0"/>
              <a:t>27/01/2025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E1BB321-497E-0243-A9CC-C1C1699EE0BB}"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1AED7CB-2896-6E45-A4F9-63B8E38DD059}" type="datetimeFigureOut">
              <a:rPr lang="it-IT" smtClean="0"/>
              <a:t>27/01/2025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E1BB321-497E-0243-A9CC-C1C1699EE0BB}"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A1AED7CB-2896-6E45-A4F9-63B8E38DD059}" type="datetimeFigureOut">
              <a:rPr lang="it-IT" smtClean="0"/>
              <a:t>27/01/2025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E1BB321-497E-0243-A9CC-C1C1699EE0BB}" type="slidenum">
              <a:rPr lang="it-IT" smtClean="0"/>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A1AED7CB-2896-6E45-A4F9-63B8E38DD059}" type="datetimeFigureOut">
              <a:rPr lang="it-IT" smtClean="0"/>
              <a:t>27/01/2025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E1BB321-497E-0243-A9CC-C1C1699EE0BB}"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4" name="Content Placeholder 3"/>
          <p:cNvSpPr>
            <a:spLocks noGrp="1"/>
          </p:cNvSpPr>
          <p:nvPr>
            <p:ph sz="half" idx="2"/>
          </p:nvPr>
        </p:nvSpPr>
        <p:spPr>
          <a:xfrm>
            <a:off x="629842" y="1878806"/>
            <a:ext cx="3868340" cy="276344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6" name="Content Placeholder 5"/>
          <p:cNvSpPr>
            <a:spLocks noGrp="1"/>
          </p:cNvSpPr>
          <p:nvPr>
            <p:ph sz="quarter" idx="4"/>
          </p:nvPr>
        </p:nvSpPr>
        <p:spPr>
          <a:xfrm>
            <a:off x="4629150" y="1878806"/>
            <a:ext cx="3887391" cy="276344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A1AED7CB-2896-6E45-A4F9-63B8E38DD059}" type="datetimeFigureOut">
              <a:rPr lang="it-IT" smtClean="0"/>
              <a:t>27/01/2025</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1E1BB321-497E-0243-A9CC-C1C1699EE0BB}"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A1AED7CB-2896-6E45-A4F9-63B8E38DD059}" type="datetimeFigureOut">
              <a:rPr lang="it-IT" smtClean="0"/>
              <a:t>27/01/2025</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1E1BB321-497E-0243-A9CC-C1C1699EE0BB}"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AED7CB-2896-6E45-A4F9-63B8E38DD059}" type="datetimeFigureOut">
              <a:rPr lang="it-IT" smtClean="0"/>
              <a:t>27/01/2025</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1E1BB321-497E-0243-A9CC-C1C1699EE0BB}"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A1AED7CB-2896-6E45-A4F9-63B8E38DD059}" type="datetimeFigureOut">
              <a:rPr lang="it-IT" smtClean="0"/>
              <a:t>27/01/2025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E1BB321-497E-0243-A9CC-C1C1699EE0BB}"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it-IT"/>
              <a:t>Trascinare l'immagine su un segnaposto o fare clic sull'icona per aggiungerla</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A1AED7CB-2896-6E45-A4F9-63B8E38DD059}" type="datetimeFigureOut">
              <a:rPr lang="it-IT" smtClean="0"/>
              <a:t>27/01/2025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E1BB321-497E-0243-A9CC-C1C1699EE0BB}"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1AED7CB-2896-6E45-A4F9-63B8E38DD059}" type="datetimeFigureOut">
              <a:rPr lang="it-IT" smtClean="0"/>
              <a:t>27/01/2025</a:t>
            </a:fld>
            <a:endParaRPr lang="it-IT"/>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1E1BB321-497E-0243-A9CC-C1C1699EE0BB}" type="slidenum">
              <a:rPr lang="it-IT" smtClean="0"/>
              <a:t>‹N›</a:t>
            </a:fld>
            <a:endParaRPr lang="it-IT"/>
          </a:p>
        </p:txBody>
      </p:sp>
    </p:spTree>
    <p:extLst>
      <p:ext uri="{BB962C8B-B14F-4D97-AF65-F5344CB8AC3E}">
        <p14:creationId xmlns:p14="http://schemas.microsoft.com/office/powerpoint/2010/main" val="95523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hyperlink" Target="https://dia.units.it/it/didattica/informazioni-studenti/borse-mobilita-internazionale" TargetMode="Externa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dia.units.it/it/didattica/informazioni-studenti/borse-mobilita-internazional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www.vdu.lt/en/" TargetMode="External"/><Relationship Id="rId3" Type="http://schemas.openxmlformats.org/officeDocument/2006/relationships/image" Target="../media/image4.png"/><Relationship Id="rId7" Type="http://schemas.openxmlformats.org/officeDocument/2006/relationships/hyperlink" Target="https://uniri.hr/en/home/"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http://www.cam.upv.es/web/expl.aspx?id=$2$Estudiantes\$1$Titulaciones" TargetMode="External"/><Relationship Id="rId5" Type="http://schemas.openxmlformats.org/officeDocument/2006/relationships/hyperlink" Target="http://www.uco.es/" TargetMode="External"/><Relationship Id="rId4" Type="http://schemas.openxmlformats.org/officeDocument/2006/relationships/image" Target="../media/image1.png"/><Relationship Id="rId9" Type="http://schemas.openxmlformats.org/officeDocument/2006/relationships/hyperlink" Target="https://apps.uc.pt/courses/en/index?q=&amp;ou=FCTUC&amp;type=PRIMEIRO&amp;type=PRIMEIRO_SEGUNDO&amp;type=SEGUNDO_CONTINUIDADE&amp;type=SEGUNDO_ESPECIALIZACAO_AVANCADA&amp;type=SEGUNDO_FORMACAO_LONGO_VIDA"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s://www.uniza.sk/index.php/en/" TargetMode="External"/><Relationship Id="rId5" Type="http://schemas.openxmlformats.org/officeDocument/2006/relationships/hyperlink" Target="http://wgipb.uwm.edu.pl/en/" TargetMode="Externa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8" Type="http://schemas.openxmlformats.org/officeDocument/2006/relationships/hyperlink" Target="https://www.upv.es/titulaciones/GIM/" TargetMode="External"/><Relationship Id="rId3" Type="http://schemas.openxmlformats.org/officeDocument/2006/relationships/image" Target="../media/image4.png"/><Relationship Id="rId7" Type="http://schemas.openxmlformats.org/officeDocument/2006/relationships/hyperlink" Target="https://web.unican.es/estudios"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s://www.hs-owl.de/fb7/" TargetMode="External"/><Relationship Id="rId5" Type="http://schemas.openxmlformats.org/officeDocument/2006/relationships/hyperlink" Target="https://www.tugraz.at/home/" TargetMode="External"/><Relationship Id="rId4" Type="http://schemas.openxmlformats.org/officeDocument/2006/relationships/image" Target="../media/image1.png"/><Relationship Id="rId9" Type="http://schemas.openxmlformats.org/officeDocument/2006/relationships/hyperlink" Target="http://www.unizar.es/estudios"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www.pk.edu.pl/" TargetMode="External"/><Relationship Id="rId3" Type="http://schemas.openxmlformats.org/officeDocument/2006/relationships/image" Target="../media/image4.png"/><Relationship Id="rId7" Type="http://schemas.openxmlformats.org/officeDocument/2006/relationships/hyperlink" Target="https://www.vdu.lt/en/"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hyperlink" Target="https://uniri.hr/en/home/" TargetMode="External"/><Relationship Id="rId5" Type="http://schemas.openxmlformats.org/officeDocument/2006/relationships/hyperlink" Target="https://www.icam.fr/en/international-programs" TargetMode="External"/><Relationship Id="rId10" Type="http://schemas.openxmlformats.org/officeDocument/2006/relationships/hyperlink" Target="https://www.uniza.sk/index.php/en/" TargetMode="External"/><Relationship Id="rId4" Type="http://schemas.openxmlformats.org/officeDocument/2006/relationships/image" Target="../media/image1.png"/><Relationship Id="rId9" Type="http://schemas.openxmlformats.org/officeDocument/2006/relationships/hyperlink" Target="https://upb.ro/"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uniri.hr/en/home/" TargetMode="External"/><Relationship Id="rId3" Type="http://schemas.openxmlformats.org/officeDocument/2006/relationships/image" Target="../media/image4.png"/><Relationship Id="rId7" Type="http://schemas.openxmlformats.org/officeDocument/2006/relationships/hyperlink" Target="https://www.icam.fr/en/international-programs"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s://web.unican.es/estudios" TargetMode="External"/><Relationship Id="rId5" Type="http://schemas.openxmlformats.org/officeDocument/2006/relationships/hyperlink" Target="http://www.etsin.upm.es/" TargetMode="External"/><Relationship Id="rId4" Type="http://schemas.openxmlformats.org/officeDocument/2006/relationships/image" Target="../media/image1.png"/><Relationship Id="rId9" Type="http://schemas.openxmlformats.org/officeDocument/2006/relationships/hyperlink" Target="https://www.ku.lt/en/"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www.vdu.lt/en/" TargetMode="External"/><Relationship Id="rId3" Type="http://schemas.openxmlformats.org/officeDocument/2006/relationships/image" Target="../media/image4.png"/><Relationship Id="rId7" Type="http://schemas.openxmlformats.org/officeDocument/2006/relationships/hyperlink" Target="https://uniri.hr/en/home/"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hyperlink" Target="https://eetac.upc.edu/en" TargetMode="External"/><Relationship Id="rId5" Type="http://schemas.openxmlformats.org/officeDocument/2006/relationships/hyperlink" Target="https://www.ulb.be/" TargetMode="External"/><Relationship Id="rId10" Type="http://schemas.openxmlformats.org/officeDocument/2006/relationships/hyperlink" Target="https://www.novaims.unl.pt/default" TargetMode="External"/><Relationship Id="rId4" Type="http://schemas.openxmlformats.org/officeDocument/2006/relationships/image" Target="../media/image1.png"/><Relationship Id="rId9" Type="http://schemas.openxmlformats.org/officeDocument/2006/relationships/hyperlink" Target="https://www.uniza.sk/index.php/e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hyperlink" Target="http://www.rtu.lv/en" TargetMode="Externa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hyperlink" Target="https://www.upv.es/titulaciones/GIM/" TargetMode="External"/><Relationship Id="rId3" Type="http://schemas.openxmlformats.org/officeDocument/2006/relationships/image" Target="../media/image4.png"/><Relationship Id="rId7" Type="http://schemas.openxmlformats.org/officeDocument/2006/relationships/hyperlink" Target="https://www.uni-saarland.de/en/home.html"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hyperlink" Target="https://www.ujep.cz/en/" TargetMode="External"/><Relationship Id="rId5" Type="http://schemas.openxmlformats.org/officeDocument/2006/relationships/hyperlink" Target="https://www.tugraz.at/home/" TargetMode="External"/><Relationship Id="rId10" Type="http://schemas.openxmlformats.org/officeDocument/2006/relationships/hyperlink" Target="https://www.kit.ac.jp/en/" TargetMode="External"/><Relationship Id="rId4" Type="http://schemas.openxmlformats.org/officeDocument/2006/relationships/image" Target="../media/image1.png"/><Relationship Id="rId9" Type="http://schemas.openxmlformats.org/officeDocument/2006/relationships/hyperlink" Target="https://upb.ro/"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web.unican.es/estudios" TargetMode="External"/><Relationship Id="rId3" Type="http://schemas.openxmlformats.org/officeDocument/2006/relationships/image" Target="../media/image4.png"/><Relationship Id="rId7" Type="http://schemas.openxmlformats.org/officeDocument/2006/relationships/hyperlink" Target="http://www.etsin.upm.es/"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hyperlink" Target="https://www.udc.es/" TargetMode="External"/><Relationship Id="rId5" Type="http://schemas.openxmlformats.org/officeDocument/2006/relationships/hyperlink" Target="https://www.hs-bremen.de/die-hsb/fakultaeten/natur-und-technik/" TargetMode="External"/><Relationship Id="rId4" Type="http://schemas.openxmlformats.org/officeDocument/2006/relationships/image" Target="../media/image1.png"/><Relationship Id="rId9" Type="http://schemas.openxmlformats.org/officeDocument/2006/relationships/hyperlink" Target="https://www.icam.fr/en/international-program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hyperlink" Target="https://www.ku.lt/en/" TargetMode="External"/><Relationship Id="rId5" Type="http://schemas.openxmlformats.org/officeDocument/2006/relationships/hyperlink" Target="https://uniri.hr/en/home/" TargetMode="Externa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8" Type="http://schemas.openxmlformats.org/officeDocument/2006/relationships/hyperlink" Target="https://www.vdu.lt/en/" TargetMode="External"/><Relationship Id="rId3" Type="http://schemas.openxmlformats.org/officeDocument/2006/relationships/image" Target="../media/image4.png"/><Relationship Id="rId7" Type="http://schemas.openxmlformats.org/officeDocument/2006/relationships/hyperlink" Target="https://uniri.hr/en/home/"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hyperlink" Target="http://www.cam.upv.es/web/expl.aspx?id=$2$Estudiantes\$1$Titulaciones" TargetMode="External"/><Relationship Id="rId5" Type="http://schemas.openxmlformats.org/officeDocument/2006/relationships/hyperlink" Target="https://www.ugent.be/ea/structural-engineering/en/education" TargetMode="External"/><Relationship Id="rId4" Type="http://schemas.openxmlformats.org/officeDocument/2006/relationships/image" Target="../media/image1.png"/><Relationship Id="rId9" Type="http://schemas.openxmlformats.org/officeDocument/2006/relationships/hyperlink" Target="https://apps.uc.pt/courses/en/index?q=&amp;ou=FCTUC&amp;type=PRIMEIRO&amp;type=PRIMEIRO_SEGUNDO&amp;type=SEGUNDO_CONTINUIDADE&amp;type=SEGUNDO_ESPECIALIZACAO_AVANCADA&amp;type=SEGUNDO_FORMACAO_LONGO_VIDA"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hyperlink" Target="https://www.uniza.sk/index.php/en/" TargetMode="Externa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hyperlink" Target="https://www.uniza.sk/index.php/en/" TargetMode="External"/><Relationship Id="rId5" Type="http://schemas.openxmlformats.org/officeDocument/2006/relationships/hyperlink" Target="https://uniri.hr/en/home/" TargetMode="Externa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8" Type="http://schemas.openxmlformats.org/officeDocument/2006/relationships/hyperlink" Target="https://www.uniza.sk/index.php/en/" TargetMode="External"/><Relationship Id="rId3" Type="http://schemas.openxmlformats.org/officeDocument/2006/relationships/image" Target="../media/image4.png"/><Relationship Id="rId7" Type="http://schemas.openxmlformats.org/officeDocument/2006/relationships/hyperlink" Target="https://www.tue.nl/en/university/departments/electrical-engineering/"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hyperlink" Target="https://uniri.hr/en/home/" TargetMode="External"/><Relationship Id="rId5" Type="http://schemas.openxmlformats.org/officeDocument/2006/relationships/hyperlink" Target="http://www.elektrotechnik.rwth-aachen.de/cms/~mp/Elektrotechnik-und-Informationstechnik/?lidx=1" TargetMode="Externa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hyperlink" Target="http://www.international.tum.de/en/home/" TargetMode="External"/><Relationship Id="rId3" Type="http://schemas.openxmlformats.org/officeDocument/2006/relationships/image" Target="../media/image4.png"/><Relationship Id="rId7" Type="http://schemas.openxmlformats.org/officeDocument/2006/relationships/hyperlink" Target="https://www.hs-owl.de/fb7/"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hyperlink" Target="http://www.elektrotechnik.rwth-aachen.de/cms/~mp/Elektrotechnik-und-Informationstechnik/?lidx=1" TargetMode="External"/><Relationship Id="rId5" Type="http://schemas.openxmlformats.org/officeDocument/2006/relationships/hyperlink" Target="https://www.ulb.be/" TargetMode="External"/><Relationship Id="rId10" Type="http://schemas.openxmlformats.org/officeDocument/2006/relationships/hyperlink" Target="https://uniri.hr/en/home/" TargetMode="External"/><Relationship Id="rId4" Type="http://schemas.openxmlformats.org/officeDocument/2006/relationships/image" Target="../media/image1.png"/><Relationship Id="rId9" Type="http://schemas.openxmlformats.org/officeDocument/2006/relationships/hyperlink" Target="https://eetac.upc.edu/e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www.uniza.sk/index.php/en/"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hyperlink" Target="https://apatc.sf.bg.ac.rs/" TargetMode="External"/><Relationship Id="rId5" Type="http://schemas.openxmlformats.org/officeDocument/2006/relationships/hyperlink" Target="https://www.vdu.lt/en/" TargetMode="Externa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8" Type="http://schemas.openxmlformats.org/officeDocument/2006/relationships/hyperlink" Target="https://www.uni-stuttgart.de/" TargetMode="External"/><Relationship Id="rId3" Type="http://schemas.openxmlformats.org/officeDocument/2006/relationships/image" Target="../media/image4.png"/><Relationship Id="rId7" Type="http://schemas.openxmlformats.org/officeDocument/2006/relationships/hyperlink" Target="https://www.arc.unic.ac.cy/" TargetMode="External"/><Relationship Id="rId12" Type="http://schemas.openxmlformats.org/officeDocument/2006/relationships/hyperlink" Target="http://www.upv.es/entidades/ETSA/index-es.html"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hyperlink" Target="https://www.uhasselt.be/en" TargetMode="External"/><Relationship Id="rId11" Type="http://schemas.openxmlformats.org/officeDocument/2006/relationships/hyperlink" Target="http://ealpgc.ulpgc.es/" TargetMode="External"/><Relationship Id="rId5" Type="http://schemas.openxmlformats.org/officeDocument/2006/relationships/hyperlink" Target="https://www.tuwien.at/" TargetMode="External"/><Relationship Id="rId10" Type="http://schemas.openxmlformats.org/officeDocument/2006/relationships/hyperlink" Target="https://etsag.ugr.es/la-escuela/presentacion/mov_entrante" TargetMode="External"/><Relationship Id="rId4" Type="http://schemas.openxmlformats.org/officeDocument/2006/relationships/image" Target="../media/image1.png"/><Relationship Id="rId9" Type="http://schemas.openxmlformats.org/officeDocument/2006/relationships/hyperlink" Target="http://www.upm.es/"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www.bme.hu/?language=en" TargetMode="External"/><Relationship Id="rId3" Type="http://schemas.openxmlformats.org/officeDocument/2006/relationships/image" Target="../media/image4.png"/><Relationship Id="rId7" Type="http://schemas.openxmlformats.org/officeDocument/2006/relationships/hyperlink" Target="http://www.strasbourg.archi.fr/"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hyperlink" Target="https://www.paris-valdeseine.archi.fr/international/etudiants-entrants.html#anch-481" TargetMode="External"/><Relationship Id="rId5" Type="http://schemas.openxmlformats.org/officeDocument/2006/relationships/hyperlink" Target="https://www.junia.com/en/" TargetMode="External"/><Relationship Id="rId4" Type="http://schemas.openxmlformats.org/officeDocument/2006/relationships/image" Target="../media/image1.png"/><Relationship Id="rId9" Type="http://schemas.openxmlformats.org/officeDocument/2006/relationships/hyperlink" Target="https://www.kit.ac.jp/en/"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www.etsin.upm.es/" TargetMode="External"/><Relationship Id="rId3" Type="http://schemas.openxmlformats.org/officeDocument/2006/relationships/image" Target="../media/image4.png"/><Relationship Id="rId7" Type="http://schemas.openxmlformats.org/officeDocument/2006/relationships/hyperlink" Target="https://www.udc.es/"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hyperlink" Target="https://www.uni-saarland.de/en/home.html" TargetMode="External"/><Relationship Id="rId5" Type="http://schemas.openxmlformats.org/officeDocument/2006/relationships/hyperlink" Target="https://www.ulb.be/" TargetMode="External"/><Relationship Id="rId4" Type="http://schemas.openxmlformats.org/officeDocument/2006/relationships/image" Target="../media/image1.png"/><Relationship Id="rId9" Type="http://schemas.openxmlformats.org/officeDocument/2006/relationships/hyperlink" Target="https://www.vdu.lt/en/"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www.tue.nl/en/university/departments/electrical-engineering/" TargetMode="External"/><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hyperlink" Target="https://www.ku.lt/en/" TargetMode="External"/><Relationship Id="rId5" Type="http://schemas.openxmlformats.org/officeDocument/2006/relationships/hyperlink" Target="https://www.vdu.lt/en/" TargetMode="Externa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hyperlink" Target="https://www.uniza.sk/index.php/en/" TargetMode="External"/><Relationship Id="rId5" Type="http://schemas.openxmlformats.org/officeDocument/2006/relationships/hyperlink" Target="https://apatc.sf.bg.ac.rs/" TargetMode="Externa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hyperlink" Target="https://www.kit.ac.jp/en/" TargetMode="External"/><Relationship Id="rId5" Type="http://schemas.openxmlformats.org/officeDocument/2006/relationships/hyperlink" Target="https://www.ujep.cz/en/" TargetMode="Externa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8" Type="http://schemas.openxmlformats.org/officeDocument/2006/relationships/hyperlink" Target="https://www.uniza.sk/index.php/en/" TargetMode="External"/><Relationship Id="rId3" Type="http://schemas.openxmlformats.org/officeDocument/2006/relationships/image" Target="../media/image4.png"/><Relationship Id="rId7" Type="http://schemas.openxmlformats.org/officeDocument/2006/relationships/hyperlink" Target="https://www.vdu.lt/en/" TargetMode="External"/><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hyperlink" Target="http://www.strasbourg.archi.fr/" TargetMode="External"/><Relationship Id="rId5" Type="http://schemas.openxmlformats.org/officeDocument/2006/relationships/hyperlink" Target="https://www.paris-valdeseine.archi.fr/international/etudiants-entrants.html#anch-481" TargetMode="Externa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www2.units.it/internationalia/" TargetMode="Externa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hyperlink" Target="www2.units.it/internationalia/" TargetMode="External"/><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www2.units.it/internationalia/" TargetMode="External"/><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hyperlink" Target="https://dia.units.it/it/didattica/node/32159" TargetMode="External"/><Relationship Id="rId5" Type="http://schemas.openxmlformats.org/officeDocument/2006/relationships/hyperlink" Target="https://dia.units.it/sites/dia.units.it/files/all_pagl/06_Allegato%20C.pdf" TargetMode="External"/><Relationship Id="rId4" Type="http://schemas.openxmlformats.org/officeDocument/2006/relationships/image" Target="../media/image1.png"/></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image" Target="../media/image8.emf"/><Relationship Id="rId4" Type="http://schemas.openxmlformats.org/officeDocument/2006/relationships/image" Target="../media/image1.png"/></Relationships>
</file>

<file path=ppt/slides/_rels/slide5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4.png"/><Relationship Id="rId7" Type="http://schemas.openxmlformats.org/officeDocument/2006/relationships/image" Target="../media/image11.jpeg"/><Relationship Id="rId12" Type="http://schemas.openxmlformats.org/officeDocument/2006/relationships/hyperlink" Target="https://iuslit.units.it/it/CLA" TargetMode="External"/><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1.png"/><Relationship Id="rId9" Type="http://schemas.openxmlformats.org/officeDocument/2006/relationships/image" Target="../media/image13.jpeg"/></Relationships>
</file>

<file path=ppt/slides/_rels/slide58.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hyperlink" Target="https://erasmus-plus.ec.europa.eu/resources-and-tools/online-language-support" TargetMode="External"/><Relationship Id="rId3" Type="http://schemas.openxmlformats.org/officeDocument/2006/relationships/image" Target="../media/image4.png"/><Relationship Id="rId7" Type="http://schemas.openxmlformats.org/officeDocument/2006/relationships/image" Target="../media/image11.jpeg"/><Relationship Id="rId12" Type="http://schemas.openxmlformats.org/officeDocument/2006/relationships/hyperlink" Target="https://www.erasmusplus.it/istruzione_superiore/mobilita/online-language-support/" TargetMode="External"/><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1.png"/><Relationship Id="rId9" Type="http://schemas.openxmlformats.org/officeDocument/2006/relationships/image" Target="../media/image13.jpeg"/></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9.xml"/><Relationship Id="rId1" Type="http://schemas.openxmlformats.org/officeDocument/2006/relationships/slideLayout" Target="../slideLayouts/slideLayout1.xml"/><Relationship Id="rId6" Type="http://schemas.openxmlformats.org/officeDocument/2006/relationships/hyperlink" Target="https://portale.units.it/it/internazionale" TargetMode="External"/><Relationship Id="rId5" Type="http://schemas.openxmlformats.org/officeDocument/2006/relationships/image" Target="../media/image16.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hyperlink" Target="www2.units.it/internationalia/" TargetMode="External"/><Relationship Id="rId4" Type="http://schemas.openxmlformats.org/officeDocument/2006/relationships/image" Target="../media/image1.png"/></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0.xml"/><Relationship Id="rId1" Type="http://schemas.openxmlformats.org/officeDocument/2006/relationships/slideLayout" Target="../slideLayouts/slideLayout1.xml"/><Relationship Id="rId6" Type="http://schemas.openxmlformats.org/officeDocument/2006/relationships/hyperlink" Target="https://portale.units.it/it/internazionale/andare-estero" TargetMode="External"/><Relationship Id="rId5" Type="http://schemas.openxmlformats.org/officeDocument/2006/relationships/image" Target="../media/image17.png"/><Relationship Id="rId4" Type="http://schemas.openxmlformats.org/officeDocument/2006/relationships/image" Target="../media/image1.png"/></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1.xml"/><Relationship Id="rId1" Type="http://schemas.openxmlformats.org/officeDocument/2006/relationships/slideLayout" Target="../slideLayouts/slideLayout1.xml"/><Relationship Id="rId6" Type="http://schemas.openxmlformats.org/officeDocument/2006/relationships/hyperlink" Target="https://sites.units.it/internationalia/" TargetMode="External"/><Relationship Id="rId5" Type="http://schemas.openxmlformats.org/officeDocument/2006/relationships/image" Target="../media/image18.png"/><Relationship Id="rId4" Type="http://schemas.openxmlformats.org/officeDocument/2006/relationships/image" Target="../media/image1.png"/></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2.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dia.units.it/it/didattica" TargetMode="External"/><Relationship Id="rId4" Type="http://schemas.openxmlformats.org/officeDocument/2006/relationships/image" Target="../media/image1.png"/></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3.xml"/><Relationship Id="rId1" Type="http://schemas.openxmlformats.org/officeDocument/2006/relationships/slideLayout" Target="../slideLayouts/slideLayout1.xml"/><Relationship Id="rId6" Type="http://schemas.openxmlformats.org/officeDocument/2006/relationships/hyperlink" Target="https://dia.units.it/it/didattica/informazioni-studenti/borse-mobilita-internazionale" TargetMode="External"/><Relationship Id="rId5" Type="http://schemas.openxmlformats.org/officeDocument/2006/relationships/image" Target="../media/image20.png"/><Relationship Id="rId4" Type="http://schemas.openxmlformats.org/officeDocument/2006/relationships/image" Target="../media/image1.png"/></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4.xml"/><Relationship Id="rId1" Type="http://schemas.openxmlformats.org/officeDocument/2006/relationships/slideLayout" Target="../slideLayouts/slideLayout1.xml"/><Relationship Id="rId6" Type="http://schemas.openxmlformats.org/officeDocument/2006/relationships/hyperlink" Target="https://amm.units.it/normativa/regolamenti/regolamento-30665" TargetMode="External"/><Relationship Id="rId5" Type="http://schemas.openxmlformats.org/officeDocument/2006/relationships/image" Target="../media/image21.png"/><Relationship Id="rId4" Type="http://schemas.openxmlformats.org/officeDocument/2006/relationships/image" Target="../media/image1.png"/></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hyperlink" Target="mailto:sprestamburgo@units.it" TargetMode="External"/><Relationship Id="rId4" Type="http://schemas.openxmlformats.org/officeDocument/2006/relationships/image" Target="../media/image1.png"/></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mailto:architettura.studenti@amm.units.it" TargetMode="External"/><Relationship Id="rId2" Type="http://schemas.openxmlformats.org/officeDocument/2006/relationships/notesSlide" Target="../notesSlides/notesSlide66.xml"/><Relationship Id="rId1" Type="http://schemas.openxmlformats.org/officeDocument/2006/relationships/slideLayout" Target="../slideLayouts/slideLayout1.xml"/><Relationship Id="rId6" Type="http://schemas.openxmlformats.org/officeDocument/2006/relationships/hyperlink" Target="mailto:ingegneria.studenti@amm.units.it" TargetMode="External"/><Relationship Id="rId5" Type="http://schemas.openxmlformats.org/officeDocument/2006/relationships/hyperlink" Target="mailto:incoming.students@amm.units.it" TargetMode="External"/><Relationship Id="rId4" Type="http://schemas.openxmlformats.org/officeDocument/2006/relationships/hyperlink" Target="mailto:outgoing.students@amm.units.it"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1.png"/><Relationship Id="rId4" Type="http://schemas.openxmlformats.org/officeDocument/2006/relationships/hyperlink" Target="mailto:sprestamburgo@units.it"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hyperlink" Target="https://www.kit.ac.jp/en/" TargetMode="External"/><Relationship Id="rId2" Type="http://schemas.openxmlformats.org/officeDocument/2006/relationships/notesSlide" Target="../notesSlides/notesSlide6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23.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sites.units.it/internationalia/it/erasmusplus-out/?file=stu_out_training.html&amp;cod=2023" TargetMode="External"/><Relationship Id="rId5" Type="http://schemas.openxmlformats.org/officeDocument/2006/relationships/hyperlink" Target="www2.units.it/internationalia/" TargetMode="Externa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hyperlink" Target="https://www2.units.it/internationalia/it/erasmusplus-out/?file=stu_studio.html" TargetMode="Externa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s://www2.units.it/internationalia/it/erasmusplus-out/?file=stu_studio.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576DF8C0-D80D-2445-BBC3-028A2DEE5253}"/>
              </a:ext>
            </a:extLst>
          </p:cNvPr>
          <p:cNvPicPr>
            <a:picLocks noChangeAspect="1"/>
          </p:cNvPicPr>
          <p:nvPr/>
        </p:nvPicPr>
        <p:blipFill>
          <a:blip r:embed="rId3"/>
          <a:stretch>
            <a:fillRect/>
          </a:stretch>
        </p:blipFill>
        <p:spPr>
          <a:xfrm>
            <a:off x="0" y="1144988"/>
            <a:ext cx="9144000" cy="3998512"/>
          </a:xfrm>
          <a:prstGeom prst="rect">
            <a:avLst/>
          </a:prstGeom>
        </p:spPr>
      </p:pic>
      <p:sp>
        <p:nvSpPr>
          <p:cNvPr id="7" name="CasellaDiTesto 6"/>
          <p:cNvSpPr txBox="1"/>
          <p:nvPr/>
        </p:nvSpPr>
        <p:spPr>
          <a:xfrm>
            <a:off x="361128" y="2051765"/>
            <a:ext cx="8273742" cy="2123658"/>
          </a:xfrm>
          <a:prstGeom prst="rect">
            <a:avLst/>
          </a:prstGeom>
          <a:noFill/>
        </p:spPr>
        <p:txBody>
          <a:bodyPr wrap="square" rtlCol="0">
            <a:spAutoFit/>
          </a:bodyPr>
          <a:lstStyle/>
          <a:p>
            <a:pPr algn="ctr"/>
            <a:r>
              <a:rPr lang="it-IT" sz="4400" dirty="0">
                <a:solidFill>
                  <a:schemeClr val="bg1"/>
                </a:solidFill>
                <a:latin typeface="Founders Grotesk" panose="020B0503030202060203" pitchFamily="34" charset="77"/>
                <a:ea typeface="Gibson SemiBold" charset="0"/>
                <a:cs typeface="Gibson SemiBold" charset="0"/>
              </a:rPr>
              <a:t>INTERNATIONAL DAY 2025</a:t>
            </a:r>
          </a:p>
          <a:p>
            <a:pPr algn="ctr"/>
            <a:r>
              <a:rPr lang="it-IT" sz="4400" b="1" dirty="0">
                <a:solidFill>
                  <a:schemeClr val="bg1"/>
                </a:solidFill>
                <a:latin typeface="Founders Grotesk" panose="020B0503030202060203" pitchFamily="34" charset="77"/>
                <a:ea typeface="Gibson SemiBold" charset="0"/>
                <a:cs typeface="Gibson SemiBold" charset="0"/>
              </a:rPr>
              <a:t>Dipartimento di </a:t>
            </a:r>
          </a:p>
          <a:p>
            <a:pPr algn="ctr"/>
            <a:r>
              <a:rPr lang="it-IT" sz="4400" b="1" dirty="0">
                <a:solidFill>
                  <a:schemeClr val="bg1"/>
                </a:solidFill>
                <a:latin typeface="Founders Grotesk" panose="020B0503030202060203" pitchFamily="34" charset="77"/>
                <a:ea typeface="Gibson SemiBold" charset="0"/>
                <a:cs typeface="Gibson SemiBold" charset="0"/>
              </a:rPr>
              <a:t>Ingegneria e Architettura </a:t>
            </a:r>
          </a:p>
        </p:txBody>
      </p:sp>
      <p:pic>
        <p:nvPicPr>
          <p:cNvPr id="6" name="Immagine 5">
            <a:extLst>
              <a:ext uri="{FF2B5EF4-FFF2-40B4-BE49-F238E27FC236}">
                <a16:creationId xmlns:a16="http://schemas.microsoft.com/office/drawing/2014/main" id="{0DC48736-1C21-2141-8F8C-8851A2DBD6B7}"/>
              </a:ext>
            </a:extLst>
          </p:cNvPr>
          <p:cNvPicPr>
            <a:picLocks noChangeAspect="1"/>
          </p:cNvPicPr>
          <p:nvPr/>
        </p:nvPicPr>
        <p:blipFill>
          <a:blip r:embed="rId4"/>
          <a:stretch>
            <a:fillRect/>
          </a:stretch>
        </p:blipFill>
        <p:spPr>
          <a:xfrm>
            <a:off x="7076660" y="245792"/>
            <a:ext cx="1558210" cy="588178"/>
          </a:xfrm>
          <a:prstGeom prst="rect">
            <a:avLst/>
          </a:prstGeom>
        </p:spPr>
      </p:pic>
      <p:grpSp>
        <p:nvGrpSpPr>
          <p:cNvPr id="14" name="Gruppo 13">
            <a:extLst>
              <a:ext uri="{FF2B5EF4-FFF2-40B4-BE49-F238E27FC236}">
                <a16:creationId xmlns:a16="http://schemas.microsoft.com/office/drawing/2014/main" id="{FCC2D1CA-CB2D-D7AA-62B1-8BF72EE46654}"/>
              </a:ext>
            </a:extLst>
          </p:cNvPr>
          <p:cNvGrpSpPr/>
          <p:nvPr/>
        </p:nvGrpSpPr>
        <p:grpSpPr>
          <a:xfrm>
            <a:off x="60959" y="61225"/>
            <a:ext cx="1977893" cy="1981846"/>
            <a:chOff x="60959" y="61225"/>
            <a:chExt cx="1977893" cy="1981846"/>
          </a:xfrm>
        </p:grpSpPr>
        <p:pic>
          <p:nvPicPr>
            <p:cNvPr id="11" name="Immagine 10">
              <a:extLst>
                <a:ext uri="{FF2B5EF4-FFF2-40B4-BE49-F238E27FC236}">
                  <a16:creationId xmlns:a16="http://schemas.microsoft.com/office/drawing/2014/main" id="{6EF0309B-B22F-CD70-02BB-774CA76DD46B}"/>
                </a:ext>
              </a:extLst>
            </p:cNvPr>
            <p:cNvPicPr>
              <a:picLocks noChangeAspect="1"/>
            </p:cNvPicPr>
            <p:nvPr/>
          </p:nvPicPr>
          <p:blipFill>
            <a:blip r:embed="rId5"/>
            <a:stretch>
              <a:fillRect/>
            </a:stretch>
          </p:blipFill>
          <p:spPr>
            <a:xfrm>
              <a:off x="60960" y="61225"/>
              <a:ext cx="1977892" cy="1679522"/>
            </a:xfrm>
            <a:prstGeom prst="rect">
              <a:avLst/>
            </a:prstGeom>
            <a:ln>
              <a:noFill/>
            </a:ln>
          </p:spPr>
        </p:pic>
        <p:sp>
          <p:nvSpPr>
            <p:cNvPr id="13" name="CasellaDiTesto 12">
              <a:extLst>
                <a:ext uri="{FF2B5EF4-FFF2-40B4-BE49-F238E27FC236}">
                  <a16:creationId xmlns:a16="http://schemas.microsoft.com/office/drawing/2014/main" id="{A05FFE3D-E4E6-7F1E-D0AD-6DF1A28B694C}"/>
                </a:ext>
              </a:extLst>
            </p:cNvPr>
            <p:cNvSpPr txBox="1"/>
            <p:nvPr/>
          </p:nvSpPr>
          <p:spPr>
            <a:xfrm>
              <a:off x="60959" y="1735294"/>
              <a:ext cx="1971119" cy="307777"/>
            </a:xfrm>
            <a:prstGeom prst="rect">
              <a:avLst/>
            </a:prstGeom>
            <a:solidFill>
              <a:schemeClr val="bg1"/>
            </a:solidFill>
          </p:spPr>
          <p:txBody>
            <a:bodyPr wrap="square">
              <a:spAutoFit/>
            </a:bodyPr>
            <a:lstStyle/>
            <a:p>
              <a:r>
                <a:rPr lang="en-GB" sz="1400" b="1" i="0" u="none" strike="noStrike" baseline="0" dirty="0">
                  <a:solidFill>
                    <a:srgbClr val="B30735"/>
                  </a:solidFill>
                  <a:latin typeface="OpenSans-Bold"/>
                </a:rPr>
                <a:t>24 </a:t>
              </a:r>
              <a:r>
                <a:rPr lang="en-GB" sz="1400" b="1" i="0" u="none" strike="noStrike" baseline="0" dirty="0" err="1">
                  <a:solidFill>
                    <a:srgbClr val="B30735"/>
                  </a:solidFill>
                  <a:latin typeface="OpenSans-Bold"/>
                </a:rPr>
                <a:t>gennaio</a:t>
              </a:r>
              <a:r>
                <a:rPr lang="en-GB" sz="1400" b="1" i="0" u="none" strike="noStrike" baseline="0" dirty="0">
                  <a:solidFill>
                    <a:srgbClr val="B30735"/>
                  </a:solidFill>
                  <a:latin typeface="OpenSans-Bold"/>
                </a:rPr>
                <a:t> 2025 </a:t>
              </a:r>
              <a:endParaRPr lang="en-GB" sz="1400" dirty="0"/>
            </a:p>
          </p:txBody>
        </p:sp>
      </p:grpSp>
    </p:spTree>
    <p:extLst>
      <p:ext uri="{BB962C8B-B14F-4D97-AF65-F5344CB8AC3E}">
        <p14:creationId xmlns:p14="http://schemas.microsoft.com/office/powerpoint/2010/main" val="2692881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FC3E185-B303-E445-8467-23FFD77D3467}"/>
              </a:ext>
            </a:extLst>
          </p:cNvPr>
          <p:cNvPicPr>
            <a:picLocks noChangeAspect="1"/>
          </p:cNvPicPr>
          <p:nvPr/>
        </p:nvPicPr>
        <p:blipFill>
          <a:blip r:embed="rId4"/>
          <a:stretch>
            <a:fillRect/>
          </a:stretch>
        </p:blipFill>
        <p:spPr>
          <a:xfrm>
            <a:off x="0" y="0"/>
            <a:ext cx="9144000" cy="836188"/>
          </a:xfrm>
          <a:prstGeom prst="rect">
            <a:avLst/>
          </a:prstGeom>
        </p:spPr>
      </p:pic>
      <p:sp>
        <p:nvSpPr>
          <p:cNvPr id="5" name="CasellaDiTesto 4">
            <a:extLst>
              <a:ext uri="{FF2B5EF4-FFF2-40B4-BE49-F238E27FC236}">
                <a16:creationId xmlns:a16="http://schemas.microsoft.com/office/drawing/2014/main" id="{FF17ED5F-5680-5B40-A954-D09969114D11}"/>
              </a:ext>
            </a:extLst>
          </p:cNvPr>
          <p:cNvSpPr txBox="1"/>
          <p:nvPr/>
        </p:nvSpPr>
        <p:spPr>
          <a:xfrm>
            <a:off x="352770" y="327728"/>
            <a:ext cx="5801989" cy="415498"/>
          </a:xfrm>
          <a:prstGeom prst="rect">
            <a:avLst/>
          </a:prstGeom>
          <a:noFill/>
        </p:spPr>
        <p:txBody>
          <a:bodyPr wrap="square" rtlCol="0">
            <a:spAutoFit/>
          </a:bodyPr>
          <a:lstStyle/>
          <a:p>
            <a:r>
              <a:rPr lang="it-IT" sz="2100" b="1" dirty="0">
                <a:solidFill>
                  <a:schemeClr val="bg1"/>
                </a:solidFill>
                <a:latin typeface="Founders Grotesk" panose="020B0503030202060203" pitchFamily="34" charset="77"/>
                <a:ea typeface="Gibson SemiBold" charset="0"/>
                <a:cs typeface="Gibson SemiBold" charset="0"/>
              </a:rPr>
              <a:t>ERASMUS+ STUDIO</a:t>
            </a:r>
          </a:p>
        </p:txBody>
      </p:sp>
      <p:sp>
        <p:nvSpPr>
          <p:cNvPr id="6" name="Rectangle 5"/>
          <p:cNvSpPr/>
          <p:nvPr/>
        </p:nvSpPr>
        <p:spPr>
          <a:xfrm>
            <a:off x="8297165" y="418094"/>
            <a:ext cx="846835" cy="400110"/>
          </a:xfrm>
          <a:prstGeom prst="rect">
            <a:avLst/>
          </a:prstGeom>
        </p:spPr>
        <p:txBody>
          <a:bodyPr wrap="none">
            <a:spAutoFit/>
          </a:bodyPr>
          <a:lstStyle/>
          <a:p>
            <a:r>
              <a:rPr lang="it-IT" sz="2000" dirty="0">
                <a:solidFill>
                  <a:schemeClr val="bg1"/>
                </a:solidFill>
                <a:latin typeface="Founders Grotesk Semibold" panose="020B0703030202060203" pitchFamily="34" charset="0"/>
              </a:rPr>
              <a:t>dove?</a:t>
            </a:r>
            <a:endParaRPr lang="en-US" sz="2000" dirty="0">
              <a:solidFill>
                <a:schemeClr val="bg1"/>
              </a:solidFill>
              <a:latin typeface="Founders Grotesk Semibold" panose="020B0703030202060203" pitchFamily="34" charset="0"/>
            </a:endParaRPr>
          </a:p>
        </p:txBody>
      </p:sp>
      <p:sp>
        <p:nvSpPr>
          <p:cNvPr id="7" name="CasellaDiTesto 10">
            <a:extLst>
              <a:ext uri="{FF2B5EF4-FFF2-40B4-BE49-F238E27FC236}">
                <a16:creationId xmlns:a16="http://schemas.microsoft.com/office/drawing/2014/main" id="{7751E33A-1AB6-A747-8348-02B291D7DCB0}"/>
              </a:ext>
            </a:extLst>
          </p:cNvPr>
          <p:cNvSpPr txBox="1"/>
          <p:nvPr/>
        </p:nvSpPr>
        <p:spPr>
          <a:xfrm>
            <a:off x="243840" y="979063"/>
            <a:ext cx="8376585" cy="3662541"/>
          </a:xfrm>
          <a:prstGeom prst="rect">
            <a:avLst/>
          </a:prstGeom>
          <a:noFill/>
        </p:spPr>
        <p:txBody>
          <a:bodyPr wrap="square" rtlCol="0">
            <a:spAutoFit/>
          </a:bodyPr>
          <a:lstStyle/>
          <a:p>
            <a:pPr algn="just"/>
            <a:r>
              <a:rPr lang="it-IT" b="1" dirty="0">
                <a:solidFill>
                  <a:srgbClr val="70240F"/>
                </a:solidFill>
                <a:latin typeface="Founders Grotesk" panose="020B0503030202060203" pitchFamily="34" charset="77"/>
                <a:ea typeface="Gibson" charset="0"/>
                <a:cs typeface="Gibson" charset="0"/>
              </a:rPr>
              <a:t>La mobilità per studio </a:t>
            </a:r>
            <a:r>
              <a:rPr lang="it-IT" dirty="0">
                <a:solidFill>
                  <a:srgbClr val="70240F"/>
                </a:solidFill>
                <a:latin typeface="Founders Grotesk" panose="020B0503030202060203" pitchFamily="34" charset="77"/>
                <a:ea typeface="Gibson" charset="0"/>
                <a:cs typeface="Gibson" charset="0"/>
              </a:rPr>
              <a:t>è possibile solo verso </a:t>
            </a:r>
            <a:r>
              <a:rPr lang="it-IT" b="1" dirty="0">
                <a:solidFill>
                  <a:srgbClr val="70240F"/>
                </a:solidFill>
                <a:latin typeface="Founders Grotesk" panose="020B0503030202060203" pitchFamily="34" charset="77"/>
                <a:ea typeface="Gibson" charset="0"/>
                <a:cs typeface="Gibson" charset="0"/>
              </a:rPr>
              <a:t>Enti</a:t>
            </a:r>
            <a:r>
              <a:rPr lang="it-IT" dirty="0">
                <a:solidFill>
                  <a:srgbClr val="70240F"/>
                </a:solidFill>
                <a:latin typeface="Founders Grotesk" panose="020B0503030202060203" pitchFamily="34" charset="77"/>
                <a:ea typeface="Gibson" charset="0"/>
                <a:cs typeface="Gibson" charset="0"/>
              </a:rPr>
              <a:t> con cui è stato stipulato dal </a:t>
            </a:r>
            <a:r>
              <a:rPr lang="it-IT" b="1" dirty="0">
                <a:solidFill>
                  <a:srgbClr val="70240F"/>
                </a:solidFill>
                <a:latin typeface="Founders Grotesk" panose="020B0503030202060203" pitchFamily="34" charset="77"/>
                <a:ea typeface="Gibson" charset="0"/>
                <a:cs typeface="Gibson" charset="0"/>
              </a:rPr>
              <a:t>Dipartimento di Ingegneria e Architettura </a:t>
            </a:r>
            <a:r>
              <a:rPr lang="it-IT" dirty="0">
                <a:solidFill>
                  <a:srgbClr val="70240F"/>
                </a:solidFill>
                <a:latin typeface="Founders Grotesk" panose="020B0503030202060203" pitchFamily="34" charset="77"/>
                <a:ea typeface="Gibson" charset="0"/>
                <a:cs typeface="Gibson" charset="0"/>
              </a:rPr>
              <a:t>un </a:t>
            </a:r>
            <a:r>
              <a:rPr lang="it-IT" b="1" dirty="0">
                <a:solidFill>
                  <a:srgbClr val="70240F"/>
                </a:solidFill>
                <a:latin typeface="Founders Grotesk" panose="020B0503030202060203" pitchFamily="34" charset="77"/>
                <a:ea typeface="Gibson" charset="0"/>
                <a:cs typeface="Gibson" charset="0"/>
              </a:rPr>
              <a:t>Accordo inter-istituzionale</a:t>
            </a:r>
            <a:r>
              <a:rPr lang="it-IT" dirty="0">
                <a:solidFill>
                  <a:srgbClr val="70240F"/>
                </a:solidFill>
                <a:latin typeface="Founders Grotesk" panose="020B0503030202060203" pitchFamily="34" charset="77"/>
                <a:ea typeface="Gibson" charset="0"/>
                <a:cs typeface="Gibson" charset="0"/>
              </a:rPr>
              <a:t>.</a:t>
            </a:r>
          </a:p>
          <a:p>
            <a:pPr algn="just"/>
            <a:endParaRPr lang="it-IT" dirty="0">
              <a:solidFill>
                <a:srgbClr val="70240F"/>
              </a:solidFill>
              <a:latin typeface="Founders Grotesk" panose="020B0503030202060203" pitchFamily="34" charset="77"/>
              <a:ea typeface="Gibson" charset="0"/>
              <a:cs typeface="Gibson" charset="0"/>
            </a:endParaRPr>
          </a:p>
          <a:p>
            <a:pPr algn="just"/>
            <a:r>
              <a:rPr lang="it-IT" dirty="0">
                <a:solidFill>
                  <a:srgbClr val="70240F"/>
                </a:solidFill>
                <a:latin typeface="Founders Grotesk" panose="020B0503030202060203" pitchFamily="34" charset="77"/>
                <a:ea typeface="Gibson" charset="0"/>
                <a:cs typeface="Gibson" charset="0"/>
              </a:rPr>
              <a:t>Il DIA ha accordi Erasmus+ con 45 atenei in 18 diversi Paesi del programma:</a:t>
            </a:r>
          </a:p>
          <a:p>
            <a:pPr algn="just"/>
            <a:r>
              <a:rPr lang="it-IT" dirty="0">
                <a:solidFill>
                  <a:srgbClr val="70240F"/>
                </a:solidFill>
                <a:latin typeface="Founders Grotesk" panose="020B0503030202060203" pitchFamily="34" charset="77"/>
                <a:ea typeface="Gibson" charset="0"/>
                <a:cs typeface="Gibson" charset="0"/>
              </a:rPr>
              <a:t> 13 atenei per area Architettura </a:t>
            </a:r>
          </a:p>
          <a:p>
            <a:pPr algn="just"/>
            <a:r>
              <a:rPr lang="it-IT" dirty="0">
                <a:solidFill>
                  <a:srgbClr val="70240F"/>
                </a:solidFill>
                <a:latin typeface="Founders Grotesk" panose="020B0503030202060203" pitchFamily="34" charset="77"/>
                <a:ea typeface="Gibson" charset="0"/>
                <a:cs typeface="Gibson" charset="0"/>
              </a:rPr>
              <a:t> 34 atenei per area Ingegneria</a:t>
            </a:r>
          </a:p>
          <a:p>
            <a:pPr algn="just"/>
            <a:endParaRPr lang="it-IT" dirty="0">
              <a:solidFill>
                <a:srgbClr val="70240F"/>
              </a:solidFill>
              <a:latin typeface="Founders Grotesk" panose="020B0503030202060203" pitchFamily="34" charset="77"/>
              <a:ea typeface="Gibson" charset="0"/>
              <a:cs typeface="Gibson" charset="0"/>
            </a:endParaRPr>
          </a:p>
          <a:p>
            <a:r>
              <a:rPr lang="it-IT" dirty="0">
                <a:solidFill>
                  <a:srgbClr val="70240F"/>
                </a:solidFill>
                <a:latin typeface="Founders Grotesk" panose="020B0503030202060203" pitchFamily="34" charset="77"/>
                <a:ea typeface="Gibson" charset="0"/>
                <a:cs typeface="Gibson" charset="0"/>
              </a:rPr>
              <a:t>Il DIA ha accordi Erasmus+ con paesi terzi</a:t>
            </a:r>
            <a:r>
              <a:rPr lang="it-IT" dirty="0">
                <a:solidFill>
                  <a:srgbClr val="70240F"/>
                </a:solidFill>
                <a:latin typeface="Founders Grotesk" panose="020B0503030202060203" pitchFamily="34" charset="77"/>
              </a:rPr>
              <a:t>:</a:t>
            </a:r>
          </a:p>
          <a:p>
            <a:r>
              <a:rPr lang="es-ES" dirty="0">
                <a:solidFill>
                  <a:srgbClr val="70240F"/>
                </a:solidFill>
                <a:latin typeface="Founders Grotesk" panose="020B0503030202060203" pitchFamily="34" charset="77"/>
                <a:ea typeface="Gibson" charset="0"/>
                <a:cs typeface="Gibson" charset="0"/>
              </a:rPr>
              <a:t>Universidad de Buenos Aires – UBA</a:t>
            </a:r>
          </a:p>
          <a:p>
            <a:r>
              <a:rPr lang="en-US" dirty="0">
                <a:solidFill>
                  <a:srgbClr val="70240F"/>
                </a:solidFill>
                <a:latin typeface="Founders Grotesk" panose="020B0503030202060203" pitchFamily="34" charset="77"/>
                <a:ea typeface="Gibson" charset="0"/>
                <a:cs typeface="Gibson" charset="0"/>
              </a:rPr>
              <a:t>Kyoto Institute of Technology (KYT), </a:t>
            </a:r>
            <a:r>
              <a:rPr lang="en-US" dirty="0" err="1">
                <a:solidFill>
                  <a:srgbClr val="70240F"/>
                </a:solidFill>
                <a:latin typeface="Founders Grotesk" panose="020B0503030202060203" pitchFamily="34" charset="77"/>
                <a:ea typeface="Gibson" charset="0"/>
                <a:cs typeface="Gibson" charset="0"/>
              </a:rPr>
              <a:t>Giappone</a:t>
            </a:r>
            <a:endParaRPr lang="en-US" dirty="0">
              <a:solidFill>
                <a:srgbClr val="70240F"/>
              </a:solidFill>
              <a:latin typeface="Founders Grotesk" panose="020B0503030202060203" pitchFamily="34" charset="77"/>
              <a:ea typeface="Gibson" charset="0"/>
              <a:cs typeface="Gibson" charset="0"/>
            </a:endParaRPr>
          </a:p>
          <a:p>
            <a:r>
              <a:rPr lang="en-US" dirty="0">
                <a:solidFill>
                  <a:srgbClr val="70240F"/>
                </a:solidFill>
                <a:latin typeface="Founders Grotesk" panose="020B0503030202060203" pitchFamily="34" charset="77"/>
                <a:ea typeface="Gibson" charset="0"/>
                <a:cs typeface="Gibson" charset="0"/>
              </a:rPr>
              <a:t>University of Economics - UEH – Vietnam</a:t>
            </a:r>
          </a:p>
          <a:p>
            <a:r>
              <a:rPr lang="en-US" dirty="0">
                <a:solidFill>
                  <a:srgbClr val="70240F"/>
                </a:solidFill>
                <a:latin typeface="Founders Grotesk" panose="020B0503030202060203" pitchFamily="34" charset="77"/>
                <a:ea typeface="Gibson" charset="0"/>
                <a:cs typeface="Gibson" charset="0"/>
              </a:rPr>
              <a:t>Ton Duc Thang University - Vietnam</a:t>
            </a:r>
            <a:endParaRPr lang="it-IT" dirty="0">
              <a:solidFill>
                <a:srgbClr val="70240F"/>
              </a:solidFill>
              <a:latin typeface="Founders Grotesk" panose="020B0503030202060203" pitchFamily="34" charset="77"/>
              <a:ea typeface="Gibson" charset="0"/>
              <a:cs typeface="Gibson" charset="0"/>
            </a:endParaRPr>
          </a:p>
          <a:p>
            <a:pPr algn="r"/>
            <a:r>
              <a:rPr lang="it-IT" sz="1600" dirty="0">
                <a:solidFill>
                  <a:srgbClr val="70240F"/>
                </a:solidFill>
                <a:latin typeface="Founders Grotesk" panose="020B0503030202060203" pitchFamily="34" charset="77"/>
                <a:ea typeface="Gibson" charset="0"/>
                <a:cs typeface="Gibson" charset="0"/>
                <a:hlinkClick r:id="rId5"/>
              </a:rPr>
              <a:t>INFO Accordi inter-istituzionali DIA</a:t>
            </a:r>
            <a:endParaRPr lang="it-IT" sz="1600" dirty="0">
              <a:solidFill>
                <a:srgbClr val="70240F"/>
              </a:solidFill>
              <a:latin typeface="Founders Grotesk" panose="020B0503030202060203" pitchFamily="34" charset="77"/>
              <a:ea typeface="Gibson Light" charset="0"/>
              <a:cs typeface="Gibson Light" charset="0"/>
            </a:endParaRPr>
          </a:p>
        </p:txBody>
      </p:sp>
      <p:sp>
        <p:nvSpPr>
          <p:cNvPr id="2" name="Rectangle 6"/>
          <p:cNvSpPr/>
          <p:nvPr/>
        </p:nvSpPr>
        <p:spPr>
          <a:xfrm>
            <a:off x="4754501" y="2571750"/>
            <a:ext cx="4145659" cy="1323439"/>
          </a:xfrm>
          <a:prstGeom prst="rect">
            <a:avLst/>
          </a:prstGeom>
          <a:solidFill>
            <a:schemeClr val="bg1"/>
          </a:solidFill>
          <a:ln w="38100">
            <a:solidFill>
              <a:srgbClr val="1F3D5A"/>
            </a:solidFill>
          </a:ln>
          <a:effectLst>
            <a:outerShdw blurRad="342900" dist="330200" dir="3600000" algn="ctr" rotWithShape="0">
              <a:srgbClr val="1F3D5A"/>
            </a:outerShdw>
          </a:effectLst>
        </p:spPr>
        <p:txBody>
          <a:bodyPr wrap="square">
            <a:spAutoFit/>
          </a:bodyPr>
          <a:lstStyle/>
          <a:p>
            <a:pPr algn="just" fontAlgn="base">
              <a:spcAft>
                <a:spcPts val="0"/>
              </a:spcAft>
            </a:pPr>
            <a:r>
              <a:rPr lang="it-IT" sz="1600" dirty="0">
                <a:solidFill>
                  <a:srgbClr val="000000"/>
                </a:solidFill>
                <a:latin typeface="Founders Grotesk Light" panose="020B0303030202060203" pitchFamily="34" charset="0"/>
              </a:rPr>
              <a:t>DEFINIZIONE: </a:t>
            </a:r>
            <a:r>
              <a:rPr lang="it-IT" sz="1600" b="1" i="1" dirty="0">
                <a:solidFill>
                  <a:srgbClr val="000000"/>
                </a:solidFill>
                <a:latin typeface="Founders Grotesk Light" panose="020B0303030202060203" pitchFamily="34" charset="0"/>
              </a:rPr>
              <a:t>Accordo inter istituzionale</a:t>
            </a:r>
            <a:endParaRPr lang="it-IT" sz="1600" b="1" dirty="0">
              <a:solidFill>
                <a:srgbClr val="2E2D29"/>
              </a:solidFill>
              <a:latin typeface="Founders Grotesk Light" panose="020B0303030202060203" pitchFamily="34" charset="0"/>
            </a:endParaRPr>
          </a:p>
          <a:p>
            <a:pPr algn="just" fontAlgn="base">
              <a:spcAft>
                <a:spcPts val="0"/>
              </a:spcAft>
            </a:pPr>
            <a:r>
              <a:rPr lang="it-IT" sz="1600" dirty="0">
                <a:solidFill>
                  <a:srgbClr val="000000"/>
                </a:solidFill>
                <a:latin typeface="Founders Grotesk Light" panose="020B0303030202060203" pitchFamily="34" charset="0"/>
              </a:rPr>
              <a:t>Convenzione sottoscritta da due o più istituti di istruzione superiore, enti o altri soggetti, pubblici o</a:t>
            </a:r>
            <a:r>
              <a:rPr lang="it-IT" sz="1600" dirty="0">
                <a:solidFill>
                  <a:srgbClr val="2E2D29"/>
                </a:solidFill>
                <a:latin typeface="Founders Grotesk Light" panose="020B0303030202060203" pitchFamily="34" charset="0"/>
              </a:rPr>
              <a:t> </a:t>
            </a:r>
            <a:r>
              <a:rPr lang="it-IT" sz="1600" dirty="0">
                <a:solidFill>
                  <a:srgbClr val="000000"/>
                </a:solidFill>
                <a:latin typeface="Founders Grotesk Light" panose="020B0303030202060203" pitchFamily="34" charset="0"/>
              </a:rPr>
              <a:t>privati, che disciplina la mobilità internazionale.</a:t>
            </a:r>
          </a:p>
        </p:txBody>
      </p:sp>
    </p:spTree>
    <p:extLst>
      <p:ext uri="{BB962C8B-B14F-4D97-AF65-F5344CB8AC3E}">
        <p14:creationId xmlns:p14="http://schemas.microsoft.com/office/powerpoint/2010/main" val="1523536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CasellaDiTesto 10">
            <a:extLst>
              <a:ext uri="{FF2B5EF4-FFF2-40B4-BE49-F238E27FC236}">
                <a16:creationId xmlns:a16="http://schemas.microsoft.com/office/drawing/2014/main" id="{7751E33A-1AB6-A747-8348-02B291D7DCB0}"/>
              </a:ext>
            </a:extLst>
          </p:cNvPr>
          <p:cNvSpPr txBox="1"/>
          <p:nvPr/>
        </p:nvSpPr>
        <p:spPr>
          <a:xfrm>
            <a:off x="457200" y="1093590"/>
            <a:ext cx="8229600" cy="3585597"/>
          </a:xfrm>
          <a:prstGeom prst="rect">
            <a:avLst/>
          </a:prstGeom>
          <a:noFill/>
        </p:spPr>
        <p:txBody>
          <a:bodyPr wrap="square" rtlCol="0">
            <a:spAutoFit/>
          </a:bodyPr>
          <a:lstStyle/>
          <a:p>
            <a:pPr algn="just"/>
            <a:r>
              <a:rPr lang="it-IT" sz="2000" b="1" dirty="0">
                <a:solidFill>
                  <a:srgbClr val="70240F"/>
                </a:solidFill>
                <a:latin typeface="Founders Grotesk" panose="020B0503030202060203" pitchFamily="34" charset="77"/>
                <a:ea typeface="Gibson" charset="0"/>
                <a:cs typeface="Gibson" charset="0"/>
              </a:rPr>
              <a:t>L’accordo  inter-istituzionale </a:t>
            </a:r>
            <a:r>
              <a:rPr lang="it-IT" sz="2000" dirty="0">
                <a:solidFill>
                  <a:srgbClr val="70240F"/>
                </a:solidFill>
                <a:latin typeface="Founders Grotesk" panose="020B0503030202060203" pitchFamily="34" charset="77"/>
                <a:ea typeface="Gibson" charset="0"/>
                <a:cs typeface="Gibson" charset="0"/>
              </a:rPr>
              <a:t>stabilisce per ogni destinazione:</a:t>
            </a:r>
          </a:p>
          <a:p>
            <a:pPr marL="342900" indent="-342900" algn="just">
              <a:buFont typeface="Arial" panose="020B0604020202020204" pitchFamily="34" charset="0"/>
              <a:buChar char="•"/>
            </a:pPr>
            <a:r>
              <a:rPr lang="it-IT" sz="2000" dirty="0">
                <a:solidFill>
                  <a:srgbClr val="70240F"/>
                </a:solidFill>
                <a:latin typeface="Founders Grotesk" panose="020B0503030202060203" pitchFamily="34" charset="77"/>
                <a:ea typeface="Gibson" charset="0"/>
                <a:cs typeface="Gibson" charset="0"/>
              </a:rPr>
              <a:t>il numero dei posti disponibili</a:t>
            </a:r>
          </a:p>
          <a:p>
            <a:pPr marL="342900" indent="-342900" algn="just">
              <a:buFont typeface="Arial" panose="020B0604020202020204" pitchFamily="34" charset="0"/>
              <a:buChar char="•"/>
            </a:pPr>
            <a:r>
              <a:rPr lang="it-IT" sz="2000" dirty="0">
                <a:solidFill>
                  <a:srgbClr val="70240F"/>
                </a:solidFill>
                <a:latin typeface="Founders Grotesk" panose="020B0503030202060203" pitchFamily="34" charset="77"/>
                <a:ea typeface="Gibson" charset="0"/>
                <a:cs typeface="Gibson" charset="0"/>
              </a:rPr>
              <a:t>l’area di studio (codice di area o </a:t>
            </a:r>
            <a:r>
              <a:rPr lang="it-IT" sz="2000" b="1" dirty="0">
                <a:solidFill>
                  <a:srgbClr val="70240F"/>
                </a:solidFill>
                <a:latin typeface="Founders Grotesk" panose="020B0503030202060203" pitchFamily="34" charset="77"/>
                <a:ea typeface="Gibson" charset="0"/>
                <a:cs typeface="Gibson" charset="0"/>
              </a:rPr>
              <a:t>codice ISCED</a:t>
            </a:r>
            <a:r>
              <a:rPr lang="it-IT" sz="2000" dirty="0">
                <a:solidFill>
                  <a:srgbClr val="70240F"/>
                </a:solidFill>
                <a:latin typeface="Founders Grotesk" panose="020B0503030202060203" pitchFamily="34" charset="77"/>
                <a:ea typeface="Gibson" charset="0"/>
                <a:cs typeface="Gibson" charset="0"/>
              </a:rPr>
              <a:t>)</a:t>
            </a:r>
          </a:p>
          <a:p>
            <a:pPr marL="342900" indent="-342900" algn="just">
              <a:buFont typeface="Arial" panose="020B0604020202020204" pitchFamily="34" charset="0"/>
              <a:buChar char="•"/>
            </a:pPr>
            <a:r>
              <a:rPr lang="it-IT" sz="2000" dirty="0">
                <a:solidFill>
                  <a:srgbClr val="70240F"/>
                </a:solidFill>
                <a:latin typeface="Founders Grotesk" panose="020B0503030202060203" pitchFamily="34" charset="77"/>
                <a:ea typeface="Gibson" charset="0"/>
                <a:cs typeface="Gibson" charset="0"/>
              </a:rPr>
              <a:t>il ciclo di studio </a:t>
            </a:r>
          </a:p>
          <a:p>
            <a:pPr marL="342900" indent="-342900" algn="just">
              <a:buFont typeface="Arial" panose="020B0604020202020204" pitchFamily="34" charset="0"/>
              <a:buChar char="•"/>
            </a:pPr>
            <a:r>
              <a:rPr lang="it-IT" sz="2000" dirty="0">
                <a:solidFill>
                  <a:srgbClr val="70240F"/>
                </a:solidFill>
                <a:latin typeface="Founders Grotesk" panose="020B0503030202060203" pitchFamily="34" charset="77"/>
                <a:ea typeface="Gibson" charset="0"/>
                <a:cs typeface="Gibson" charset="0"/>
              </a:rPr>
              <a:t>i mesi di mobilità </a:t>
            </a:r>
          </a:p>
          <a:p>
            <a:pPr marL="342900" indent="-342900" algn="just">
              <a:buFont typeface="Arial" panose="020B0604020202020204" pitchFamily="34" charset="0"/>
              <a:buChar char="•"/>
            </a:pPr>
            <a:r>
              <a:rPr lang="it-IT" sz="2000" dirty="0">
                <a:solidFill>
                  <a:srgbClr val="70240F"/>
                </a:solidFill>
                <a:latin typeface="Founders Grotesk" panose="020B0503030202060203" pitchFamily="34" charset="77"/>
                <a:ea typeface="Gibson" charset="0"/>
                <a:cs typeface="Gibson" charset="0"/>
              </a:rPr>
              <a:t>il docente referente (</a:t>
            </a:r>
            <a:r>
              <a:rPr lang="it-IT" sz="2000" b="1" dirty="0">
                <a:solidFill>
                  <a:srgbClr val="70240F"/>
                </a:solidFill>
                <a:latin typeface="Founders Grotesk" panose="020B0503030202060203" pitchFamily="34" charset="77"/>
                <a:ea typeface="Gibson" charset="0"/>
                <a:cs typeface="Gibson" charset="0"/>
              </a:rPr>
              <a:t>coordinatore dello scambio</a:t>
            </a:r>
            <a:r>
              <a:rPr lang="it-IT" sz="2000" dirty="0">
                <a:solidFill>
                  <a:srgbClr val="70240F"/>
                </a:solidFill>
                <a:latin typeface="Founders Grotesk" panose="020B0503030202060203" pitchFamily="34" charset="77"/>
                <a:ea typeface="Gibson" charset="0"/>
                <a:cs typeface="Gibson" charset="0"/>
              </a:rPr>
              <a:t>)</a:t>
            </a:r>
          </a:p>
          <a:p>
            <a:pPr algn="just"/>
            <a:endParaRPr lang="it-IT" sz="2800" dirty="0">
              <a:solidFill>
                <a:srgbClr val="70240F"/>
              </a:solidFill>
              <a:latin typeface="Founders Grotesk" panose="020B0503030202060203" pitchFamily="34" charset="77"/>
              <a:ea typeface="Gibson" charset="0"/>
              <a:cs typeface="Gibson" charset="0"/>
            </a:endParaRPr>
          </a:p>
          <a:p>
            <a:pPr algn="just"/>
            <a:endParaRPr lang="it-IT" sz="2800" dirty="0">
              <a:solidFill>
                <a:srgbClr val="70240F"/>
              </a:solidFill>
              <a:latin typeface="Founders Grotesk" panose="020B0503030202060203" pitchFamily="34" charset="77"/>
              <a:ea typeface="Gibson" charset="0"/>
              <a:cs typeface="Gibson" charset="0"/>
            </a:endParaRPr>
          </a:p>
          <a:p>
            <a:pPr algn="r"/>
            <a:endParaRPr lang="it-IT" sz="3500" dirty="0">
              <a:solidFill>
                <a:srgbClr val="70240F"/>
              </a:solidFill>
              <a:latin typeface="Founders Grotesk" panose="020B0503030202060203" pitchFamily="34" charset="77"/>
              <a:ea typeface="Gibson" charset="0"/>
              <a:cs typeface="Gibson" charset="0"/>
              <a:hlinkClick r:id="rId4"/>
            </a:endParaRPr>
          </a:p>
          <a:p>
            <a:pPr algn="r"/>
            <a:r>
              <a:rPr lang="it-IT" sz="1600" dirty="0">
                <a:solidFill>
                  <a:srgbClr val="70240F"/>
                </a:solidFill>
                <a:latin typeface="Founders Grotesk" panose="020B0503030202060203" pitchFamily="34" charset="77"/>
                <a:ea typeface="Gibson" charset="0"/>
                <a:cs typeface="Gibson" charset="0"/>
                <a:hlinkClick r:id="rId4"/>
              </a:rPr>
              <a:t>INFO Accordi inter-istituzionali DIA</a:t>
            </a:r>
            <a:endParaRPr lang="it-IT" sz="1600" dirty="0">
              <a:solidFill>
                <a:srgbClr val="70240F"/>
              </a:solidFill>
              <a:latin typeface="Founders Grotesk" panose="020B0503030202060203" pitchFamily="34" charset="77"/>
              <a:ea typeface="Gibson" charset="0"/>
              <a:cs typeface="Gibson" charset="0"/>
            </a:endParaRPr>
          </a:p>
        </p:txBody>
      </p:sp>
      <p:pic>
        <p:nvPicPr>
          <p:cNvPr id="3" name="Immagine 2">
            <a:extLst>
              <a:ext uri="{FF2B5EF4-FFF2-40B4-BE49-F238E27FC236}">
                <a16:creationId xmlns:a16="http://schemas.microsoft.com/office/drawing/2014/main" id="{DFC3E185-B303-E445-8467-23FFD77D3467}"/>
              </a:ext>
            </a:extLst>
          </p:cNvPr>
          <p:cNvPicPr>
            <a:picLocks noChangeAspect="1"/>
          </p:cNvPicPr>
          <p:nvPr/>
        </p:nvPicPr>
        <p:blipFill>
          <a:blip r:embed="rId5"/>
          <a:stretch>
            <a:fillRect/>
          </a:stretch>
        </p:blipFill>
        <p:spPr>
          <a:xfrm>
            <a:off x="0" y="0"/>
            <a:ext cx="9144000" cy="836188"/>
          </a:xfrm>
          <a:prstGeom prst="rect">
            <a:avLst/>
          </a:prstGeom>
        </p:spPr>
      </p:pic>
      <p:sp>
        <p:nvSpPr>
          <p:cNvPr id="5" name="CasellaDiTesto 4">
            <a:extLst>
              <a:ext uri="{FF2B5EF4-FFF2-40B4-BE49-F238E27FC236}">
                <a16:creationId xmlns:a16="http://schemas.microsoft.com/office/drawing/2014/main" id="{FF17ED5F-5680-5B40-A954-D09969114D11}"/>
              </a:ext>
            </a:extLst>
          </p:cNvPr>
          <p:cNvSpPr txBox="1"/>
          <p:nvPr/>
        </p:nvSpPr>
        <p:spPr>
          <a:xfrm>
            <a:off x="352770" y="327728"/>
            <a:ext cx="5801989" cy="415498"/>
          </a:xfrm>
          <a:prstGeom prst="rect">
            <a:avLst/>
          </a:prstGeom>
          <a:noFill/>
        </p:spPr>
        <p:txBody>
          <a:bodyPr wrap="square" rtlCol="0">
            <a:spAutoFit/>
          </a:bodyPr>
          <a:lstStyle/>
          <a:p>
            <a:r>
              <a:rPr lang="it-IT" sz="2100" b="1" dirty="0">
                <a:solidFill>
                  <a:schemeClr val="bg1"/>
                </a:solidFill>
                <a:latin typeface="Founders Grotesk" panose="020B0503030202060203" pitchFamily="34" charset="77"/>
                <a:ea typeface="Gibson SemiBold" charset="0"/>
                <a:cs typeface="Gibson SemiBold" charset="0"/>
              </a:rPr>
              <a:t>ERASMUS+ STUDIO</a:t>
            </a:r>
          </a:p>
        </p:txBody>
      </p:sp>
      <p:sp>
        <p:nvSpPr>
          <p:cNvPr id="7" name="Rectangle 6"/>
          <p:cNvSpPr/>
          <p:nvPr/>
        </p:nvSpPr>
        <p:spPr>
          <a:xfrm>
            <a:off x="8297165" y="418094"/>
            <a:ext cx="846835" cy="400110"/>
          </a:xfrm>
          <a:prstGeom prst="rect">
            <a:avLst/>
          </a:prstGeom>
        </p:spPr>
        <p:txBody>
          <a:bodyPr wrap="none">
            <a:spAutoFit/>
          </a:bodyPr>
          <a:lstStyle/>
          <a:p>
            <a:r>
              <a:rPr lang="it-IT" sz="2000" dirty="0">
                <a:solidFill>
                  <a:schemeClr val="bg1"/>
                </a:solidFill>
                <a:latin typeface="Founders Grotesk Semibold" panose="020B0703030202060203" pitchFamily="34" charset="0"/>
              </a:rPr>
              <a:t>dove?</a:t>
            </a:r>
            <a:endParaRPr lang="en-US" sz="2000" dirty="0">
              <a:solidFill>
                <a:schemeClr val="bg1"/>
              </a:solidFill>
              <a:latin typeface="Founders Grotesk Semibold" panose="020B0703030202060203" pitchFamily="34" charset="0"/>
            </a:endParaRPr>
          </a:p>
        </p:txBody>
      </p:sp>
      <p:sp>
        <p:nvSpPr>
          <p:cNvPr id="6" name="Rectangle 5"/>
          <p:cNvSpPr/>
          <p:nvPr/>
        </p:nvSpPr>
        <p:spPr>
          <a:xfrm>
            <a:off x="352770" y="3405544"/>
            <a:ext cx="5239301" cy="1477328"/>
          </a:xfrm>
          <a:prstGeom prst="rect">
            <a:avLst/>
          </a:prstGeom>
          <a:solidFill>
            <a:schemeClr val="bg1"/>
          </a:solidFill>
          <a:ln w="41275">
            <a:solidFill>
              <a:srgbClr val="1F3D5A"/>
            </a:solidFill>
          </a:ln>
          <a:effectLst>
            <a:outerShdw blurRad="596900" dist="762000" dir="8700000" algn="tl" rotWithShape="0">
              <a:srgbClr val="1F3D5A"/>
            </a:outerShdw>
          </a:effectLst>
        </p:spPr>
        <p:txBody>
          <a:bodyPr wrap="square">
            <a:spAutoFit/>
          </a:bodyPr>
          <a:lstStyle/>
          <a:p>
            <a:pPr algn="just"/>
            <a:r>
              <a:rPr lang="it-IT" dirty="0">
                <a:latin typeface="Founders Grotesk Light" panose="020B0303030202060203" pitchFamily="34" charset="0"/>
              </a:rPr>
              <a:t>L'</a:t>
            </a:r>
            <a:r>
              <a:rPr lang="it-IT" b="1" dirty="0">
                <a:latin typeface="Founders Grotesk Light" panose="020B0303030202060203" pitchFamily="34" charset="0"/>
              </a:rPr>
              <a:t>ISCED</a:t>
            </a:r>
            <a:r>
              <a:rPr lang="it-IT" dirty="0">
                <a:latin typeface="Founders Grotesk Light" panose="020B0303030202060203" pitchFamily="34" charset="0"/>
              </a:rPr>
              <a:t> (</a:t>
            </a:r>
            <a:r>
              <a:rPr lang="it-IT" b="1" i="1" dirty="0">
                <a:latin typeface="Founders Grotesk Light" panose="020B0303030202060203" pitchFamily="34" charset="0"/>
              </a:rPr>
              <a:t>International Standard </a:t>
            </a:r>
            <a:r>
              <a:rPr lang="it-IT" b="1" i="1" dirty="0" err="1">
                <a:latin typeface="Founders Grotesk Light" panose="020B0303030202060203" pitchFamily="34" charset="0"/>
              </a:rPr>
              <a:t>Classification</a:t>
            </a:r>
            <a:r>
              <a:rPr lang="it-IT" b="1" i="1" dirty="0">
                <a:latin typeface="Founders Grotesk Light" panose="020B0303030202060203" pitchFamily="34" charset="0"/>
              </a:rPr>
              <a:t> of </a:t>
            </a:r>
            <a:r>
              <a:rPr lang="it-IT" b="1" i="1" dirty="0" err="1">
                <a:latin typeface="Founders Grotesk Light" panose="020B0303030202060203" pitchFamily="34" charset="0"/>
              </a:rPr>
              <a:t>Education</a:t>
            </a:r>
            <a:r>
              <a:rPr lang="it-IT" dirty="0">
                <a:latin typeface="Founders Grotesk Light" panose="020B0303030202060203" pitchFamily="34" charset="0"/>
              </a:rPr>
              <a:t>, classificazione internazionale standard dell'istruzione) è uno standard creato  come sistema internazionale di classificazione dei corsi di studio e dei relativi titoli.</a:t>
            </a:r>
          </a:p>
        </p:txBody>
      </p:sp>
    </p:spTree>
    <p:extLst>
      <p:ext uri="{BB962C8B-B14F-4D97-AF65-F5344CB8AC3E}">
        <p14:creationId xmlns:p14="http://schemas.microsoft.com/office/powerpoint/2010/main" val="110772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FC3E185-B303-E445-8467-23FFD77D3467}"/>
              </a:ext>
            </a:extLst>
          </p:cNvPr>
          <p:cNvPicPr>
            <a:picLocks noChangeAspect="1"/>
          </p:cNvPicPr>
          <p:nvPr/>
        </p:nvPicPr>
        <p:blipFill>
          <a:blip r:embed="rId4"/>
          <a:stretch>
            <a:fillRect/>
          </a:stretch>
        </p:blipFill>
        <p:spPr>
          <a:xfrm>
            <a:off x="0" y="0"/>
            <a:ext cx="9144000" cy="836188"/>
          </a:xfrm>
          <a:prstGeom prst="rect">
            <a:avLst/>
          </a:prstGeom>
        </p:spPr>
      </p:pic>
      <p:sp>
        <p:nvSpPr>
          <p:cNvPr id="5" name="CasellaDiTesto 4">
            <a:extLst>
              <a:ext uri="{FF2B5EF4-FFF2-40B4-BE49-F238E27FC236}">
                <a16:creationId xmlns:a16="http://schemas.microsoft.com/office/drawing/2014/main" id="{FF17ED5F-5680-5B40-A954-D09969114D11}"/>
              </a:ext>
            </a:extLst>
          </p:cNvPr>
          <p:cNvSpPr txBox="1"/>
          <p:nvPr/>
        </p:nvSpPr>
        <p:spPr>
          <a:xfrm>
            <a:off x="352770" y="327728"/>
            <a:ext cx="5801989" cy="415498"/>
          </a:xfrm>
          <a:prstGeom prst="rect">
            <a:avLst/>
          </a:prstGeom>
          <a:noFill/>
        </p:spPr>
        <p:txBody>
          <a:bodyPr wrap="square" rtlCol="0">
            <a:spAutoFit/>
          </a:bodyPr>
          <a:lstStyle/>
          <a:p>
            <a:r>
              <a:rPr lang="it-IT" sz="2100" b="1" dirty="0">
                <a:solidFill>
                  <a:schemeClr val="bg1"/>
                </a:solidFill>
                <a:latin typeface="Founders Grotesk" panose="020B0503030202060203" pitchFamily="34" charset="77"/>
                <a:ea typeface="Gibson SemiBold" charset="0"/>
                <a:cs typeface="Gibson SemiBold" charset="0"/>
              </a:rPr>
              <a:t>ERASMUS+ STUDIO</a:t>
            </a:r>
          </a:p>
        </p:txBody>
      </p:sp>
      <p:sp>
        <p:nvSpPr>
          <p:cNvPr id="2" name="Rectangle 1"/>
          <p:cNvSpPr/>
          <p:nvPr/>
        </p:nvSpPr>
        <p:spPr>
          <a:xfrm>
            <a:off x="1470991" y="794027"/>
            <a:ext cx="6175514" cy="307777"/>
          </a:xfrm>
          <a:prstGeom prst="rect">
            <a:avLst/>
          </a:prstGeom>
        </p:spPr>
        <p:txBody>
          <a:bodyPr wrap="square">
            <a:spAutoFit/>
          </a:bodyPr>
          <a:lstStyle/>
          <a:p>
            <a:pPr algn="ctr"/>
            <a:r>
              <a:rPr lang="it-IT" sz="1400" u="sng" dirty="0"/>
              <a:t>Corrispondenza Corsi di Laurea e codice ISCED</a:t>
            </a:r>
            <a:r>
              <a:rPr lang="it-IT" sz="1400" dirty="0"/>
              <a:t> </a:t>
            </a:r>
            <a:r>
              <a:rPr lang="it-IT" sz="1000" dirty="0"/>
              <a:t>(dal sito http://www.processodibologna.it/)</a:t>
            </a:r>
            <a:endParaRPr lang="en-US" sz="1000" dirty="0"/>
          </a:p>
        </p:txBody>
      </p:sp>
      <p:sp>
        <p:nvSpPr>
          <p:cNvPr id="8" name="Rectangle 7"/>
          <p:cNvSpPr/>
          <p:nvPr/>
        </p:nvSpPr>
        <p:spPr>
          <a:xfrm>
            <a:off x="8297165" y="418094"/>
            <a:ext cx="846835" cy="400110"/>
          </a:xfrm>
          <a:prstGeom prst="rect">
            <a:avLst/>
          </a:prstGeom>
        </p:spPr>
        <p:txBody>
          <a:bodyPr wrap="none">
            <a:spAutoFit/>
          </a:bodyPr>
          <a:lstStyle/>
          <a:p>
            <a:r>
              <a:rPr lang="it-IT" sz="2000" dirty="0">
                <a:solidFill>
                  <a:schemeClr val="bg1"/>
                </a:solidFill>
                <a:latin typeface="Founders Grotesk Semibold" panose="020B0703030202060203" pitchFamily="34" charset="0"/>
              </a:rPr>
              <a:t>dove?</a:t>
            </a:r>
            <a:endParaRPr lang="en-US" sz="2000" dirty="0">
              <a:solidFill>
                <a:schemeClr val="bg1"/>
              </a:solidFill>
              <a:latin typeface="Founders Grotesk Semibold" panose="020B0703030202060203"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844387077"/>
              </p:ext>
            </p:extLst>
          </p:nvPr>
        </p:nvGraphicFramePr>
        <p:xfrm>
          <a:off x="352770" y="1152603"/>
          <a:ext cx="8447416" cy="3177572"/>
        </p:xfrm>
        <a:graphic>
          <a:graphicData uri="http://schemas.openxmlformats.org/drawingml/2006/table">
            <a:tbl>
              <a:tblPr firstRow="1" firstCol="1" bandRow="1">
                <a:tableStyleId>{9D7B26C5-4107-4FEC-AEDC-1716B250A1EF}</a:tableStyleId>
              </a:tblPr>
              <a:tblGrid>
                <a:gridCol w="2858603">
                  <a:extLst>
                    <a:ext uri="{9D8B030D-6E8A-4147-A177-3AD203B41FA5}">
                      <a16:colId xmlns:a16="http://schemas.microsoft.com/office/drawing/2014/main" val="3001772288"/>
                    </a:ext>
                  </a:extLst>
                </a:gridCol>
                <a:gridCol w="453542">
                  <a:extLst>
                    <a:ext uri="{9D8B030D-6E8A-4147-A177-3AD203B41FA5}">
                      <a16:colId xmlns:a16="http://schemas.microsoft.com/office/drawing/2014/main" val="3847307807"/>
                    </a:ext>
                  </a:extLst>
                </a:gridCol>
                <a:gridCol w="694944">
                  <a:extLst>
                    <a:ext uri="{9D8B030D-6E8A-4147-A177-3AD203B41FA5}">
                      <a16:colId xmlns:a16="http://schemas.microsoft.com/office/drawing/2014/main" val="418737273"/>
                    </a:ext>
                  </a:extLst>
                </a:gridCol>
                <a:gridCol w="2713939">
                  <a:extLst>
                    <a:ext uri="{9D8B030D-6E8A-4147-A177-3AD203B41FA5}">
                      <a16:colId xmlns:a16="http://schemas.microsoft.com/office/drawing/2014/main" val="1501919820"/>
                    </a:ext>
                  </a:extLst>
                </a:gridCol>
                <a:gridCol w="605536">
                  <a:extLst>
                    <a:ext uri="{9D8B030D-6E8A-4147-A177-3AD203B41FA5}">
                      <a16:colId xmlns:a16="http://schemas.microsoft.com/office/drawing/2014/main" val="2810424183"/>
                    </a:ext>
                  </a:extLst>
                </a:gridCol>
                <a:gridCol w="560426">
                  <a:extLst>
                    <a:ext uri="{9D8B030D-6E8A-4147-A177-3AD203B41FA5}">
                      <a16:colId xmlns:a16="http://schemas.microsoft.com/office/drawing/2014/main" val="3920228420"/>
                    </a:ext>
                  </a:extLst>
                </a:gridCol>
                <a:gridCol w="560426">
                  <a:extLst>
                    <a:ext uri="{9D8B030D-6E8A-4147-A177-3AD203B41FA5}">
                      <a16:colId xmlns:a16="http://schemas.microsoft.com/office/drawing/2014/main" val="3947351995"/>
                    </a:ext>
                  </a:extLst>
                </a:gridCol>
              </a:tblGrid>
              <a:tr h="242675">
                <a:tc>
                  <a:txBody>
                    <a:bodyPr/>
                    <a:lstStyle/>
                    <a:p>
                      <a:pPr marL="0" marR="0" algn="l">
                        <a:lnSpc>
                          <a:spcPct val="107000"/>
                        </a:lnSpc>
                        <a:spcBef>
                          <a:spcPts val="0"/>
                        </a:spcBef>
                        <a:spcAft>
                          <a:spcPts val="0"/>
                        </a:spcAft>
                      </a:pPr>
                      <a:r>
                        <a:rPr lang="en-US" sz="700" dirty="0" err="1">
                          <a:effectLst/>
                        </a:rPr>
                        <a:t>Descrizione</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020" marR="45020" marT="0" marB="0" anchor="ctr"/>
                </a:tc>
                <a:tc>
                  <a:txBody>
                    <a:bodyPr/>
                    <a:lstStyle/>
                    <a:p>
                      <a:pPr marL="0" marR="0" algn="ctr">
                        <a:lnSpc>
                          <a:spcPct val="107000"/>
                        </a:lnSpc>
                        <a:spcBef>
                          <a:spcPts val="0"/>
                        </a:spcBef>
                        <a:spcAft>
                          <a:spcPts val="0"/>
                        </a:spcAft>
                      </a:pPr>
                      <a:r>
                        <a:rPr lang="en-US" sz="700">
                          <a:effectLst/>
                        </a:rPr>
                        <a:t>Durata</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020" marR="45020" marT="0" marB="0" anchor="ctr"/>
                </a:tc>
                <a:tc>
                  <a:txBody>
                    <a:bodyPr/>
                    <a:lstStyle/>
                    <a:p>
                      <a:pPr marL="0" marR="0" algn="ctr">
                        <a:lnSpc>
                          <a:spcPct val="107000"/>
                        </a:lnSpc>
                        <a:spcBef>
                          <a:spcPts val="0"/>
                        </a:spcBef>
                        <a:spcAft>
                          <a:spcPts val="0"/>
                        </a:spcAft>
                      </a:pPr>
                      <a:r>
                        <a:rPr lang="en-US" sz="700" dirty="0" err="1">
                          <a:effectLst/>
                        </a:rPr>
                        <a:t>Codice</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020" marR="45020" marT="0" marB="0" anchor="ctr"/>
                </a:tc>
                <a:tc>
                  <a:txBody>
                    <a:bodyPr/>
                    <a:lstStyle/>
                    <a:p>
                      <a:pPr marL="0" marR="0" algn="l">
                        <a:lnSpc>
                          <a:spcPct val="107000"/>
                        </a:lnSpc>
                        <a:spcBef>
                          <a:spcPts val="0"/>
                        </a:spcBef>
                        <a:spcAft>
                          <a:spcPts val="0"/>
                        </a:spcAft>
                      </a:pPr>
                      <a:r>
                        <a:rPr lang="en-US" sz="700">
                          <a:effectLst/>
                        </a:rPr>
                        <a:t>Classe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020" marR="45020" marT="0" marB="0" anchor="ctr"/>
                </a:tc>
                <a:tc>
                  <a:txBody>
                    <a:bodyPr/>
                    <a:lstStyle/>
                    <a:p>
                      <a:pPr marL="0" marR="0" algn="ctr">
                        <a:lnSpc>
                          <a:spcPct val="107000"/>
                        </a:lnSpc>
                        <a:spcBef>
                          <a:spcPts val="0"/>
                        </a:spcBef>
                        <a:spcAft>
                          <a:spcPts val="0"/>
                        </a:spcAft>
                      </a:pPr>
                      <a:r>
                        <a:rPr lang="en-US" sz="700" dirty="0">
                          <a:effectLst/>
                        </a:rPr>
                        <a:t>ISCED F 1dgt</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020" marR="45020" marT="0" marB="0" anchor="ctr"/>
                </a:tc>
                <a:tc>
                  <a:txBody>
                    <a:bodyPr/>
                    <a:lstStyle/>
                    <a:p>
                      <a:pPr marL="0" marR="0" algn="ctr">
                        <a:lnSpc>
                          <a:spcPct val="107000"/>
                        </a:lnSpc>
                        <a:spcBef>
                          <a:spcPts val="0"/>
                        </a:spcBef>
                        <a:spcAft>
                          <a:spcPts val="0"/>
                        </a:spcAft>
                      </a:pPr>
                      <a:r>
                        <a:rPr lang="en-US" sz="700">
                          <a:effectLst/>
                        </a:rPr>
                        <a:t>ISCED F 2dgt</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020" marR="45020" marT="0" marB="0" anchor="ctr"/>
                </a:tc>
                <a:tc>
                  <a:txBody>
                    <a:bodyPr/>
                    <a:lstStyle/>
                    <a:p>
                      <a:pPr marL="0" marR="0" algn="ctr">
                        <a:lnSpc>
                          <a:spcPct val="107000"/>
                        </a:lnSpc>
                        <a:spcBef>
                          <a:spcPts val="0"/>
                        </a:spcBef>
                        <a:spcAft>
                          <a:spcPts val="0"/>
                        </a:spcAft>
                      </a:pPr>
                      <a:r>
                        <a:rPr lang="en-US" sz="700">
                          <a:effectLst/>
                        </a:rPr>
                        <a:t>ISCED F 3dgt</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020" marR="45020" marT="0" marB="0" anchor="ctr"/>
                </a:tc>
                <a:extLst>
                  <a:ext uri="{0D108BD9-81ED-4DB2-BD59-A6C34878D82A}">
                    <a16:rowId xmlns:a16="http://schemas.microsoft.com/office/drawing/2014/main" val="3868744063"/>
                  </a:ext>
                </a:extLst>
              </a:tr>
              <a:tr h="242675">
                <a:tc>
                  <a:txBody>
                    <a:bodyPr/>
                    <a:lstStyle/>
                    <a:p>
                      <a:pPr marL="0" marR="0" algn="l">
                        <a:lnSpc>
                          <a:spcPct val="107000"/>
                        </a:lnSpc>
                        <a:spcBef>
                          <a:spcPts val="0"/>
                        </a:spcBef>
                        <a:spcAft>
                          <a:spcPts val="0"/>
                        </a:spcAft>
                      </a:pPr>
                      <a:r>
                        <a:rPr lang="en-US" sz="700">
                          <a:effectLst/>
                        </a:rPr>
                        <a:t>AR03 - ARCHITETTURA</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020" marR="45020" marT="0" marB="0" anchor="ctr"/>
                </a:tc>
                <a:tc>
                  <a:txBody>
                    <a:bodyPr/>
                    <a:lstStyle/>
                    <a:p>
                      <a:pPr marL="0" marR="0" algn="ctr">
                        <a:lnSpc>
                          <a:spcPct val="107000"/>
                        </a:lnSpc>
                        <a:spcBef>
                          <a:spcPts val="0"/>
                        </a:spcBef>
                        <a:spcAft>
                          <a:spcPts val="0"/>
                        </a:spcAft>
                      </a:pPr>
                      <a:r>
                        <a:rPr lang="en-US" sz="700">
                          <a:effectLst/>
                        </a:rPr>
                        <a:t>5 anni</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020" marR="45020" marT="0" marB="0" anchor="ctr"/>
                </a:tc>
                <a:tc>
                  <a:txBody>
                    <a:bodyPr/>
                    <a:lstStyle/>
                    <a:p>
                      <a:pPr marL="0" marR="0" algn="ctr">
                        <a:lnSpc>
                          <a:spcPct val="107000"/>
                        </a:lnSpc>
                        <a:spcBef>
                          <a:spcPts val="0"/>
                        </a:spcBef>
                        <a:spcAft>
                          <a:spcPts val="0"/>
                        </a:spcAft>
                      </a:pPr>
                      <a:r>
                        <a:rPr lang="en-US" sz="700">
                          <a:effectLst/>
                        </a:rPr>
                        <a:t>LM-04cu</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020" marR="45020" marT="0" marB="0" anchor="ctr"/>
                </a:tc>
                <a:tc>
                  <a:txBody>
                    <a:bodyPr/>
                    <a:lstStyle/>
                    <a:p>
                      <a:pPr marL="0" marR="0" algn="l">
                        <a:lnSpc>
                          <a:spcPct val="107000"/>
                        </a:lnSpc>
                        <a:spcBef>
                          <a:spcPts val="0"/>
                        </a:spcBef>
                        <a:spcAft>
                          <a:spcPts val="0"/>
                        </a:spcAft>
                      </a:pPr>
                      <a:r>
                        <a:rPr lang="it-IT" sz="700">
                          <a:effectLst/>
                        </a:rPr>
                        <a:t>Classe delle lauree magistrali in Architettura e ingegneria edile-architettura (quinquennale)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020" marR="45020" marT="0" marB="0" anchor="ctr"/>
                </a:tc>
                <a:tc>
                  <a:txBody>
                    <a:bodyPr/>
                    <a:lstStyle/>
                    <a:p>
                      <a:pPr marL="0" marR="0" algn="ctr">
                        <a:lnSpc>
                          <a:spcPct val="107000"/>
                        </a:lnSpc>
                        <a:spcBef>
                          <a:spcPts val="0"/>
                        </a:spcBef>
                        <a:spcAft>
                          <a:spcPts val="0"/>
                        </a:spcAft>
                      </a:pPr>
                      <a:r>
                        <a:rPr lang="en-US" sz="700">
                          <a:effectLst/>
                        </a:rPr>
                        <a:t>07</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020" marR="45020" marT="0" marB="0" anchor="ctr"/>
                </a:tc>
                <a:tc>
                  <a:txBody>
                    <a:bodyPr/>
                    <a:lstStyle/>
                    <a:p>
                      <a:pPr marL="0" marR="0" algn="ctr">
                        <a:lnSpc>
                          <a:spcPct val="107000"/>
                        </a:lnSpc>
                        <a:spcBef>
                          <a:spcPts val="0"/>
                        </a:spcBef>
                        <a:spcAft>
                          <a:spcPts val="0"/>
                        </a:spcAft>
                      </a:pPr>
                      <a:r>
                        <a:rPr lang="en-US" sz="700">
                          <a:effectLst/>
                        </a:rPr>
                        <a:t>073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020" marR="45020" marT="0" marB="0" anchor="ctr"/>
                </a:tc>
                <a:tc>
                  <a:txBody>
                    <a:bodyPr/>
                    <a:lstStyle/>
                    <a:p>
                      <a:pPr marL="0" marR="0" algn="ctr">
                        <a:lnSpc>
                          <a:spcPct val="107000"/>
                        </a:lnSpc>
                        <a:spcBef>
                          <a:spcPts val="0"/>
                        </a:spcBef>
                        <a:spcAft>
                          <a:spcPts val="0"/>
                        </a:spcAft>
                      </a:pPr>
                      <a:r>
                        <a:rPr lang="en-US" sz="700">
                          <a:effectLst/>
                        </a:rPr>
                        <a:t>0788</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020" marR="45020" marT="0" marB="0" anchor="ctr"/>
                </a:tc>
                <a:extLst>
                  <a:ext uri="{0D108BD9-81ED-4DB2-BD59-A6C34878D82A}">
                    <a16:rowId xmlns:a16="http://schemas.microsoft.com/office/drawing/2014/main" val="2831765241"/>
                  </a:ext>
                </a:extLst>
              </a:tr>
              <a:tr h="242675">
                <a:tc>
                  <a:txBody>
                    <a:bodyPr/>
                    <a:lstStyle/>
                    <a:p>
                      <a:pPr marL="0" marR="0" algn="l">
                        <a:lnSpc>
                          <a:spcPct val="107000"/>
                        </a:lnSpc>
                        <a:spcBef>
                          <a:spcPts val="0"/>
                        </a:spcBef>
                        <a:spcAft>
                          <a:spcPts val="0"/>
                        </a:spcAft>
                      </a:pPr>
                      <a:r>
                        <a:rPr lang="it-IT" sz="700">
                          <a:effectLst/>
                        </a:rPr>
                        <a:t>IN01 - INGEGNERIA CIVILE E AMBIENTALE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020" marR="45020" marT="0" marB="0" anchor="ctr"/>
                </a:tc>
                <a:tc>
                  <a:txBody>
                    <a:bodyPr/>
                    <a:lstStyle/>
                    <a:p>
                      <a:pPr marL="0" marR="0" algn="ctr">
                        <a:lnSpc>
                          <a:spcPct val="107000"/>
                        </a:lnSpc>
                        <a:spcBef>
                          <a:spcPts val="0"/>
                        </a:spcBef>
                        <a:spcAft>
                          <a:spcPts val="0"/>
                        </a:spcAft>
                      </a:pPr>
                      <a:r>
                        <a:rPr lang="en-US" sz="700">
                          <a:effectLst/>
                        </a:rPr>
                        <a:t>3 anni</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020" marR="45020" marT="0" marB="0" anchor="ctr"/>
                </a:tc>
                <a:tc>
                  <a:txBody>
                    <a:bodyPr/>
                    <a:lstStyle/>
                    <a:p>
                      <a:pPr marL="0" marR="0" algn="ctr">
                        <a:lnSpc>
                          <a:spcPct val="107000"/>
                        </a:lnSpc>
                        <a:spcBef>
                          <a:spcPts val="0"/>
                        </a:spcBef>
                        <a:spcAft>
                          <a:spcPts val="0"/>
                        </a:spcAft>
                      </a:pPr>
                      <a:r>
                        <a:rPr lang="en-US" sz="700">
                          <a:effectLst/>
                        </a:rPr>
                        <a:t>L-07</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020" marR="45020" marT="0" marB="0" anchor="ctr"/>
                </a:tc>
                <a:tc>
                  <a:txBody>
                    <a:bodyPr/>
                    <a:lstStyle/>
                    <a:p>
                      <a:pPr marL="0" marR="0" algn="l">
                        <a:lnSpc>
                          <a:spcPct val="107000"/>
                        </a:lnSpc>
                        <a:spcBef>
                          <a:spcPts val="0"/>
                        </a:spcBef>
                        <a:spcAft>
                          <a:spcPts val="0"/>
                        </a:spcAft>
                      </a:pPr>
                      <a:r>
                        <a:rPr lang="it-IT" sz="700">
                          <a:effectLst/>
                        </a:rPr>
                        <a:t>Classe delle lauree in Ingegneria civile e ambientale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020" marR="45020" marT="0" marB="0" anchor="ctr"/>
                </a:tc>
                <a:tc>
                  <a:txBody>
                    <a:bodyPr/>
                    <a:lstStyle/>
                    <a:p>
                      <a:pPr marL="0" marR="0" algn="ctr">
                        <a:lnSpc>
                          <a:spcPct val="107000"/>
                        </a:lnSpc>
                        <a:spcBef>
                          <a:spcPts val="0"/>
                        </a:spcBef>
                        <a:spcAft>
                          <a:spcPts val="0"/>
                        </a:spcAft>
                      </a:pPr>
                      <a:r>
                        <a:rPr lang="en-US" sz="700">
                          <a:effectLst/>
                        </a:rPr>
                        <a:t>07</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020" marR="45020" marT="0" marB="0" anchor="ctr"/>
                </a:tc>
                <a:tc>
                  <a:txBody>
                    <a:bodyPr/>
                    <a:lstStyle/>
                    <a:p>
                      <a:pPr marL="0" marR="0" algn="ctr">
                        <a:lnSpc>
                          <a:spcPct val="107000"/>
                        </a:lnSpc>
                        <a:spcBef>
                          <a:spcPts val="0"/>
                        </a:spcBef>
                        <a:spcAft>
                          <a:spcPts val="0"/>
                        </a:spcAft>
                      </a:pPr>
                      <a:r>
                        <a:rPr lang="en-US" sz="700">
                          <a:effectLst/>
                        </a:rPr>
                        <a:t>073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020" marR="45020" marT="0" marB="0" anchor="ctr"/>
                </a:tc>
                <a:tc>
                  <a:txBody>
                    <a:bodyPr/>
                    <a:lstStyle/>
                    <a:p>
                      <a:pPr marL="0" marR="0" algn="ctr">
                        <a:lnSpc>
                          <a:spcPct val="107000"/>
                        </a:lnSpc>
                        <a:spcBef>
                          <a:spcPts val="0"/>
                        </a:spcBef>
                        <a:spcAft>
                          <a:spcPts val="0"/>
                        </a:spcAft>
                      </a:pPr>
                      <a:r>
                        <a:rPr lang="en-US" sz="700" dirty="0">
                          <a:effectLst/>
                        </a:rPr>
                        <a:t>0732</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020" marR="45020" marT="0" marB="0" anchor="ctr"/>
                </a:tc>
                <a:extLst>
                  <a:ext uri="{0D108BD9-81ED-4DB2-BD59-A6C34878D82A}">
                    <a16:rowId xmlns:a16="http://schemas.microsoft.com/office/drawing/2014/main" val="3930491498"/>
                  </a:ext>
                </a:extLst>
              </a:tr>
              <a:tr h="242675">
                <a:tc>
                  <a:txBody>
                    <a:bodyPr/>
                    <a:lstStyle/>
                    <a:p>
                      <a:pPr marL="0" marR="0" algn="l">
                        <a:lnSpc>
                          <a:spcPct val="107000"/>
                        </a:lnSpc>
                        <a:spcBef>
                          <a:spcPts val="0"/>
                        </a:spcBef>
                        <a:spcAft>
                          <a:spcPts val="0"/>
                        </a:spcAft>
                      </a:pPr>
                      <a:r>
                        <a:rPr lang="en-US" sz="700">
                          <a:effectLst/>
                        </a:rPr>
                        <a:t>IN03 - INGEGNERIA INDUSTRIALE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020" marR="45020" marT="0" marB="0" anchor="ctr"/>
                </a:tc>
                <a:tc>
                  <a:txBody>
                    <a:bodyPr/>
                    <a:lstStyle/>
                    <a:p>
                      <a:pPr marL="0" marR="0" algn="ctr">
                        <a:lnSpc>
                          <a:spcPct val="107000"/>
                        </a:lnSpc>
                        <a:spcBef>
                          <a:spcPts val="0"/>
                        </a:spcBef>
                        <a:spcAft>
                          <a:spcPts val="0"/>
                        </a:spcAft>
                      </a:pPr>
                      <a:r>
                        <a:rPr lang="en-US" sz="700">
                          <a:effectLst/>
                        </a:rPr>
                        <a:t>3 anni</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020" marR="45020" marT="0" marB="0" anchor="ctr"/>
                </a:tc>
                <a:tc>
                  <a:txBody>
                    <a:bodyPr/>
                    <a:lstStyle/>
                    <a:p>
                      <a:pPr marL="0" marR="0" algn="ctr">
                        <a:lnSpc>
                          <a:spcPct val="107000"/>
                        </a:lnSpc>
                        <a:spcBef>
                          <a:spcPts val="0"/>
                        </a:spcBef>
                        <a:spcAft>
                          <a:spcPts val="0"/>
                        </a:spcAft>
                      </a:pPr>
                      <a:r>
                        <a:rPr lang="en-US" sz="700">
                          <a:effectLst/>
                        </a:rPr>
                        <a:t>L-09</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020" marR="45020" marT="0" marB="0" anchor="ctr"/>
                </a:tc>
                <a:tc>
                  <a:txBody>
                    <a:bodyPr/>
                    <a:lstStyle/>
                    <a:p>
                      <a:pPr marL="0" marR="0" algn="l">
                        <a:lnSpc>
                          <a:spcPct val="107000"/>
                        </a:lnSpc>
                        <a:spcBef>
                          <a:spcPts val="0"/>
                        </a:spcBef>
                        <a:spcAft>
                          <a:spcPts val="0"/>
                        </a:spcAft>
                      </a:pPr>
                      <a:r>
                        <a:rPr lang="it-IT" sz="700">
                          <a:effectLst/>
                        </a:rPr>
                        <a:t>Classe delle lauree in Ingegneria industriale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020" marR="45020" marT="0" marB="0" anchor="ctr"/>
                </a:tc>
                <a:tc>
                  <a:txBody>
                    <a:bodyPr/>
                    <a:lstStyle/>
                    <a:p>
                      <a:pPr marL="0" marR="0" algn="ctr">
                        <a:lnSpc>
                          <a:spcPct val="107000"/>
                        </a:lnSpc>
                        <a:spcBef>
                          <a:spcPts val="0"/>
                        </a:spcBef>
                        <a:spcAft>
                          <a:spcPts val="0"/>
                        </a:spcAft>
                      </a:pPr>
                      <a:r>
                        <a:rPr lang="en-US" sz="700">
                          <a:effectLst/>
                        </a:rPr>
                        <a:t>07</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020" marR="45020" marT="0" marB="0" anchor="ctr"/>
                </a:tc>
                <a:tc>
                  <a:txBody>
                    <a:bodyPr/>
                    <a:lstStyle/>
                    <a:p>
                      <a:pPr marL="0" marR="0" algn="ctr">
                        <a:lnSpc>
                          <a:spcPct val="107000"/>
                        </a:lnSpc>
                        <a:spcBef>
                          <a:spcPts val="0"/>
                        </a:spcBef>
                        <a:spcAft>
                          <a:spcPts val="0"/>
                        </a:spcAft>
                      </a:pPr>
                      <a:r>
                        <a:rPr lang="en-US" sz="700">
                          <a:effectLst/>
                        </a:rPr>
                        <a:t>071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020" marR="45020" marT="0" marB="0" anchor="ctr"/>
                </a:tc>
                <a:tc>
                  <a:txBody>
                    <a:bodyPr/>
                    <a:lstStyle/>
                    <a:p>
                      <a:pPr marL="0" marR="0" algn="ctr">
                        <a:lnSpc>
                          <a:spcPct val="107000"/>
                        </a:lnSpc>
                        <a:spcBef>
                          <a:spcPts val="0"/>
                        </a:spcBef>
                        <a:spcAft>
                          <a:spcPts val="0"/>
                        </a:spcAft>
                      </a:pPr>
                      <a:r>
                        <a:rPr lang="en-US" sz="700">
                          <a:effectLst/>
                        </a:rPr>
                        <a:t>0719</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020" marR="45020" marT="0" marB="0" anchor="ctr"/>
                </a:tc>
                <a:extLst>
                  <a:ext uri="{0D108BD9-81ED-4DB2-BD59-A6C34878D82A}">
                    <a16:rowId xmlns:a16="http://schemas.microsoft.com/office/drawing/2014/main" val="117086283"/>
                  </a:ext>
                </a:extLst>
              </a:tr>
              <a:tr h="242675">
                <a:tc>
                  <a:txBody>
                    <a:bodyPr/>
                    <a:lstStyle/>
                    <a:p>
                      <a:pPr marL="0" marR="0" algn="l">
                        <a:lnSpc>
                          <a:spcPct val="107000"/>
                        </a:lnSpc>
                        <a:spcBef>
                          <a:spcPts val="0"/>
                        </a:spcBef>
                        <a:spcAft>
                          <a:spcPts val="0"/>
                        </a:spcAft>
                      </a:pPr>
                      <a:r>
                        <a:rPr lang="it-IT" sz="700">
                          <a:effectLst/>
                        </a:rPr>
                        <a:t>IN05 - INGEGNERIA ELETTRONICA E INFORMATICA</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020" marR="45020" marT="0" marB="0" anchor="ctr"/>
                </a:tc>
                <a:tc>
                  <a:txBody>
                    <a:bodyPr/>
                    <a:lstStyle/>
                    <a:p>
                      <a:pPr marL="0" marR="0" algn="ctr">
                        <a:lnSpc>
                          <a:spcPct val="107000"/>
                        </a:lnSpc>
                        <a:spcBef>
                          <a:spcPts val="0"/>
                        </a:spcBef>
                        <a:spcAft>
                          <a:spcPts val="0"/>
                        </a:spcAft>
                      </a:pPr>
                      <a:r>
                        <a:rPr lang="en-US" sz="700">
                          <a:effectLst/>
                        </a:rPr>
                        <a:t>3 anni</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020" marR="45020" marT="0" marB="0" anchor="ctr"/>
                </a:tc>
                <a:tc>
                  <a:txBody>
                    <a:bodyPr/>
                    <a:lstStyle/>
                    <a:p>
                      <a:pPr marL="0" marR="0" algn="ctr">
                        <a:lnSpc>
                          <a:spcPct val="107000"/>
                        </a:lnSpc>
                        <a:spcBef>
                          <a:spcPts val="0"/>
                        </a:spcBef>
                        <a:spcAft>
                          <a:spcPts val="0"/>
                        </a:spcAft>
                      </a:pPr>
                      <a:r>
                        <a:rPr lang="en-US" sz="700">
                          <a:effectLst/>
                        </a:rPr>
                        <a:t>L-08</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020" marR="45020" marT="0" marB="0" anchor="ctr"/>
                </a:tc>
                <a:tc>
                  <a:txBody>
                    <a:bodyPr/>
                    <a:lstStyle/>
                    <a:p>
                      <a:pPr marL="0" marR="0" algn="l">
                        <a:lnSpc>
                          <a:spcPct val="107000"/>
                        </a:lnSpc>
                        <a:spcBef>
                          <a:spcPts val="0"/>
                        </a:spcBef>
                        <a:spcAft>
                          <a:spcPts val="0"/>
                        </a:spcAft>
                      </a:pPr>
                      <a:r>
                        <a:rPr lang="it-IT" sz="700">
                          <a:effectLst/>
                        </a:rPr>
                        <a:t>Classe delle lauree in Ingegneria dell'informazione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020" marR="45020" marT="0" marB="0" anchor="ctr"/>
                </a:tc>
                <a:tc>
                  <a:txBody>
                    <a:bodyPr/>
                    <a:lstStyle/>
                    <a:p>
                      <a:pPr marL="0" marR="0" algn="ctr">
                        <a:lnSpc>
                          <a:spcPct val="107000"/>
                        </a:lnSpc>
                        <a:spcBef>
                          <a:spcPts val="0"/>
                        </a:spcBef>
                        <a:spcAft>
                          <a:spcPts val="0"/>
                        </a:spcAft>
                      </a:pPr>
                      <a:r>
                        <a:rPr lang="en-US" sz="700" dirty="0">
                          <a:effectLst/>
                        </a:rPr>
                        <a:t>06</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020" marR="45020" marT="0" marB="0" anchor="ctr"/>
                </a:tc>
                <a:tc>
                  <a:txBody>
                    <a:bodyPr/>
                    <a:lstStyle/>
                    <a:p>
                      <a:pPr marL="0" marR="0" algn="ctr">
                        <a:lnSpc>
                          <a:spcPct val="107000"/>
                        </a:lnSpc>
                        <a:spcBef>
                          <a:spcPts val="0"/>
                        </a:spcBef>
                        <a:spcAft>
                          <a:spcPts val="0"/>
                        </a:spcAft>
                      </a:pPr>
                      <a:r>
                        <a:rPr lang="en-US" sz="700" dirty="0">
                          <a:effectLst/>
                        </a:rPr>
                        <a:t>061</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020" marR="45020" marT="0" marB="0" anchor="ctr"/>
                </a:tc>
                <a:tc>
                  <a:txBody>
                    <a:bodyPr/>
                    <a:lstStyle/>
                    <a:p>
                      <a:pPr marL="0" marR="0" algn="ctr">
                        <a:lnSpc>
                          <a:spcPct val="107000"/>
                        </a:lnSpc>
                        <a:spcBef>
                          <a:spcPts val="0"/>
                        </a:spcBef>
                        <a:spcAft>
                          <a:spcPts val="0"/>
                        </a:spcAft>
                      </a:pPr>
                      <a:r>
                        <a:rPr lang="en-US" sz="700" dirty="0">
                          <a:effectLst/>
                        </a:rPr>
                        <a:t>0688</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020" marR="45020" marT="0" marB="0" anchor="ctr"/>
                </a:tc>
                <a:extLst>
                  <a:ext uri="{0D108BD9-81ED-4DB2-BD59-A6C34878D82A}">
                    <a16:rowId xmlns:a16="http://schemas.microsoft.com/office/drawing/2014/main" val="444762122"/>
                  </a:ext>
                </a:extLst>
              </a:tr>
              <a:tr h="242675">
                <a:tc>
                  <a:txBody>
                    <a:bodyPr/>
                    <a:lstStyle/>
                    <a:p>
                      <a:pPr marL="0" marR="0" algn="l">
                        <a:lnSpc>
                          <a:spcPct val="107000"/>
                        </a:lnSpc>
                        <a:spcBef>
                          <a:spcPts val="0"/>
                        </a:spcBef>
                        <a:spcAft>
                          <a:spcPts val="0"/>
                        </a:spcAft>
                      </a:pPr>
                      <a:r>
                        <a:rPr lang="en-US" sz="700">
                          <a:effectLst/>
                        </a:rPr>
                        <a:t>IN04 - INGEGNERIA NAVALE </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020" marR="45020" marT="0" marB="0" anchor="ctr"/>
                </a:tc>
                <a:tc>
                  <a:txBody>
                    <a:bodyPr/>
                    <a:lstStyle/>
                    <a:p>
                      <a:pPr marL="0" marR="0" algn="ctr">
                        <a:lnSpc>
                          <a:spcPct val="107000"/>
                        </a:lnSpc>
                        <a:spcBef>
                          <a:spcPts val="0"/>
                        </a:spcBef>
                        <a:spcAft>
                          <a:spcPts val="0"/>
                        </a:spcAft>
                      </a:pPr>
                      <a:r>
                        <a:rPr lang="en-US" sz="700" dirty="0">
                          <a:effectLst/>
                        </a:rPr>
                        <a:t>3 </a:t>
                      </a:r>
                      <a:r>
                        <a:rPr lang="en-US" sz="700" dirty="0" err="1">
                          <a:effectLst/>
                        </a:rPr>
                        <a:t>anni</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020" marR="45020" marT="0" marB="0" anchor="ctr"/>
                </a:tc>
                <a:tc>
                  <a:txBody>
                    <a:bodyPr/>
                    <a:lstStyle/>
                    <a:p>
                      <a:pPr marL="0" marR="0" algn="ctr">
                        <a:lnSpc>
                          <a:spcPct val="107000"/>
                        </a:lnSpc>
                        <a:spcBef>
                          <a:spcPts val="0"/>
                        </a:spcBef>
                        <a:spcAft>
                          <a:spcPts val="0"/>
                        </a:spcAft>
                      </a:pPr>
                      <a:r>
                        <a:rPr lang="en-US" sz="700">
                          <a:effectLst/>
                        </a:rPr>
                        <a:t>L-09</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020" marR="45020" marT="0" marB="0" anchor="ctr"/>
                </a:tc>
                <a:tc>
                  <a:txBody>
                    <a:bodyPr/>
                    <a:lstStyle/>
                    <a:p>
                      <a:pPr marL="0" marR="0" algn="l">
                        <a:lnSpc>
                          <a:spcPct val="107000"/>
                        </a:lnSpc>
                        <a:spcBef>
                          <a:spcPts val="0"/>
                        </a:spcBef>
                        <a:spcAft>
                          <a:spcPts val="0"/>
                        </a:spcAft>
                      </a:pPr>
                      <a:r>
                        <a:rPr lang="it-IT" sz="700">
                          <a:effectLst/>
                        </a:rPr>
                        <a:t>Classe delle lauree in Ingegneria industriale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020" marR="45020" marT="0" marB="0" anchor="ctr"/>
                </a:tc>
                <a:tc>
                  <a:txBody>
                    <a:bodyPr/>
                    <a:lstStyle/>
                    <a:p>
                      <a:pPr marL="0" marR="0" algn="ctr">
                        <a:lnSpc>
                          <a:spcPct val="107000"/>
                        </a:lnSpc>
                        <a:spcBef>
                          <a:spcPts val="0"/>
                        </a:spcBef>
                        <a:spcAft>
                          <a:spcPts val="0"/>
                        </a:spcAft>
                      </a:pPr>
                      <a:r>
                        <a:rPr lang="en-US" sz="700">
                          <a:effectLst/>
                        </a:rPr>
                        <a:t>07</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020" marR="45020" marT="0" marB="0" anchor="ctr"/>
                </a:tc>
                <a:tc>
                  <a:txBody>
                    <a:bodyPr/>
                    <a:lstStyle/>
                    <a:p>
                      <a:pPr marL="0" marR="0" algn="ctr">
                        <a:lnSpc>
                          <a:spcPct val="107000"/>
                        </a:lnSpc>
                        <a:spcBef>
                          <a:spcPts val="0"/>
                        </a:spcBef>
                        <a:spcAft>
                          <a:spcPts val="0"/>
                        </a:spcAft>
                      </a:pPr>
                      <a:r>
                        <a:rPr lang="en-US" sz="700">
                          <a:effectLst/>
                        </a:rPr>
                        <a:t>071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020" marR="45020" marT="0" marB="0" anchor="ctr"/>
                </a:tc>
                <a:tc>
                  <a:txBody>
                    <a:bodyPr/>
                    <a:lstStyle/>
                    <a:p>
                      <a:pPr marL="0" marR="0" algn="ctr">
                        <a:lnSpc>
                          <a:spcPct val="107000"/>
                        </a:lnSpc>
                        <a:spcBef>
                          <a:spcPts val="0"/>
                        </a:spcBef>
                        <a:spcAft>
                          <a:spcPts val="0"/>
                        </a:spcAft>
                      </a:pPr>
                      <a:r>
                        <a:rPr lang="en-US" sz="700">
                          <a:effectLst/>
                        </a:rPr>
                        <a:t>0719</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020" marR="45020" marT="0" marB="0" anchor="ctr"/>
                </a:tc>
                <a:extLst>
                  <a:ext uri="{0D108BD9-81ED-4DB2-BD59-A6C34878D82A}">
                    <a16:rowId xmlns:a16="http://schemas.microsoft.com/office/drawing/2014/main" val="3737031501"/>
                  </a:ext>
                </a:extLst>
              </a:tr>
              <a:tr h="242675">
                <a:tc>
                  <a:txBody>
                    <a:bodyPr/>
                    <a:lstStyle/>
                    <a:p>
                      <a:pPr marL="0" marR="0" algn="l">
                        <a:lnSpc>
                          <a:spcPct val="107000"/>
                        </a:lnSpc>
                        <a:spcBef>
                          <a:spcPts val="0"/>
                        </a:spcBef>
                        <a:spcAft>
                          <a:spcPts val="0"/>
                        </a:spcAft>
                      </a:pPr>
                      <a:r>
                        <a:rPr lang="en-US" sz="700" dirty="0">
                          <a:effectLst/>
                        </a:rPr>
                        <a:t>IN21 - MATERIALS AND CHEMICAL ENGINEERING FOR NANO, BIO, AND SUSTAINABLE TECHNOLOGIES</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020" marR="45020" marT="0" marB="0" anchor="ctr"/>
                </a:tc>
                <a:tc>
                  <a:txBody>
                    <a:bodyPr/>
                    <a:lstStyle/>
                    <a:p>
                      <a:pPr marL="0" marR="0" algn="ctr">
                        <a:lnSpc>
                          <a:spcPct val="107000"/>
                        </a:lnSpc>
                        <a:spcBef>
                          <a:spcPts val="0"/>
                        </a:spcBef>
                        <a:spcAft>
                          <a:spcPts val="0"/>
                        </a:spcAft>
                      </a:pPr>
                      <a:r>
                        <a:rPr lang="en-US" sz="700" dirty="0">
                          <a:effectLst/>
                        </a:rPr>
                        <a:t>2 </a:t>
                      </a:r>
                      <a:r>
                        <a:rPr lang="en-US" sz="700" dirty="0" err="1">
                          <a:effectLst/>
                        </a:rPr>
                        <a:t>anni</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020" marR="45020" marT="0" marB="0" anchor="ctr"/>
                </a:tc>
                <a:tc>
                  <a:txBody>
                    <a:bodyPr/>
                    <a:lstStyle/>
                    <a:p>
                      <a:pPr marL="0" marR="0" algn="ctr">
                        <a:lnSpc>
                          <a:spcPct val="107000"/>
                        </a:lnSpc>
                        <a:spcBef>
                          <a:spcPts val="0"/>
                        </a:spcBef>
                        <a:spcAft>
                          <a:spcPts val="0"/>
                        </a:spcAft>
                      </a:pPr>
                      <a:r>
                        <a:rPr lang="en-US" sz="700" dirty="0">
                          <a:effectLst/>
                        </a:rPr>
                        <a:t>LM-22,53</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020" marR="45020" marT="0" marB="0" anchor="ctr"/>
                </a:tc>
                <a:tc>
                  <a:txBody>
                    <a:bodyPr/>
                    <a:lstStyle/>
                    <a:p>
                      <a:pPr marL="0" marR="0" algn="l">
                        <a:lnSpc>
                          <a:spcPct val="107000"/>
                        </a:lnSpc>
                        <a:spcBef>
                          <a:spcPts val="0"/>
                        </a:spcBef>
                        <a:spcAft>
                          <a:spcPts val="0"/>
                        </a:spcAft>
                      </a:pPr>
                      <a:r>
                        <a:rPr lang="it-IT" sz="700" dirty="0">
                          <a:effectLst/>
                        </a:rPr>
                        <a:t>Classe delle lauree magistrali in Ingegneria chimica &amp; Classe delle lauree magistrali in Scienza e ingegneria dei materiali</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020" marR="45020" marT="0" marB="0" anchor="ctr"/>
                </a:tc>
                <a:tc>
                  <a:txBody>
                    <a:bodyPr/>
                    <a:lstStyle/>
                    <a:p>
                      <a:pPr marL="0" marR="0" algn="ctr">
                        <a:lnSpc>
                          <a:spcPct val="107000"/>
                        </a:lnSpc>
                        <a:spcBef>
                          <a:spcPts val="0"/>
                        </a:spcBef>
                        <a:spcAft>
                          <a:spcPts val="0"/>
                        </a:spcAft>
                      </a:pPr>
                      <a:r>
                        <a:rPr lang="en-US" sz="700" dirty="0">
                          <a:effectLst/>
                        </a:rPr>
                        <a:t>07</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020" marR="45020" marT="0" marB="0" anchor="ctr"/>
                </a:tc>
                <a:tc>
                  <a:txBody>
                    <a:bodyPr/>
                    <a:lstStyle/>
                    <a:p>
                      <a:pPr marL="0" marR="0" algn="ctr">
                        <a:lnSpc>
                          <a:spcPct val="107000"/>
                        </a:lnSpc>
                        <a:spcBef>
                          <a:spcPts val="0"/>
                        </a:spcBef>
                        <a:spcAft>
                          <a:spcPts val="0"/>
                        </a:spcAft>
                      </a:pPr>
                      <a:r>
                        <a:rPr lang="en-US" sz="700" dirty="0">
                          <a:effectLst/>
                        </a:rPr>
                        <a:t>071</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020" marR="45020" marT="0" marB="0" anchor="ctr"/>
                </a:tc>
                <a:tc>
                  <a:txBody>
                    <a:bodyPr/>
                    <a:lstStyle/>
                    <a:p>
                      <a:pPr marL="0" marR="0" algn="ctr">
                        <a:lnSpc>
                          <a:spcPct val="107000"/>
                        </a:lnSpc>
                        <a:spcBef>
                          <a:spcPts val="0"/>
                        </a:spcBef>
                        <a:spcAft>
                          <a:spcPts val="0"/>
                        </a:spcAft>
                      </a:pPr>
                      <a:r>
                        <a:rPr lang="en-US" sz="700" dirty="0">
                          <a:effectLst/>
                        </a:rPr>
                        <a:t>0711-0788</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020" marR="45020" marT="0" marB="0" anchor="ctr"/>
                </a:tc>
                <a:extLst>
                  <a:ext uri="{0D108BD9-81ED-4DB2-BD59-A6C34878D82A}">
                    <a16:rowId xmlns:a16="http://schemas.microsoft.com/office/drawing/2014/main" val="301656920"/>
                  </a:ext>
                </a:extLst>
              </a:tr>
              <a:tr h="242675">
                <a:tc>
                  <a:txBody>
                    <a:bodyPr/>
                    <a:lstStyle/>
                    <a:p>
                      <a:pPr marL="0" marR="0" algn="l">
                        <a:lnSpc>
                          <a:spcPct val="107000"/>
                        </a:lnSpc>
                        <a:spcBef>
                          <a:spcPts val="0"/>
                        </a:spcBef>
                        <a:spcAft>
                          <a:spcPts val="0"/>
                        </a:spcAft>
                      </a:pPr>
                      <a:r>
                        <a:rPr lang="en-US" sz="700">
                          <a:effectLst/>
                        </a:rPr>
                        <a:t>IN10 - INGEGNERIA CLINICA</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020" marR="45020" marT="0" marB="0" anchor="ctr"/>
                </a:tc>
                <a:tc>
                  <a:txBody>
                    <a:bodyPr/>
                    <a:lstStyle/>
                    <a:p>
                      <a:pPr marL="0" marR="0" algn="ctr">
                        <a:lnSpc>
                          <a:spcPct val="107000"/>
                        </a:lnSpc>
                        <a:spcBef>
                          <a:spcPts val="0"/>
                        </a:spcBef>
                        <a:spcAft>
                          <a:spcPts val="0"/>
                        </a:spcAft>
                      </a:pPr>
                      <a:r>
                        <a:rPr lang="en-US" sz="700">
                          <a:effectLst/>
                        </a:rPr>
                        <a:t>2 anni</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020" marR="45020" marT="0" marB="0" anchor="ctr"/>
                </a:tc>
                <a:tc>
                  <a:txBody>
                    <a:bodyPr/>
                    <a:lstStyle/>
                    <a:p>
                      <a:pPr marL="0" marR="0" algn="ctr">
                        <a:lnSpc>
                          <a:spcPct val="107000"/>
                        </a:lnSpc>
                        <a:spcBef>
                          <a:spcPts val="0"/>
                        </a:spcBef>
                        <a:spcAft>
                          <a:spcPts val="0"/>
                        </a:spcAft>
                      </a:pPr>
                      <a:r>
                        <a:rPr lang="en-US" sz="700">
                          <a:effectLst/>
                        </a:rPr>
                        <a:t>LM-21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020" marR="45020" marT="0" marB="0" anchor="ctr"/>
                </a:tc>
                <a:tc>
                  <a:txBody>
                    <a:bodyPr/>
                    <a:lstStyle/>
                    <a:p>
                      <a:pPr marL="0" marR="0" algn="l">
                        <a:lnSpc>
                          <a:spcPct val="107000"/>
                        </a:lnSpc>
                        <a:spcBef>
                          <a:spcPts val="0"/>
                        </a:spcBef>
                        <a:spcAft>
                          <a:spcPts val="0"/>
                        </a:spcAft>
                      </a:pPr>
                      <a:r>
                        <a:rPr lang="it-IT" sz="700" dirty="0">
                          <a:effectLst/>
                        </a:rPr>
                        <a:t>Classe delle lauree magistrali in Ingegneria biomedica</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020" marR="45020" marT="0" marB="0" anchor="ctr"/>
                </a:tc>
                <a:tc>
                  <a:txBody>
                    <a:bodyPr/>
                    <a:lstStyle/>
                    <a:p>
                      <a:pPr marL="0" marR="0" algn="ctr">
                        <a:lnSpc>
                          <a:spcPct val="107000"/>
                        </a:lnSpc>
                        <a:spcBef>
                          <a:spcPts val="0"/>
                        </a:spcBef>
                        <a:spcAft>
                          <a:spcPts val="0"/>
                        </a:spcAft>
                      </a:pPr>
                      <a:r>
                        <a:rPr lang="en-US" sz="700">
                          <a:effectLst/>
                        </a:rPr>
                        <a:t>07</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020" marR="45020" marT="0" marB="0" anchor="ctr"/>
                </a:tc>
                <a:tc>
                  <a:txBody>
                    <a:bodyPr/>
                    <a:lstStyle/>
                    <a:p>
                      <a:pPr marL="0" marR="0" algn="ctr">
                        <a:lnSpc>
                          <a:spcPct val="107000"/>
                        </a:lnSpc>
                        <a:spcBef>
                          <a:spcPts val="0"/>
                        </a:spcBef>
                        <a:spcAft>
                          <a:spcPts val="0"/>
                        </a:spcAft>
                      </a:pPr>
                      <a:r>
                        <a:rPr lang="en-US" sz="700">
                          <a:effectLst/>
                        </a:rPr>
                        <a:t>071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020" marR="45020" marT="0" marB="0" anchor="ctr"/>
                </a:tc>
                <a:tc>
                  <a:txBody>
                    <a:bodyPr/>
                    <a:lstStyle/>
                    <a:p>
                      <a:pPr marL="0" marR="0" algn="ctr">
                        <a:lnSpc>
                          <a:spcPct val="107000"/>
                        </a:lnSpc>
                        <a:spcBef>
                          <a:spcPts val="0"/>
                        </a:spcBef>
                        <a:spcAft>
                          <a:spcPts val="0"/>
                        </a:spcAft>
                      </a:pPr>
                      <a:r>
                        <a:rPr lang="en-US" sz="700">
                          <a:effectLst/>
                        </a:rPr>
                        <a:t>0719</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020" marR="45020" marT="0" marB="0" anchor="ctr"/>
                </a:tc>
                <a:extLst>
                  <a:ext uri="{0D108BD9-81ED-4DB2-BD59-A6C34878D82A}">
                    <a16:rowId xmlns:a16="http://schemas.microsoft.com/office/drawing/2014/main" val="4172837205"/>
                  </a:ext>
                </a:extLst>
              </a:tr>
              <a:tr h="242675">
                <a:tc>
                  <a:txBody>
                    <a:bodyPr/>
                    <a:lstStyle/>
                    <a:p>
                      <a:pPr marL="0" marR="0" algn="l">
                        <a:lnSpc>
                          <a:spcPct val="107000"/>
                        </a:lnSpc>
                        <a:spcBef>
                          <a:spcPts val="0"/>
                        </a:spcBef>
                        <a:spcAft>
                          <a:spcPts val="0"/>
                        </a:spcAft>
                      </a:pPr>
                      <a:r>
                        <a:rPr lang="en-US" sz="700">
                          <a:effectLst/>
                        </a:rPr>
                        <a:t>IN11 - INGEGNERIA CIVILE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020" marR="45020" marT="0" marB="0" anchor="ctr"/>
                </a:tc>
                <a:tc>
                  <a:txBody>
                    <a:bodyPr/>
                    <a:lstStyle/>
                    <a:p>
                      <a:pPr marL="0" marR="0" algn="ctr">
                        <a:lnSpc>
                          <a:spcPct val="107000"/>
                        </a:lnSpc>
                        <a:spcBef>
                          <a:spcPts val="0"/>
                        </a:spcBef>
                        <a:spcAft>
                          <a:spcPts val="0"/>
                        </a:spcAft>
                      </a:pPr>
                      <a:r>
                        <a:rPr lang="en-US" sz="700">
                          <a:effectLst/>
                        </a:rPr>
                        <a:t>2 anni</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020" marR="45020" marT="0" marB="0" anchor="ctr"/>
                </a:tc>
                <a:tc>
                  <a:txBody>
                    <a:bodyPr/>
                    <a:lstStyle/>
                    <a:p>
                      <a:pPr marL="0" marR="0" algn="ctr">
                        <a:lnSpc>
                          <a:spcPct val="107000"/>
                        </a:lnSpc>
                        <a:spcBef>
                          <a:spcPts val="0"/>
                        </a:spcBef>
                        <a:spcAft>
                          <a:spcPts val="0"/>
                        </a:spcAft>
                      </a:pPr>
                      <a:r>
                        <a:rPr lang="en-US" sz="700">
                          <a:effectLst/>
                        </a:rPr>
                        <a:t>LM-23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020" marR="45020" marT="0" marB="0" anchor="ctr"/>
                </a:tc>
                <a:tc>
                  <a:txBody>
                    <a:bodyPr/>
                    <a:lstStyle/>
                    <a:p>
                      <a:pPr marL="0" marR="0" algn="l">
                        <a:lnSpc>
                          <a:spcPct val="107000"/>
                        </a:lnSpc>
                        <a:spcBef>
                          <a:spcPts val="0"/>
                        </a:spcBef>
                        <a:spcAft>
                          <a:spcPts val="0"/>
                        </a:spcAft>
                      </a:pPr>
                      <a:r>
                        <a:rPr lang="it-IT" sz="700">
                          <a:effectLst/>
                        </a:rPr>
                        <a:t>Classe delle lauree magistrali in Ingegneria civile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020" marR="45020" marT="0" marB="0" anchor="ctr"/>
                </a:tc>
                <a:tc>
                  <a:txBody>
                    <a:bodyPr/>
                    <a:lstStyle/>
                    <a:p>
                      <a:pPr marL="0" marR="0" algn="ctr">
                        <a:lnSpc>
                          <a:spcPct val="107000"/>
                        </a:lnSpc>
                        <a:spcBef>
                          <a:spcPts val="0"/>
                        </a:spcBef>
                        <a:spcAft>
                          <a:spcPts val="0"/>
                        </a:spcAft>
                      </a:pPr>
                      <a:r>
                        <a:rPr lang="en-US" sz="700">
                          <a:effectLst/>
                        </a:rPr>
                        <a:t>07</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020" marR="45020" marT="0" marB="0" anchor="ctr"/>
                </a:tc>
                <a:tc>
                  <a:txBody>
                    <a:bodyPr/>
                    <a:lstStyle/>
                    <a:p>
                      <a:pPr marL="0" marR="0" algn="ctr">
                        <a:lnSpc>
                          <a:spcPct val="107000"/>
                        </a:lnSpc>
                        <a:spcBef>
                          <a:spcPts val="0"/>
                        </a:spcBef>
                        <a:spcAft>
                          <a:spcPts val="0"/>
                        </a:spcAft>
                      </a:pPr>
                      <a:r>
                        <a:rPr lang="en-US" sz="700">
                          <a:effectLst/>
                        </a:rPr>
                        <a:t>073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020" marR="45020" marT="0" marB="0" anchor="ctr"/>
                </a:tc>
                <a:tc>
                  <a:txBody>
                    <a:bodyPr/>
                    <a:lstStyle/>
                    <a:p>
                      <a:pPr marL="0" marR="0" algn="ctr">
                        <a:lnSpc>
                          <a:spcPct val="107000"/>
                        </a:lnSpc>
                        <a:spcBef>
                          <a:spcPts val="0"/>
                        </a:spcBef>
                        <a:spcAft>
                          <a:spcPts val="0"/>
                        </a:spcAft>
                      </a:pPr>
                      <a:r>
                        <a:rPr lang="en-US" sz="700" dirty="0">
                          <a:effectLst/>
                        </a:rPr>
                        <a:t>0732</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020" marR="45020" marT="0" marB="0" anchor="ctr"/>
                </a:tc>
                <a:extLst>
                  <a:ext uri="{0D108BD9-81ED-4DB2-BD59-A6C34878D82A}">
                    <a16:rowId xmlns:a16="http://schemas.microsoft.com/office/drawing/2014/main" val="3737952214"/>
                  </a:ext>
                </a:extLst>
              </a:tr>
              <a:tr h="242675">
                <a:tc>
                  <a:txBody>
                    <a:bodyPr/>
                    <a:lstStyle/>
                    <a:p>
                      <a:pPr marL="0" marR="0" algn="l">
                        <a:lnSpc>
                          <a:spcPct val="107000"/>
                        </a:lnSpc>
                        <a:spcBef>
                          <a:spcPts val="0"/>
                        </a:spcBef>
                        <a:spcAft>
                          <a:spcPts val="0"/>
                        </a:spcAft>
                      </a:pPr>
                      <a:r>
                        <a:rPr lang="en-US" sz="700" dirty="0">
                          <a:effectLst/>
                        </a:rPr>
                        <a:t>IN15 - INGEGNERIA MECCANICA</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020" marR="45020" marT="0" marB="0" anchor="ctr"/>
                </a:tc>
                <a:tc>
                  <a:txBody>
                    <a:bodyPr/>
                    <a:lstStyle/>
                    <a:p>
                      <a:pPr marL="0" marR="0" algn="ctr">
                        <a:lnSpc>
                          <a:spcPct val="107000"/>
                        </a:lnSpc>
                        <a:spcBef>
                          <a:spcPts val="0"/>
                        </a:spcBef>
                        <a:spcAft>
                          <a:spcPts val="0"/>
                        </a:spcAft>
                      </a:pPr>
                      <a:r>
                        <a:rPr lang="en-US" sz="700">
                          <a:effectLst/>
                        </a:rPr>
                        <a:t>2 anni</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020" marR="45020" marT="0" marB="0" anchor="ctr"/>
                </a:tc>
                <a:tc>
                  <a:txBody>
                    <a:bodyPr/>
                    <a:lstStyle/>
                    <a:p>
                      <a:pPr marL="0" marR="0" algn="ctr">
                        <a:lnSpc>
                          <a:spcPct val="107000"/>
                        </a:lnSpc>
                        <a:spcBef>
                          <a:spcPts val="0"/>
                        </a:spcBef>
                        <a:spcAft>
                          <a:spcPts val="0"/>
                        </a:spcAft>
                      </a:pPr>
                      <a:r>
                        <a:rPr lang="en-US" sz="700">
                          <a:effectLst/>
                        </a:rPr>
                        <a:t>LM-33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020" marR="45020" marT="0" marB="0" anchor="ctr"/>
                </a:tc>
                <a:tc>
                  <a:txBody>
                    <a:bodyPr/>
                    <a:lstStyle/>
                    <a:p>
                      <a:pPr marL="0" marR="0" algn="l">
                        <a:lnSpc>
                          <a:spcPct val="107000"/>
                        </a:lnSpc>
                        <a:spcBef>
                          <a:spcPts val="0"/>
                        </a:spcBef>
                        <a:spcAft>
                          <a:spcPts val="0"/>
                        </a:spcAft>
                      </a:pPr>
                      <a:r>
                        <a:rPr lang="it-IT" sz="700">
                          <a:effectLst/>
                        </a:rPr>
                        <a:t>Classe delle lauree magistrali in Ingegneria meccanica</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020" marR="45020" marT="0" marB="0" anchor="ctr"/>
                </a:tc>
                <a:tc>
                  <a:txBody>
                    <a:bodyPr/>
                    <a:lstStyle/>
                    <a:p>
                      <a:pPr marL="0" marR="0" algn="ctr">
                        <a:lnSpc>
                          <a:spcPct val="107000"/>
                        </a:lnSpc>
                        <a:spcBef>
                          <a:spcPts val="0"/>
                        </a:spcBef>
                        <a:spcAft>
                          <a:spcPts val="0"/>
                        </a:spcAft>
                      </a:pPr>
                      <a:r>
                        <a:rPr lang="en-US" sz="700">
                          <a:effectLst/>
                        </a:rPr>
                        <a:t>07</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020" marR="45020" marT="0" marB="0" anchor="ctr"/>
                </a:tc>
                <a:tc>
                  <a:txBody>
                    <a:bodyPr/>
                    <a:lstStyle/>
                    <a:p>
                      <a:pPr marL="0" marR="0" algn="ctr">
                        <a:lnSpc>
                          <a:spcPct val="107000"/>
                        </a:lnSpc>
                        <a:spcBef>
                          <a:spcPts val="0"/>
                        </a:spcBef>
                        <a:spcAft>
                          <a:spcPts val="0"/>
                        </a:spcAft>
                      </a:pPr>
                      <a:r>
                        <a:rPr lang="en-US" sz="700">
                          <a:effectLst/>
                        </a:rPr>
                        <a:t>071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020" marR="45020" marT="0" marB="0" anchor="ctr"/>
                </a:tc>
                <a:tc>
                  <a:txBody>
                    <a:bodyPr/>
                    <a:lstStyle/>
                    <a:p>
                      <a:pPr marL="0" marR="0" algn="ctr">
                        <a:lnSpc>
                          <a:spcPct val="107000"/>
                        </a:lnSpc>
                        <a:spcBef>
                          <a:spcPts val="0"/>
                        </a:spcBef>
                        <a:spcAft>
                          <a:spcPts val="0"/>
                        </a:spcAft>
                      </a:pPr>
                      <a:r>
                        <a:rPr lang="en-US" sz="700">
                          <a:effectLst/>
                        </a:rPr>
                        <a:t>0715</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020" marR="45020" marT="0" marB="0" anchor="ctr"/>
                </a:tc>
                <a:extLst>
                  <a:ext uri="{0D108BD9-81ED-4DB2-BD59-A6C34878D82A}">
                    <a16:rowId xmlns:a16="http://schemas.microsoft.com/office/drawing/2014/main" val="1726204501"/>
                  </a:ext>
                </a:extLst>
              </a:tr>
              <a:tr h="242675">
                <a:tc>
                  <a:txBody>
                    <a:bodyPr/>
                    <a:lstStyle/>
                    <a:p>
                      <a:pPr marL="0" marR="0" algn="l">
                        <a:lnSpc>
                          <a:spcPct val="107000"/>
                        </a:lnSpc>
                        <a:spcBef>
                          <a:spcPts val="0"/>
                        </a:spcBef>
                        <a:spcAft>
                          <a:spcPts val="0"/>
                        </a:spcAft>
                      </a:pPr>
                      <a:r>
                        <a:rPr lang="it-IT" sz="700">
                          <a:effectLst/>
                        </a:rPr>
                        <a:t>IN19 - INGEGNERIA DELL'ENERGIA ELETTRICA E DEI SISTEMI</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020" marR="45020" marT="0" marB="0" anchor="ctr"/>
                </a:tc>
                <a:tc>
                  <a:txBody>
                    <a:bodyPr/>
                    <a:lstStyle/>
                    <a:p>
                      <a:pPr marL="0" marR="0" algn="ctr">
                        <a:lnSpc>
                          <a:spcPct val="107000"/>
                        </a:lnSpc>
                        <a:spcBef>
                          <a:spcPts val="0"/>
                        </a:spcBef>
                        <a:spcAft>
                          <a:spcPts val="0"/>
                        </a:spcAft>
                      </a:pPr>
                      <a:r>
                        <a:rPr lang="en-US" sz="700">
                          <a:effectLst/>
                        </a:rPr>
                        <a:t>2 anni</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020" marR="45020" marT="0" marB="0" anchor="ctr"/>
                </a:tc>
                <a:tc>
                  <a:txBody>
                    <a:bodyPr/>
                    <a:lstStyle/>
                    <a:p>
                      <a:pPr marL="0" marR="0" algn="ctr">
                        <a:lnSpc>
                          <a:spcPct val="107000"/>
                        </a:lnSpc>
                        <a:spcBef>
                          <a:spcPts val="0"/>
                        </a:spcBef>
                        <a:spcAft>
                          <a:spcPts val="0"/>
                        </a:spcAft>
                      </a:pPr>
                      <a:r>
                        <a:rPr lang="en-US" sz="700">
                          <a:effectLst/>
                        </a:rPr>
                        <a:t>LM-28</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020" marR="45020" marT="0" marB="0" anchor="ctr"/>
                </a:tc>
                <a:tc>
                  <a:txBody>
                    <a:bodyPr/>
                    <a:lstStyle/>
                    <a:p>
                      <a:pPr marL="0" marR="0" algn="l">
                        <a:lnSpc>
                          <a:spcPct val="107000"/>
                        </a:lnSpc>
                        <a:spcBef>
                          <a:spcPts val="0"/>
                        </a:spcBef>
                        <a:spcAft>
                          <a:spcPts val="0"/>
                        </a:spcAft>
                      </a:pPr>
                      <a:r>
                        <a:rPr lang="it-IT" sz="700">
                          <a:effectLst/>
                        </a:rPr>
                        <a:t>Classe delle lauree magistrali in Ingegneria elettrica</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020" marR="45020" marT="0" marB="0" anchor="ctr"/>
                </a:tc>
                <a:tc>
                  <a:txBody>
                    <a:bodyPr/>
                    <a:lstStyle/>
                    <a:p>
                      <a:pPr marL="0" marR="0" algn="ctr">
                        <a:lnSpc>
                          <a:spcPct val="107000"/>
                        </a:lnSpc>
                        <a:spcBef>
                          <a:spcPts val="0"/>
                        </a:spcBef>
                        <a:spcAft>
                          <a:spcPts val="0"/>
                        </a:spcAft>
                      </a:pPr>
                      <a:r>
                        <a:rPr lang="en-US" sz="700">
                          <a:effectLst/>
                        </a:rPr>
                        <a:t>07</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020" marR="45020" marT="0" marB="0" anchor="ctr"/>
                </a:tc>
                <a:tc>
                  <a:txBody>
                    <a:bodyPr/>
                    <a:lstStyle/>
                    <a:p>
                      <a:pPr marL="0" marR="0" algn="ctr">
                        <a:lnSpc>
                          <a:spcPct val="107000"/>
                        </a:lnSpc>
                        <a:spcBef>
                          <a:spcPts val="0"/>
                        </a:spcBef>
                        <a:spcAft>
                          <a:spcPts val="0"/>
                        </a:spcAft>
                      </a:pPr>
                      <a:r>
                        <a:rPr lang="en-US" sz="700">
                          <a:effectLst/>
                        </a:rPr>
                        <a:t>071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020" marR="45020" marT="0" marB="0" anchor="ctr"/>
                </a:tc>
                <a:tc>
                  <a:txBody>
                    <a:bodyPr/>
                    <a:lstStyle/>
                    <a:p>
                      <a:pPr marL="0" marR="0" algn="ctr">
                        <a:lnSpc>
                          <a:spcPct val="107000"/>
                        </a:lnSpc>
                        <a:spcBef>
                          <a:spcPts val="0"/>
                        </a:spcBef>
                        <a:spcAft>
                          <a:spcPts val="0"/>
                        </a:spcAft>
                      </a:pPr>
                      <a:r>
                        <a:rPr lang="en-US" sz="700">
                          <a:effectLst/>
                        </a:rPr>
                        <a:t>0713</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020" marR="45020" marT="0" marB="0" anchor="ctr"/>
                </a:tc>
                <a:extLst>
                  <a:ext uri="{0D108BD9-81ED-4DB2-BD59-A6C34878D82A}">
                    <a16:rowId xmlns:a16="http://schemas.microsoft.com/office/drawing/2014/main" val="2563240394"/>
                  </a:ext>
                </a:extLst>
              </a:tr>
              <a:tr h="242675">
                <a:tc>
                  <a:txBody>
                    <a:bodyPr/>
                    <a:lstStyle/>
                    <a:p>
                      <a:pPr marL="0" marR="0" algn="l">
                        <a:lnSpc>
                          <a:spcPct val="107000"/>
                        </a:lnSpc>
                        <a:spcBef>
                          <a:spcPts val="0"/>
                        </a:spcBef>
                        <a:spcAft>
                          <a:spcPts val="0"/>
                        </a:spcAft>
                      </a:pPr>
                      <a:r>
                        <a:rPr lang="it-IT" sz="700" dirty="0">
                          <a:effectLst/>
                        </a:rPr>
                        <a:t>IN20 - INGEGNERIA ELETTRONICA E INFORMATICA</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020" marR="45020" marT="0" marB="0" anchor="ctr"/>
                </a:tc>
                <a:tc>
                  <a:txBody>
                    <a:bodyPr/>
                    <a:lstStyle/>
                    <a:p>
                      <a:pPr marL="0" marR="0" algn="ctr">
                        <a:lnSpc>
                          <a:spcPct val="107000"/>
                        </a:lnSpc>
                        <a:spcBef>
                          <a:spcPts val="0"/>
                        </a:spcBef>
                        <a:spcAft>
                          <a:spcPts val="0"/>
                        </a:spcAft>
                      </a:pPr>
                      <a:r>
                        <a:rPr lang="en-US" sz="700">
                          <a:effectLst/>
                        </a:rPr>
                        <a:t>2 anni</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020" marR="45020" marT="0" marB="0" anchor="ctr"/>
                </a:tc>
                <a:tc>
                  <a:txBody>
                    <a:bodyPr/>
                    <a:lstStyle/>
                    <a:p>
                      <a:pPr marL="0" marR="0" algn="ctr">
                        <a:lnSpc>
                          <a:spcPct val="107000"/>
                        </a:lnSpc>
                        <a:spcBef>
                          <a:spcPts val="0"/>
                        </a:spcBef>
                        <a:spcAft>
                          <a:spcPts val="0"/>
                        </a:spcAft>
                      </a:pPr>
                      <a:r>
                        <a:rPr lang="en-US" sz="700">
                          <a:effectLst/>
                        </a:rPr>
                        <a:t>LM-32</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020" marR="45020" marT="0" marB="0" anchor="ctr"/>
                </a:tc>
                <a:tc>
                  <a:txBody>
                    <a:bodyPr/>
                    <a:lstStyle/>
                    <a:p>
                      <a:pPr marL="0" marR="0" algn="l">
                        <a:lnSpc>
                          <a:spcPct val="107000"/>
                        </a:lnSpc>
                        <a:spcBef>
                          <a:spcPts val="0"/>
                        </a:spcBef>
                        <a:spcAft>
                          <a:spcPts val="0"/>
                        </a:spcAft>
                      </a:pPr>
                      <a:r>
                        <a:rPr lang="it-IT" sz="700">
                          <a:effectLst/>
                        </a:rPr>
                        <a:t>Classe delle lauree magistrali in Ingegneria informatica</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020" marR="45020" marT="0" marB="0" anchor="ctr"/>
                </a:tc>
                <a:tc>
                  <a:txBody>
                    <a:bodyPr/>
                    <a:lstStyle/>
                    <a:p>
                      <a:pPr marL="0" marR="0" algn="ctr">
                        <a:lnSpc>
                          <a:spcPct val="107000"/>
                        </a:lnSpc>
                        <a:spcBef>
                          <a:spcPts val="0"/>
                        </a:spcBef>
                        <a:spcAft>
                          <a:spcPts val="0"/>
                        </a:spcAft>
                      </a:pPr>
                      <a:r>
                        <a:rPr lang="en-US" sz="700">
                          <a:effectLst/>
                        </a:rPr>
                        <a:t>06</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020" marR="45020" marT="0" marB="0" anchor="ctr"/>
                </a:tc>
                <a:tc>
                  <a:txBody>
                    <a:bodyPr/>
                    <a:lstStyle/>
                    <a:p>
                      <a:pPr marL="0" marR="0" algn="ctr">
                        <a:lnSpc>
                          <a:spcPct val="107000"/>
                        </a:lnSpc>
                        <a:spcBef>
                          <a:spcPts val="0"/>
                        </a:spcBef>
                        <a:spcAft>
                          <a:spcPts val="0"/>
                        </a:spcAft>
                      </a:pPr>
                      <a:r>
                        <a:rPr lang="en-US" sz="700">
                          <a:effectLst/>
                        </a:rPr>
                        <a:t>061</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020" marR="45020" marT="0" marB="0" anchor="ctr"/>
                </a:tc>
                <a:tc>
                  <a:txBody>
                    <a:bodyPr/>
                    <a:lstStyle/>
                    <a:p>
                      <a:pPr marL="0" marR="0" algn="ctr">
                        <a:lnSpc>
                          <a:spcPct val="107000"/>
                        </a:lnSpc>
                        <a:spcBef>
                          <a:spcPts val="0"/>
                        </a:spcBef>
                        <a:spcAft>
                          <a:spcPts val="0"/>
                        </a:spcAft>
                      </a:pPr>
                      <a:r>
                        <a:rPr lang="en-US" sz="700">
                          <a:effectLst/>
                        </a:rPr>
                        <a:t>0688</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5020" marR="45020" marT="0" marB="0" anchor="ctr"/>
                </a:tc>
                <a:extLst>
                  <a:ext uri="{0D108BD9-81ED-4DB2-BD59-A6C34878D82A}">
                    <a16:rowId xmlns:a16="http://schemas.microsoft.com/office/drawing/2014/main" val="3007399192"/>
                  </a:ext>
                </a:extLst>
              </a:tr>
              <a:tr h="265472">
                <a:tc>
                  <a:txBody>
                    <a:bodyPr/>
                    <a:lstStyle/>
                    <a:p>
                      <a:pPr marL="0" marR="0" algn="l">
                        <a:lnSpc>
                          <a:spcPct val="107000"/>
                        </a:lnSpc>
                        <a:spcBef>
                          <a:spcPts val="0"/>
                        </a:spcBef>
                        <a:spcAft>
                          <a:spcPts val="0"/>
                        </a:spcAft>
                      </a:pPr>
                      <a:r>
                        <a:rPr lang="en-US" sz="700" dirty="0">
                          <a:effectLst/>
                        </a:rPr>
                        <a:t>IN16 - INGEGNERIA NAVALE</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020" marR="45020" marT="0" marB="0" anchor="ctr"/>
                </a:tc>
                <a:tc>
                  <a:txBody>
                    <a:bodyPr/>
                    <a:lstStyle/>
                    <a:p>
                      <a:pPr marL="0" marR="0" algn="ctr">
                        <a:lnSpc>
                          <a:spcPct val="107000"/>
                        </a:lnSpc>
                        <a:spcBef>
                          <a:spcPts val="0"/>
                        </a:spcBef>
                        <a:spcAft>
                          <a:spcPts val="0"/>
                        </a:spcAft>
                      </a:pPr>
                      <a:r>
                        <a:rPr lang="en-US" sz="700" dirty="0">
                          <a:effectLst/>
                        </a:rPr>
                        <a:t>2 </a:t>
                      </a:r>
                      <a:r>
                        <a:rPr lang="en-US" sz="700" dirty="0" err="1">
                          <a:effectLst/>
                        </a:rPr>
                        <a:t>anni</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020" marR="45020" marT="0" marB="0" anchor="ctr"/>
                </a:tc>
                <a:tc>
                  <a:txBody>
                    <a:bodyPr/>
                    <a:lstStyle/>
                    <a:p>
                      <a:pPr marL="0" marR="0" algn="ctr">
                        <a:lnSpc>
                          <a:spcPct val="107000"/>
                        </a:lnSpc>
                        <a:spcBef>
                          <a:spcPts val="0"/>
                        </a:spcBef>
                        <a:spcAft>
                          <a:spcPts val="0"/>
                        </a:spcAft>
                      </a:pPr>
                      <a:r>
                        <a:rPr lang="en-US" sz="700" dirty="0">
                          <a:effectLst/>
                        </a:rPr>
                        <a:t>LM-34</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020" marR="45020" marT="0" marB="0" anchor="ctr"/>
                </a:tc>
                <a:tc>
                  <a:txBody>
                    <a:bodyPr/>
                    <a:lstStyle/>
                    <a:p>
                      <a:pPr marL="0" marR="0" algn="l">
                        <a:lnSpc>
                          <a:spcPct val="107000"/>
                        </a:lnSpc>
                        <a:spcBef>
                          <a:spcPts val="0"/>
                        </a:spcBef>
                        <a:spcAft>
                          <a:spcPts val="0"/>
                        </a:spcAft>
                      </a:pPr>
                      <a:r>
                        <a:rPr lang="it-IT" sz="700" dirty="0">
                          <a:effectLst/>
                        </a:rPr>
                        <a:t>Classe delle lauree magistrali in Ingegneria navale</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020" marR="45020" marT="0" marB="0" anchor="ctr"/>
                </a:tc>
                <a:tc>
                  <a:txBody>
                    <a:bodyPr/>
                    <a:lstStyle/>
                    <a:p>
                      <a:pPr marL="0" marR="0" algn="ctr">
                        <a:lnSpc>
                          <a:spcPct val="107000"/>
                        </a:lnSpc>
                        <a:spcBef>
                          <a:spcPts val="0"/>
                        </a:spcBef>
                        <a:spcAft>
                          <a:spcPts val="0"/>
                        </a:spcAft>
                      </a:pPr>
                      <a:r>
                        <a:rPr lang="en-US" sz="700" dirty="0">
                          <a:effectLst/>
                        </a:rPr>
                        <a:t>07</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020" marR="45020" marT="0" marB="0" anchor="ctr"/>
                </a:tc>
                <a:tc>
                  <a:txBody>
                    <a:bodyPr/>
                    <a:lstStyle/>
                    <a:p>
                      <a:pPr marL="0" marR="0" algn="ctr">
                        <a:lnSpc>
                          <a:spcPct val="107000"/>
                        </a:lnSpc>
                        <a:spcBef>
                          <a:spcPts val="0"/>
                        </a:spcBef>
                        <a:spcAft>
                          <a:spcPts val="0"/>
                        </a:spcAft>
                      </a:pPr>
                      <a:r>
                        <a:rPr lang="en-US" sz="700" dirty="0">
                          <a:effectLst/>
                        </a:rPr>
                        <a:t>071</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020" marR="45020" marT="0" marB="0" anchor="ctr"/>
                </a:tc>
                <a:tc>
                  <a:txBody>
                    <a:bodyPr/>
                    <a:lstStyle/>
                    <a:p>
                      <a:pPr marL="0" marR="0" algn="ctr">
                        <a:lnSpc>
                          <a:spcPct val="107000"/>
                        </a:lnSpc>
                        <a:spcBef>
                          <a:spcPts val="0"/>
                        </a:spcBef>
                        <a:spcAft>
                          <a:spcPts val="0"/>
                        </a:spcAft>
                      </a:pPr>
                      <a:r>
                        <a:rPr lang="en-US" sz="700" dirty="0">
                          <a:effectLst/>
                        </a:rPr>
                        <a:t>0716</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020" marR="45020" marT="0" marB="0" anchor="ctr"/>
                </a:tc>
                <a:extLst>
                  <a:ext uri="{0D108BD9-81ED-4DB2-BD59-A6C34878D82A}">
                    <a16:rowId xmlns:a16="http://schemas.microsoft.com/office/drawing/2014/main" val="1191091500"/>
                  </a:ext>
                </a:extLst>
              </a:tr>
            </a:tbl>
          </a:graphicData>
        </a:graphic>
      </p:graphicFrame>
      <p:sp>
        <p:nvSpPr>
          <p:cNvPr id="4" name="CasellaDiTesto 3">
            <a:extLst>
              <a:ext uri="{FF2B5EF4-FFF2-40B4-BE49-F238E27FC236}">
                <a16:creationId xmlns:a16="http://schemas.microsoft.com/office/drawing/2014/main" id="{4E46C01A-2B9A-0439-CD03-9D54C447F6BF}"/>
              </a:ext>
            </a:extLst>
          </p:cNvPr>
          <p:cNvSpPr txBox="1"/>
          <p:nvPr/>
        </p:nvSpPr>
        <p:spPr>
          <a:xfrm>
            <a:off x="312755" y="4323329"/>
            <a:ext cx="8447416" cy="492443"/>
          </a:xfrm>
          <a:prstGeom prst="rect">
            <a:avLst/>
          </a:prstGeom>
          <a:noFill/>
        </p:spPr>
        <p:txBody>
          <a:bodyPr wrap="square" rtlCol="0">
            <a:spAutoFit/>
          </a:bodyPr>
          <a:lstStyle/>
          <a:p>
            <a:r>
              <a:rPr lang="en-US" sz="700" b="1" dirty="0"/>
              <a:t>IN22 - ENGINEERING FOR THE ENERGY TRANSITION</a:t>
            </a:r>
            <a:r>
              <a:rPr lang="en-US" sz="700" dirty="0"/>
              <a:t>	         2 anni                 LM-24,30 R     </a:t>
            </a:r>
            <a:r>
              <a:rPr lang="it-IT" sz="700" dirty="0"/>
              <a:t>Classe delle lauree magistrali in Ingegneria dei sistemi edilizi &amp; Ingegneria            07                       071            0732,0713</a:t>
            </a:r>
          </a:p>
          <a:p>
            <a:r>
              <a:rPr lang="it-IT" sz="700" dirty="0"/>
              <a:t>				                 energetica e nucleare 	</a:t>
            </a:r>
            <a:endParaRPr lang="en-US" sz="700" dirty="0"/>
          </a:p>
          <a:p>
            <a:endParaRPr lang="en-US" sz="500" b="1" dirty="0"/>
          </a:p>
          <a:p>
            <a:r>
              <a:rPr lang="en-US" sz="700" b="1" dirty="0"/>
              <a:t>IN23 – COMPUTER ENGINEERING</a:t>
            </a:r>
            <a:r>
              <a:rPr lang="en-US" sz="700" dirty="0"/>
              <a:t>   		         2 anni                 LM-32             </a:t>
            </a:r>
            <a:r>
              <a:rPr lang="it-IT" sz="700" dirty="0"/>
              <a:t>Classe delle lauree magistrali in Ingegneria informatica                                             06                       061                    0688</a:t>
            </a:r>
            <a:endParaRPr lang="en-GB" sz="700" dirty="0"/>
          </a:p>
        </p:txBody>
      </p:sp>
    </p:spTree>
    <p:extLst>
      <p:ext uri="{BB962C8B-B14F-4D97-AF65-F5344CB8AC3E}">
        <p14:creationId xmlns:p14="http://schemas.microsoft.com/office/powerpoint/2010/main" val="787965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FC3E185-B303-E445-8467-23FFD77D3467}"/>
              </a:ext>
            </a:extLst>
          </p:cNvPr>
          <p:cNvPicPr>
            <a:picLocks noChangeAspect="1"/>
          </p:cNvPicPr>
          <p:nvPr/>
        </p:nvPicPr>
        <p:blipFill>
          <a:blip r:embed="rId4"/>
          <a:stretch>
            <a:fillRect/>
          </a:stretch>
        </p:blipFill>
        <p:spPr>
          <a:xfrm>
            <a:off x="0" y="0"/>
            <a:ext cx="9144000" cy="836188"/>
          </a:xfrm>
          <a:prstGeom prst="rect">
            <a:avLst/>
          </a:prstGeom>
        </p:spPr>
      </p:pic>
      <p:sp>
        <p:nvSpPr>
          <p:cNvPr id="5" name="CasellaDiTesto 4">
            <a:extLst>
              <a:ext uri="{FF2B5EF4-FFF2-40B4-BE49-F238E27FC236}">
                <a16:creationId xmlns:a16="http://schemas.microsoft.com/office/drawing/2014/main" id="{FF17ED5F-5680-5B40-A954-D09969114D11}"/>
              </a:ext>
            </a:extLst>
          </p:cNvPr>
          <p:cNvSpPr txBox="1"/>
          <p:nvPr/>
        </p:nvSpPr>
        <p:spPr>
          <a:xfrm>
            <a:off x="352770" y="327728"/>
            <a:ext cx="5801989" cy="415498"/>
          </a:xfrm>
          <a:prstGeom prst="rect">
            <a:avLst/>
          </a:prstGeom>
          <a:noFill/>
        </p:spPr>
        <p:txBody>
          <a:bodyPr wrap="square" rtlCol="0">
            <a:spAutoFit/>
          </a:bodyPr>
          <a:lstStyle/>
          <a:p>
            <a:r>
              <a:rPr lang="it-IT" sz="2100" b="1" dirty="0">
                <a:solidFill>
                  <a:schemeClr val="bg1"/>
                </a:solidFill>
                <a:latin typeface="Founders Grotesk" panose="020B0503030202060203" pitchFamily="34" charset="77"/>
                <a:ea typeface="Gibson SemiBold" charset="0"/>
                <a:cs typeface="Gibson SemiBold" charset="0"/>
              </a:rPr>
              <a:t>ERASMUS+ STUDIO</a:t>
            </a:r>
          </a:p>
        </p:txBody>
      </p:sp>
      <p:sp>
        <p:nvSpPr>
          <p:cNvPr id="7" name="Rectangle 6"/>
          <p:cNvSpPr/>
          <p:nvPr/>
        </p:nvSpPr>
        <p:spPr>
          <a:xfrm>
            <a:off x="8297165" y="418094"/>
            <a:ext cx="846835" cy="400110"/>
          </a:xfrm>
          <a:prstGeom prst="rect">
            <a:avLst/>
          </a:prstGeom>
        </p:spPr>
        <p:txBody>
          <a:bodyPr wrap="none">
            <a:spAutoFit/>
          </a:bodyPr>
          <a:lstStyle/>
          <a:p>
            <a:r>
              <a:rPr lang="it-IT" sz="2000" dirty="0">
                <a:solidFill>
                  <a:schemeClr val="bg1"/>
                </a:solidFill>
                <a:latin typeface="Founders Grotesk Semibold" panose="020B0703030202060203" pitchFamily="34" charset="0"/>
              </a:rPr>
              <a:t>dove?</a:t>
            </a:r>
            <a:endParaRPr lang="en-US" sz="2000" dirty="0">
              <a:solidFill>
                <a:schemeClr val="bg1"/>
              </a:solidFill>
              <a:latin typeface="Founders Grotesk Semibold" panose="020B0703030202060203"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86936790"/>
              </p:ext>
            </p:extLst>
          </p:nvPr>
        </p:nvGraphicFramePr>
        <p:xfrm>
          <a:off x="138994" y="923967"/>
          <a:ext cx="8829440" cy="3590653"/>
        </p:xfrm>
        <a:graphic>
          <a:graphicData uri="http://schemas.openxmlformats.org/drawingml/2006/table">
            <a:tbl>
              <a:tblPr firstRow="1" bandCol="1">
                <a:tableStyleId>{21E4AEA4-8DFA-4A89-87EB-49C32662AFE0}</a:tableStyleId>
              </a:tblPr>
              <a:tblGrid>
                <a:gridCol w="551840">
                  <a:extLst>
                    <a:ext uri="{9D8B030D-6E8A-4147-A177-3AD203B41FA5}">
                      <a16:colId xmlns:a16="http://schemas.microsoft.com/office/drawing/2014/main" val="2529753695"/>
                    </a:ext>
                  </a:extLst>
                </a:gridCol>
                <a:gridCol w="551840">
                  <a:extLst>
                    <a:ext uri="{9D8B030D-6E8A-4147-A177-3AD203B41FA5}">
                      <a16:colId xmlns:a16="http://schemas.microsoft.com/office/drawing/2014/main" val="3445522700"/>
                    </a:ext>
                  </a:extLst>
                </a:gridCol>
                <a:gridCol w="551840">
                  <a:extLst>
                    <a:ext uri="{9D8B030D-6E8A-4147-A177-3AD203B41FA5}">
                      <a16:colId xmlns:a16="http://schemas.microsoft.com/office/drawing/2014/main" val="120963206"/>
                    </a:ext>
                  </a:extLst>
                </a:gridCol>
                <a:gridCol w="646536">
                  <a:extLst>
                    <a:ext uri="{9D8B030D-6E8A-4147-A177-3AD203B41FA5}">
                      <a16:colId xmlns:a16="http://schemas.microsoft.com/office/drawing/2014/main" val="1258762169"/>
                    </a:ext>
                  </a:extLst>
                </a:gridCol>
                <a:gridCol w="617146">
                  <a:extLst>
                    <a:ext uri="{9D8B030D-6E8A-4147-A177-3AD203B41FA5}">
                      <a16:colId xmlns:a16="http://schemas.microsoft.com/office/drawing/2014/main" val="1397423435"/>
                    </a:ext>
                  </a:extLst>
                </a:gridCol>
                <a:gridCol w="617147">
                  <a:extLst>
                    <a:ext uri="{9D8B030D-6E8A-4147-A177-3AD203B41FA5}">
                      <a16:colId xmlns:a16="http://schemas.microsoft.com/office/drawing/2014/main" val="3571793208"/>
                    </a:ext>
                  </a:extLst>
                </a:gridCol>
                <a:gridCol w="617146">
                  <a:extLst>
                    <a:ext uri="{9D8B030D-6E8A-4147-A177-3AD203B41FA5}">
                      <a16:colId xmlns:a16="http://schemas.microsoft.com/office/drawing/2014/main" val="4115108991"/>
                    </a:ext>
                  </a:extLst>
                </a:gridCol>
                <a:gridCol w="617146">
                  <a:extLst>
                    <a:ext uri="{9D8B030D-6E8A-4147-A177-3AD203B41FA5}">
                      <a16:colId xmlns:a16="http://schemas.microsoft.com/office/drawing/2014/main" val="639058735"/>
                    </a:ext>
                  </a:extLst>
                </a:gridCol>
                <a:gridCol w="617146">
                  <a:extLst>
                    <a:ext uri="{9D8B030D-6E8A-4147-A177-3AD203B41FA5}">
                      <a16:colId xmlns:a16="http://schemas.microsoft.com/office/drawing/2014/main" val="3877564340"/>
                    </a:ext>
                  </a:extLst>
                </a:gridCol>
                <a:gridCol w="617147">
                  <a:extLst>
                    <a:ext uri="{9D8B030D-6E8A-4147-A177-3AD203B41FA5}">
                      <a16:colId xmlns:a16="http://schemas.microsoft.com/office/drawing/2014/main" val="2220461914"/>
                    </a:ext>
                  </a:extLst>
                </a:gridCol>
                <a:gridCol w="617146">
                  <a:extLst>
                    <a:ext uri="{9D8B030D-6E8A-4147-A177-3AD203B41FA5}">
                      <a16:colId xmlns:a16="http://schemas.microsoft.com/office/drawing/2014/main" val="3907223736"/>
                    </a:ext>
                  </a:extLst>
                </a:gridCol>
                <a:gridCol w="551840">
                  <a:extLst>
                    <a:ext uri="{9D8B030D-6E8A-4147-A177-3AD203B41FA5}">
                      <a16:colId xmlns:a16="http://schemas.microsoft.com/office/drawing/2014/main" val="2241339186"/>
                    </a:ext>
                  </a:extLst>
                </a:gridCol>
                <a:gridCol w="551840">
                  <a:extLst>
                    <a:ext uri="{9D8B030D-6E8A-4147-A177-3AD203B41FA5}">
                      <a16:colId xmlns:a16="http://schemas.microsoft.com/office/drawing/2014/main" val="351063427"/>
                    </a:ext>
                  </a:extLst>
                </a:gridCol>
                <a:gridCol w="551840">
                  <a:extLst>
                    <a:ext uri="{9D8B030D-6E8A-4147-A177-3AD203B41FA5}">
                      <a16:colId xmlns:a16="http://schemas.microsoft.com/office/drawing/2014/main" val="3935954704"/>
                    </a:ext>
                  </a:extLst>
                </a:gridCol>
                <a:gridCol w="551840">
                  <a:extLst>
                    <a:ext uri="{9D8B030D-6E8A-4147-A177-3AD203B41FA5}">
                      <a16:colId xmlns:a16="http://schemas.microsoft.com/office/drawing/2014/main" val="2105174698"/>
                    </a:ext>
                  </a:extLst>
                </a:gridCol>
              </a:tblGrid>
              <a:tr h="758527">
                <a:tc gridSpan="4">
                  <a:txBody>
                    <a:bodyPr/>
                    <a:lstStyle/>
                    <a:p>
                      <a:pPr algn="ctr" fontAlgn="ctr"/>
                      <a:r>
                        <a:rPr lang="en-US" sz="1200" u="none" strike="noStrike" dirty="0" err="1">
                          <a:effectLst/>
                        </a:rPr>
                        <a:t>Triennale</a:t>
                      </a:r>
                      <a:endParaRPr lang="en-US" sz="1200" b="1" i="0" u="none" strike="noStrike" dirty="0">
                        <a:solidFill>
                          <a:srgbClr val="000000"/>
                        </a:solidFill>
                        <a:effectLst/>
                        <a:latin typeface="Calibri" panose="020F0502020204030204" pitchFamily="34" charset="0"/>
                      </a:endParaRPr>
                    </a:p>
                  </a:txBody>
                  <a:tcPr marL="4608" marR="4608" marT="4608"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pPr algn="ctr" fontAlgn="ctr"/>
                      <a:r>
                        <a:rPr lang="en-US" sz="1200" u="none" strike="noStrike" dirty="0" err="1">
                          <a:effectLst/>
                        </a:rPr>
                        <a:t>Magistrale</a:t>
                      </a:r>
                      <a:endParaRPr lang="en-US" sz="1200" b="1" i="0" u="none" strike="noStrike" dirty="0">
                        <a:solidFill>
                          <a:srgbClr val="000000"/>
                        </a:solidFill>
                        <a:effectLst/>
                        <a:latin typeface="Calibri" panose="020F0502020204030204" pitchFamily="34" charset="0"/>
                      </a:endParaRPr>
                    </a:p>
                  </a:txBody>
                  <a:tcPr marL="4608" marR="4608" marT="4608"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1200" u="none" strike="noStrike" dirty="0" err="1">
                          <a:effectLst/>
                        </a:rPr>
                        <a:t>Magistrale</a:t>
                      </a:r>
                      <a:r>
                        <a:rPr lang="en-US" sz="1200" u="none" strike="noStrike" dirty="0">
                          <a:effectLst/>
                        </a:rPr>
                        <a:t> CU</a:t>
                      </a:r>
                      <a:endParaRPr lang="en-US" sz="1200" b="1" i="0" u="none" strike="noStrike" dirty="0">
                        <a:solidFill>
                          <a:srgbClr val="000000"/>
                        </a:solidFill>
                        <a:effectLst/>
                        <a:latin typeface="Calibri" panose="020F0502020204030204" pitchFamily="34" charset="0"/>
                      </a:endParaRPr>
                    </a:p>
                  </a:txBody>
                  <a:tcPr marL="4608" marR="4608" marT="4608" marB="0" vert="vert270" anchor="ctr"/>
                </a:tc>
                <a:tc gridSpan="3">
                  <a:txBody>
                    <a:bodyPr/>
                    <a:lstStyle/>
                    <a:p>
                      <a:pPr algn="ctr" fontAlgn="ctr"/>
                      <a:r>
                        <a:rPr lang="en-US" sz="1200" u="none" strike="noStrike" dirty="0" err="1">
                          <a:effectLst/>
                        </a:rPr>
                        <a:t>Dottorato</a:t>
                      </a:r>
                      <a:endParaRPr lang="en-US" sz="1200" b="1" i="0" u="none" strike="noStrike" dirty="0">
                        <a:solidFill>
                          <a:srgbClr val="000000"/>
                        </a:solidFill>
                        <a:effectLst/>
                        <a:latin typeface="Calibri" panose="020F0502020204030204" pitchFamily="34" charset="0"/>
                      </a:endParaRPr>
                    </a:p>
                  </a:txBody>
                  <a:tcPr marL="4608" marR="4608" marT="4608"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66173152"/>
                  </a:ext>
                </a:extLst>
              </a:tr>
              <a:tr h="2531060">
                <a:tc>
                  <a:txBody>
                    <a:bodyPr/>
                    <a:lstStyle/>
                    <a:p>
                      <a:pPr algn="ctr" fontAlgn="t"/>
                      <a:r>
                        <a:rPr lang="en-US" sz="1200" u="none" strike="noStrike" dirty="0" err="1">
                          <a:effectLst/>
                        </a:rPr>
                        <a:t>Ingegneria</a:t>
                      </a:r>
                      <a:r>
                        <a:rPr lang="en-US" sz="1200" u="none" strike="noStrike" dirty="0">
                          <a:effectLst/>
                        </a:rPr>
                        <a:t> </a:t>
                      </a:r>
                      <a:r>
                        <a:rPr lang="en-US" sz="1200" u="none" strike="noStrike" dirty="0" err="1">
                          <a:effectLst/>
                        </a:rPr>
                        <a:t>Civile</a:t>
                      </a:r>
                      <a:r>
                        <a:rPr lang="en-US" sz="1200" u="none" strike="noStrike" dirty="0">
                          <a:effectLst/>
                        </a:rPr>
                        <a:t> e </a:t>
                      </a:r>
                      <a:r>
                        <a:rPr lang="en-US" sz="1200" u="none" strike="noStrike" dirty="0" err="1">
                          <a:effectLst/>
                        </a:rPr>
                        <a:t>Ambientale</a:t>
                      </a:r>
                      <a:endParaRPr lang="en-US" sz="1200" b="1" i="0" u="none" strike="noStrike" dirty="0">
                        <a:solidFill>
                          <a:srgbClr val="000000"/>
                        </a:solidFill>
                        <a:effectLst/>
                        <a:latin typeface="Calibri" panose="020F0502020204030204" pitchFamily="34" charset="0"/>
                      </a:endParaRPr>
                    </a:p>
                  </a:txBody>
                  <a:tcPr marL="4608" marR="4608" marT="4608" marB="0" vert="vert270" anchor="ctr"/>
                </a:tc>
                <a:tc>
                  <a:txBody>
                    <a:bodyPr/>
                    <a:lstStyle/>
                    <a:p>
                      <a:pPr algn="ctr" fontAlgn="t"/>
                      <a:r>
                        <a:rPr lang="en-US" sz="1200" u="none" strike="noStrike" dirty="0" err="1">
                          <a:effectLst/>
                        </a:rPr>
                        <a:t>Ingegneria</a:t>
                      </a:r>
                      <a:r>
                        <a:rPr lang="en-US" sz="1200" u="none" strike="noStrike" dirty="0">
                          <a:effectLst/>
                        </a:rPr>
                        <a:t> </a:t>
                      </a:r>
                      <a:r>
                        <a:rPr lang="en-US" sz="1200" u="none" strike="noStrike" dirty="0" err="1">
                          <a:effectLst/>
                        </a:rPr>
                        <a:t>Industriale</a:t>
                      </a:r>
                      <a:endParaRPr lang="en-US" sz="1200" b="1" i="0" u="none" strike="noStrike" dirty="0">
                        <a:solidFill>
                          <a:srgbClr val="000000"/>
                        </a:solidFill>
                        <a:effectLst/>
                        <a:latin typeface="Calibri" panose="020F0502020204030204" pitchFamily="34" charset="0"/>
                      </a:endParaRPr>
                    </a:p>
                  </a:txBody>
                  <a:tcPr marL="4608" marR="4608" marT="4608" marB="0" vert="vert270" anchor="ctr"/>
                </a:tc>
                <a:tc>
                  <a:txBody>
                    <a:bodyPr/>
                    <a:lstStyle/>
                    <a:p>
                      <a:pPr algn="ctr" fontAlgn="t"/>
                      <a:r>
                        <a:rPr lang="en-US" sz="1200" u="none" strike="noStrike" dirty="0" err="1">
                          <a:effectLst/>
                        </a:rPr>
                        <a:t>Ingegneria</a:t>
                      </a:r>
                      <a:r>
                        <a:rPr lang="en-US" sz="1200" u="none" strike="noStrike" dirty="0">
                          <a:effectLst/>
                        </a:rPr>
                        <a:t> </a:t>
                      </a:r>
                      <a:r>
                        <a:rPr lang="en-US" sz="1200" u="none" strike="noStrike" dirty="0" err="1">
                          <a:effectLst/>
                        </a:rPr>
                        <a:t>Navale</a:t>
                      </a:r>
                      <a:endParaRPr lang="en-US" sz="1200" b="1" i="0" u="none" strike="noStrike" dirty="0">
                        <a:solidFill>
                          <a:srgbClr val="000000"/>
                        </a:solidFill>
                        <a:effectLst/>
                        <a:latin typeface="Calibri" panose="020F0502020204030204" pitchFamily="34" charset="0"/>
                      </a:endParaRPr>
                    </a:p>
                  </a:txBody>
                  <a:tcPr marL="4608" marR="4608" marT="4608" marB="0" vert="vert270" anchor="ctr"/>
                </a:tc>
                <a:tc>
                  <a:txBody>
                    <a:bodyPr/>
                    <a:lstStyle/>
                    <a:p>
                      <a:pPr algn="ctr" fontAlgn="t"/>
                      <a:r>
                        <a:rPr lang="en-US" sz="1200" u="none" strike="noStrike" dirty="0" err="1">
                          <a:effectLst/>
                        </a:rPr>
                        <a:t>Ingegneria</a:t>
                      </a:r>
                      <a:r>
                        <a:rPr lang="en-US" sz="1200" u="none" strike="noStrike" dirty="0">
                          <a:effectLst/>
                        </a:rPr>
                        <a:t> </a:t>
                      </a:r>
                      <a:r>
                        <a:rPr lang="en-US" sz="1200" u="none" strike="noStrike" dirty="0" err="1">
                          <a:effectLst/>
                        </a:rPr>
                        <a:t>elettronica</a:t>
                      </a:r>
                      <a:r>
                        <a:rPr lang="en-US" sz="1200" u="none" strike="noStrike" dirty="0">
                          <a:effectLst/>
                        </a:rPr>
                        <a:t> e </a:t>
                      </a:r>
                      <a:r>
                        <a:rPr lang="en-US" sz="1200" u="none" strike="noStrike" dirty="0" err="1">
                          <a:effectLst/>
                        </a:rPr>
                        <a:t>informatica</a:t>
                      </a:r>
                      <a:endParaRPr lang="en-US" sz="1200" b="1" i="0" u="none" strike="noStrike" dirty="0">
                        <a:solidFill>
                          <a:srgbClr val="000000"/>
                        </a:solidFill>
                        <a:effectLst/>
                        <a:latin typeface="Calibri" panose="020F0502020204030204" pitchFamily="34" charset="0"/>
                      </a:endParaRPr>
                    </a:p>
                  </a:txBody>
                  <a:tcPr marL="4608" marR="4608" marT="4608" marB="0" vert="vert270" anchor="ctr"/>
                </a:tc>
                <a:tc>
                  <a:txBody>
                    <a:bodyPr/>
                    <a:lstStyle/>
                    <a:p>
                      <a:pPr algn="ctr" fontAlgn="t"/>
                      <a:r>
                        <a:rPr lang="en-US" sz="1050" u="none" strike="noStrike" dirty="0">
                          <a:effectLst/>
                        </a:rPr>
                        <a:t>Materials and chemical engineering for </a:t>
                      </a:r>
                      <a:r>
                        <a:rPr lang="en-US" sz="1050" u="none" strike="noStrike" dirty="0" err="1">
                          <a:effectLst/>
                        </a:rPr>
                        <a:t>nano</a:t>
                      </a:r>
                      <a:r>
                        <a:rPr lang="en-US" sz="1050" u="none" strike="noStrike" dirty="0">
                          <a:effectLst/>
                        </a:rPr>
                        <a:t>, bio and sustainable technologies</a:t>
                      </a:r>
                      <a:endParaRPr lang="en-US" sz="1050" b="1" i="0" u="none" strike="noStrike" dirty="0">
                        <a:solidFill>
                          <a:srgbClr val="000000"/>
                        </a:solidFill>
                        <a:effectLst/>
                        <a:latin typeface="Calibri" panose="020F0502020204030204" pitchFamily="34" charset="0"/>
                      </a:endParaRPr>
                    </a:p>
                  </a:txBody>
                  <a:tcPr marL="4608" marR="4608" marT="4608" marB="0" vert="vert270" anchor="ctr"/>
                </a:tc>
                <a:tc>
                  <a:txBody>
                    <a:bodyPr/>
                    <a:lstStyle/>
                    <a:p>
                      <a:pPr algn="ctr" fontAlgn="t"/>
                      <a:r>
                        <a:rPr lang="en-US" sz="1200" u="none" strike="noStrike" dirty="0" err="1">
                          <a:effectLst/>
                        </a:rPr>
                        <a:t>Ingegneria</a:t>
                      </a:r>
                      <a:r>
                        <a:rPr lang="en-US" sz="1200" u="none" strike="noStrike" dirty="0">
                          <a:effectLst/>
                        </a:rPr>
                        <a:t> </a:t>
                      </a:r>
                      <a:r>
                        <a:rPr lang="en-US" sz="1200" u="none" strike="noStrike" dirty="0" err="1">
                          <a:effectLst/>
                        </a:rPr>
                        <a:t>Navale</a:t>
                      </a:r>
                      <a:endParaRPr lang="en-US" sz="1200" b="1" i="0" u="none" strike="noStrike" dirty="0">
                        <a:solidFill>
                          <a:srgbClr val="000000"/>
                        </a:solidFill>
                        <a:effectLst/>
                        <a:latin typeface="Calibri" panose="020F0502020204030204" pitchFamily="34" charset="0"/>
                      </a:endParaRPr>
                    </a:p>
                  </a:txBody>
                  <a:tcPr marL="4608" marR="4608" marT="4608" marB="0" vert="vert270" anchor="ctr"/>
                </a:tc>
                <a:tc>
                  <a:txBody>
                    <a:bodyPr/>
                    <a:lstStyle/>
                    <a:p>
                      <a:pPr algn="ctr" fontAlgn="t"/>
                      <a:r>
                        <a:rPr lang="en-US" sz="1200" u="none" strike="noStrike" dirty="0" err="1">
                          <a:effectLst/>
                        </a:rPr>
                        <a:t>Ingegneria</a:t>
                      </a:r>
                      <a:r>
                        <a:rPr lang="en-US" sz="1200" u="none" strike="noStrike" dirty="0">
                          <a:effectLst/>
                        </a:rPr>
                        <a:t> </a:t>
                      </a:r>
                      <a:r>
                        <a:rPr lang="en-US" sz="1200" u="none" strike="noStrike" dirty="0" err="1">
                          <a:effectLst/>
                        </a:rPr>
                        <a:t>Clinica</a:t>
                      </a:r>
                      <a:endParaRPr lang="en-US" sz="1200" b="1" i="0" u="none" strike="noStrike" dirty="0">
                        <a:solidFill>
                          <a:srgbClr val="000000"/>
                        </a:solidFill>
                        <a:effectLst/>
                        <a:latin typeface="Calibri" panose="020F0502020204030204" pitchFamily="34" charset="0"/>
                      </a:endParaRPr>
                    </a:p>
                  </a:txBody>
                  <a:tcPr marL="4608" marR="4608" marT="4608" marB="0" vert="vert270" anchor="ctr"/>
                </a:tc>
                <a:tc>
                  <a:txBody>
                    <a:bodyPr/>
                    <a:lstStyle/>
                    <a:p>
                      <a:pPr algn="ctr" fontAlgn="t"/>
                      <a:r>
                        <a:rPr lang="en-US" sz="1200" u="none" strike="noStrike" dirty="0" err="1">
                          <a:effectLst/>
                        </a:rPr>
                        <a:t>Ingegneria</a:t>
                      </a:r>
                      <a:r>
                        <a:rPr lang="en-US" sz="1200" u="none" strike="noStrike" dirty="0">
                          <a:effectLst/>
                        </a:rPr>
                        <a:t> </a:t>
                      </a:r>
                      <a:r>
                        <a:rPr lang="en-US" sz="1200" u="none" strike="noStrike" dirty="0" err="1">
                          <a:effectLst/>
                        </a:rPr>
                        <a:t>Civile</a:t>
                      </a:r>
                      <a:endParaRPr lang="en-US" sz="1200" b="1" i="0" u="none" strike="noStrike" dirty="0">
                        <a:solidFill>
                          <a:srgbClr val="000000"/>
                        </a:solidFill>
                        <a:effectLst/>
                        <a:latin typeface="Calibri" panose="020F0502020204030204" pitchFamily="34" charset="0"/>
                      </a:endParaRPr>
                    </a:p>
                  </a:txBody>
                  <a:tcPr marL="4608" marR="4608" marT="4608" marB="0" vert="vert270" anchor="ctr"/>
                </a:tc>
                <a:tc>
                  <a:txBody>
                    <a:bodyPr/>
                    <a:lstStyle/>
                    <a:p>
                      <a:pPr algn="ctr" fontAlgn="t"/>
                      <a:r>
                        <a:rPr lang="en-US" sz="1200" u="none" strike="noStrike" dirty="0" err="1">
                          <a:effectLst/>
                        </a:rPr>
                        <a:t>Ingegneria</a:t>
                      </a:r>
                      <a:r>
                        <a:rPr lang="en-US" sz="1200" u="none" strike="noStrike" dirty="0">
                          <a:effectLst/>
                        </a:rPr>
                        <a:t> </a:t>
                      </a:r>
                      <a:r>
                        <a:rPr lang="en-US" sz="1200" u="none" strike="noStrike" dirty="0" err="1">
                          <a:effectLst/>
                        </a:rPr>
                        <a:t>Meccanica</a:t>
                      </a:r>
                      <a:endParaRPr lang="en-US" sz="1200" b="1" i="0" u="none" strike="noStrike" dirty="0">
                        <a:solidFill>
                          <a:srgbClr val="000000"/>
                        </a:solidFill>
                        <a:effectLst/>
                        <a:latin typeface="Calibri" panose="020F0502020204030204" pitchFamily="34" charset="0"/>
                      </a:endParaRPr>
                    </a:p>
                  </a:txBody>
                  <a:tcPr marL="4608" marR="4608" marT="4608" marB="0" vert="vert270" anchor="ctr"/>
                </a:tc>
                <a:tc>
                  <a:txBody>
                    <a:bodyPr/>
                    <a:lstStyle/>
                    <a:p>
                      <a:pPr algn="ctr" fontAlgn="t"/>
                      <a:r>
                        <a:rPr lang="it-IT" sz="1200" u="none" strike="noStrike" dirty="0">
                          <a:effectLst/>
                        </a:rPr>
                        <a:t>Ingegneria Elettrica e dei Sistemi</a:t>
                      </a:r>
                      <a:endParaRPr lang="it-IT" sz="1200" b="1" i="0" u="none" strike="noStrike" dirty="0">
                        <a:solidFill>
                          <a:srgbClr val="000000"/>
                        </a:solidFill>
                        <a:effectLst/>
                        <a:latin typeface="Calibri" panose="020F0502020204030204" pitchFamily="34" charset="0"/>
                      </a:endParaRPr>
                    </a:p>
                  </a:txBody>
                  <a:tcPr marL="4608" marR="4608" marT="4608" marB="0" vert="vert270" anchor="ctr"/>
                </a:tc>
                <a:tc>
                  <a:txBody>
                    <a:bodyPr/>
                    <a:lstStyle/>
                    <a:p>
                      <a:pPr algn="ctr" fontAlgn="t"/>
                      <a:r>
                        <a:rPr lang="en-US" sz="1200" u="none" strike="noStrike" dirty="0" err="1">
                          <a:effectLst/>
                        </a:rPr>
                        <a:t>Ingegneria</a:t>
                      </a:r>
                      <a:r>
                        <a:rPr lang="en-US" sz="1200" u="none" strike="noStrike" dirty="0">
                          <a:effectLst/>
                        </a:rPr>
                        <a:t> </a:t>
                      </a:r>
                      <a:r>
                        <a:rPr lang="en-US" sz="1200" u="none" strike="noStrike" dirty="0" err="1">
                          <a:effectLst/>
                        </a:rPr>
                        <a:t>Elettronica</a:t>
                      </a:r>
                      <a:r>
                        <a:rPr lang="en-US" sz="1200" u="none" strike="noStrike" dirty="0">
                          <a:effectLst/>
                        </a:rPr>
                        <a:t> e </a:t>
                      </a:r>
                      <a:r>
                        <a:rPr lang="en-US" sz="1200" u="none" strike="noStrike" dirty="0" err="1">
                          <a:effectLst/>
                        </a:rPr>
                        <a:t>Informatica</a:t>
                      </a:r>
                      <a:endParaRPr lang="en-US" sz="1200" b="1" i="0" u="none" strike="noStrike" dirty="0">
                        <a:solidFill>
                          <a:srgbClr val="000000"/>
                        </a:solidFill>
                        <a:effectLst/>
                        <a:latin typeface="Calibri" panose="020F0502020204030204" pitchFamily="34" charset="0"/>
                      </a:endParaRPr>
                    </a:p>
                  </a:txBody>
                  <a:tcPr marL="4608" marR="4608" marT="4608" marB="0" vert="vert270" anchor="ctr"/>
                </a:tc>
                <a:tc>
                  <a:txBody>
                    <a:bodyPr/>
                    <a:lstStyle/>
                    <a:p>
                      <a:pPr algn="ctr" fontAlgn="t"/>
                      <a:r>
                        <a:rPr lang="en-US" sz="1200" u="none" strike="noStrike" dirty="0" err="1">
                          <a:effectLst/>
                        </a:rPr>
                        <a:t>Architettura</a:t>
                      </a:r>
                      <a:endParaRPr lang="en-US" sz="1200" b="1" i="0" u="none" strike="noStrike" dirty="0">
                        <a:solidFill>
                          <a:srgbClr val="000000"/>
                        </a:solidFill>
                        <a:effectLst/>
                        <a:latin typeface="Calibri" panose="020F0502020204030204" pitchFamily="34" charset="0"/>
                      </a:endParaRPr>
                    </a:p>
                  </a:txBody>
                  <a:tcPr marL="4608" marR="4608" marT="4608" marB="0" vert="vert270" anchor="ctr"/>
                </a:tc>
                <a:tc>
                  <a:txBody>
                    <a:bodyPr/>
                    <a:lstStyle/>
                    <a:p>
                      <a:pPr algn="ctr" fontAlgn="t"/>
                      <a:r>
                        <a:rPr lang="en-US" sz="1200" u="none" strike="noStrike" dirty="0">
                          <a:effectLst/>
                        </a:rPr>
                        <a:t>INGEGNERIA INDUSTRIALE E DELL’INFORMAZIONE</a:t>
                      </a:r>
                      <a:endParaRPr lang="en-US" sz="1200" b="1" i="0" u="none" strike="noStrike" dirty="0">
                        <a:solidFill>
                          <a:srgbClr val="000000"/>
                        </a:solidFill>
                        <a:effectLst/>
                        <a:latin typeface="Calibri" panose="020F0502020204030204" pitchFamily="34" charset="0"/>
                      </a:endParaRPr>
                    </a:p>
                  </a:txBody>
                  <a:tcPr marL="4608" marR="4608" marT="4608" marB="0" vert="vert270" anchor="ctr"/>
                </a:tc>
                <a:tc>
                  <a:txBody>
                    <a:bodyPr/>
                    <a:lstStyle/>
                    <a:p>
                      <a:pPr algn="ctr" fontAlgn="t"/>
                      <a:r>
                        <a:rPr lang="en-US" sz="1200" u="none" strike="noStrike" dirty="0">
                          <a:effectLst/>
                        </a:rPr>
                        <a:t>NANOTECNOLOGIE</a:t>
                      </a:r>
                      <a:endParaRPr lang="en-US" sz="1200" b="1" i="0" u="none" strike="noStrike" dirty="0">
                        <a:solidFill>
                          <a:srgbClr val="000000"/>
                        </a:solidFill>
                        <a:effectLst/>
                        <a:latin typeface="Calibri" panose="020F0502020204030204" pitchFamily="34" charset="0"/>
                      </a:endParaRPr>
                    </a:p>
                  </a:txBody>
                  <a:tcPr marL="4608" marR="4608" marT="4608" marB="0" vert="vert270" anchor="ctr"/>
                </a:tc>
                <a:tc>
                  <a:txBody>
                    <a:bodyPr/>
                    <a:lstStyle/>
                    <a:p>
                      <a:pPr algn="ctr" fontAlgn="t"/>
                      <a:r>
                        <a:rPr lang="it-IT" sz="1200" u="none" strike="noStrike" dirty="0">
                          <a:effectLst/>
                        </a:rPr>
                        <a:t>INGEGNERIA CIVILE- AMBIENTALE E ARCHITETTURA</a:t>
                      </a:r>
                      <a:endParaRPr lang="it-IT" sz="1200" b="1" i="0" u="none" strike="noStrike" dirty="0">
                        <a:solidFill>
                          <a:srgbClr val="000000"/>
                        </a:solidFill>
                        <a:effectLst/>
                        <a:latin typeface="Calibri" panose="020F0502020204030204" pitchFamily="34" charset="0"/>
                      </a:endParaRPr>
                    </a:p>
                  </a:txBody>
                  <a:tcPr marL="4608" marR="4608" marT="4608" marB="0" vert="vert270" anchor="ctr"/>
                </a:tc>
                <a:extLst>
                  <a:ext uri="{0D108BD9-81ED-4DB2-BD59-A6C34878D82A}">
                    <a16:rowId xmlns:a16="http://schemas.microsoft.com/office/drawing/2014/main" val="2038287181"/>
                  </a:ext>
                </a:extLst>
              </a:tr>
              <a:tr h="301066">
                <a:tc>
                  <a:txBody>
                    <a:bodyPr/>
                    <a:lstStyle/>
                    <a:p>
                      <a:pPr marL="0" algn="ctr" defTabSz="685800" rtl="0" eaLnBrk="1" fontAlgn="ctr" latinLnBrk="0" hangingPunct="1"/>
                      <a:r>
                        <a:rPr lang="en-US" sz="1200" b="1" u="none" strike="noStrike" kern="1200" dirty="0">
                          <a:solidFill>
                            <a:schemeClr val="dk1"/>
                          </a:solidFill>
                          <a:effectLst/>
                          <a:latin typeface="+mn-lt"/>
                          <a:ea typeface="+mn-ea"/>
                          <a:cs typeface="+mn-cs"/>
                        </a:rPr>
                        <a:t>8</a:t>
                      </a:r>
                    </a:p>
                  </a:txBody>
                  <a:tcPr marL="4608" marR="4608" marT="4608" marB="0" anchor="ctr"/>
                </a:tc>
                <a:tc>
                  <a:txBody>
                    <a:bodyPr/>
                    <a:lstStyle/>
                    <a:p>
                      <a:pPr algn="ctr" fontAlgn="ctr"/>
                      <a:r>
                        <a:rPr lang="en-US" sz="1200" b="1" u="none" strike="noStrike" dirty="0">
                          <a:effectLst/>
                        </a:rPr>
                        <a:t>12</a:t>
                      </a:r>
                      <a:endParaRPr lang="en-US" sz="1200" b="1" i="0" u="none" strike="noStrike" dirty="0">
                        <a:solidFill>
                          <a:srgbClr val="000000"/>
                        </a:solidFill>
                        <a:effectLst/>
                        <a:latin typeface="Arial" panose="020B0604020202020204" pitchFamily="34" charset="0"/>
                      </a:endParaRPr>
                    </a:p>
                  </a:txBody>
                  <a:tcPr marL="4608" marR="4608" marT="4608" marB="0" anchor="ctr"/>
                </a:tc>
                <a:tc>
                  <a:txBody>
                    <a:bodyPr/>
                    <a:lstStyle/>
                    <a:p>
                      <a:pPr algn="ctr" fontAlgn="ctr"/>
                      <a:r>
                        <a:rPr lang="en-US" sz="1200" b="1" u="none" strike="noStrike" dirty="0">
                          <a:effectLst/>
                        </a:rPr>
                        <a:t>5</a:t>
                      </a:r>
                      <a:endParaRPr lang="en-US" sz="1200" b="1" i="0" u="none" strike="noStrike" dirty="0">
                        <a:solidFill>
                          <a:srgbClr val="000000"/>
                        </a:solidFill>
                        <a:effectLst/>
                        <a:latin typeface="Arial" panose="020B0604020202020204" pitchFamily="34" charset="0"/>
                      </a:endParaRPr>
                    </a:p>
                  </a:txBody>
                  <a:tcPr marL="4608" marR="4608" marT="4608" marB="0" anchor="ctr"/>
                </a:tc>
                <a:tc>
                  <a:txBody>
                    <a:bodyPr/>
                    <a:lstStyle/>
                    <a:p>
                      <a:pPr algn="ctr" fontAlgn="ctr"/>
                      <a:r>
                        <a:rPr lang="en-US" sz="1200" b="1" i="0" u="none" strike="noStrike" dirty="0">
                          <a:solidFill>
                            <a:srgbClr val="000000"/>
                          </a:solidFill>
                          <a:effectLst/>
                          <a:latin typeface="Arial" panose="020B0604020202020204" pitchFamily="34" charset="0"/>
                        </a:rPr>
                        <a:t>5</a:t>
                      </a:r>
                    </a:p>
                  </a:txBody>
                  <a:tcPr marL="4608" marR="4608" marT="4608" marB="0" anchor="ctr"/>
                </a:tc>
                <a:tc>
                  <a:txBody>
                    <a:bodyPr/>
                    <a:lstStyle/>
                    <a:p>
                      <a:pPr algn="ctr" fontAlgn="ctr"/>
                      <a:r>
                        <a:rPr lang="en-US" sz="1200" b="1" u="none" strike="noStrike" dirty="0">
                          <a:effectLst/>
                        </a:rPr>
                        <a:t>8</a:t>
                      </a:r>
                      <a:endParaRPr lang="en-US" sz="1200" b="1" i="0" u="none" strike="noStrike" dirty="0">
                        <a:solidFill>
                          <a:srgbClr val="000000"/>
                        </a:solidFill>
                        <a:effectLst/>
                        <a:latin typeface="Arial" panose="020B0604020202020204" pitchFamily="34" charset="0"/>
                      </a:endParaRPr>
                    </a:p>
                  </a:txBody>
                  <a:tcPr marL="4608" marR="4608" marT="4608" marB="0" anchor="ctr"/>
                </a:tc>
                <a:tc>
                  <a:txBody>
                    <a:bodyPr/>
                    <a:lstStyle/>
                    <a:p>
                      <a:pPr algn="ctr" fontAlgn="ctr"/>
                      <a:r>
                        <a:rPr lang="en-US" sz="1200" b="1" i="0" u="none" strike="noStrike" dirty="0">
                          <a:solidFill>
                            <a:schemeClr val="dk1"/>
                          </a:solidFill>
                          <a:effectLst/>
                          <a:latin typeface="+mn-lt"/>
                        </a:rPr>
                        <a:t>8</a:t>
                      </a:r>
                      <a:endParaRPr lang="en-US" sz="1200" b="1" i="0" u="none" strike="noStrike" dirty="0">
                        <a:solidFill>
                          <a:srgbClr val="000000"/>
                        </a:solidFill>
                        <a:effectLst/>
                        <a:latin typeface="Arial" panose="020B0604020202020204" pitchFamily="34" charset="0"/>
                      </a:endParaRPr>
                    </a:p>
                  </a:txBody>
                  <a:tcPr marL="4608" marR="4608" marT="4608" marB="0" anchor="ctr"/>
                </a:tc>
                <a:tc>
                  <a:txBody>
                    <a:bodyPr/>
                    <a:lstStyle/>
                    <a:p>
                      <a:pPr algn="ctr" fontAlgn="ctr"/>
                      <a:r>
                        <a:rPr lang="en-US" sz="1200" b="1" u="none" strike="noStrike" dirty="0">
                          <a:effectLst/>
                        </a:rPr>
                        <a:t>1</a:t>
                      </a:r>
                      <a:endParaRPr lang="en-US" sz="1200" b="1" i="0" u="none" strike="noStrike" dirty="0">
                        <a:solidFill>
                          <a:srgbClr val="000000"/>
                        </a:solidFill>
                        <a:effectLst/>
                        <a:latin typeface="Arial" panose="020B0604020202020204" pitchFamily="34" charset="0"/>
                      </a:endParaRPr>
                    </a:p>
                  </a:txBody>
                  <a:tcPr marL="4608" marR="4608" marT="4608" marB="0" anchor="ctr"/>
                </a:tc>
                <a:tc>
                  <a:txBody>
                    <a:bodyPr/>
                    <a:lstStyle/>
                    <a:p>
                      <a:pPr algn="ctr" fontAlgn="ctr"/>
                      <a:r>
                        <a:rPr lang="en-US" sz="1200" b="1" u="none" strike="noStrike" dirty="0">
                          <a:effectLst/>
                        </a:rPr>
                        <a:t>10</a:t>
                      </a:r>
                      <a:endParaRPr lang="en-US" sz="1200" b="1" i="0" u="none" strike="noStrike" dirty="0">
                        <a:solidFill>
                          <a:srgbClr val="000000"/>
                        </a:solidFill>
                        <a:effectLst/>
                        <a:latin typeface="Arial" panose="020B0604020202020204" pitchFamily="34" charset="0"/>
                      </a:endParaRPr>
                    </a:p>
                  </a:txBody>
                  <a:tcPr marL="4608" marR="4608" marT="4608" marB="0" anchor="ctr"/>
                </a:tc>
                <a:tc>
                  <a:txBody>
                    <a:bodyPr/>
                    <a:lstStyle/>
                    <a:p>
                      <a:pPr algn="ctr" fontAlgn="ctr"/>
                      <a:r>
                        <a:rPr lang="en-US" sz="1200" b="1" u="none" strike="noStrike" dirty="0">
                          <a:effectLst/>
                        </a:rPr>
                        <a:t>11</a:t>
                      </a:r>
                      <a:endParaRPr lang="en-US" sz="1200" b="1" i="0" u="none" strike="noStrike" dirty="0">
                        <a:solidFill>
                          <a:srgbClr val="000000"/>
                        </a:solidFill>
                        <a:effectLst/>
                        <a:latin typeface="Arial" panose="020B0604020202020204" pitchFamily="34" charset="0"/>
                      </a:endParaRPr>
                    </a:p>
                  </a:txBody>
                  <a:tcPr marL="4608" marR="4608" marT="4608" marB="0" anchor="ctr"/>
                </a:tc>
                <a:tc>
                  <a:txBody>
                    <a:bodyPr/>
                    <a:lstStyle/>
                    <a:p>
                      <a:pPr algn="ctr" fontAlgn="ctr"/>
                      <a:r>
                        <a:rPr lang="en-US" sz="1200" b="1" u="none" strike="noStrike" dirty="0">
                          <a:effectLst/>
                        </a:rPr>
                        <a:t>5</a:t>
                      </a:r>
                      <a:endParaRPr lang="en-US" sz="1200" b="1" i="0" u="none" strike="noStrike" dirty="0">
                        <a:solidFill>
                          <a:srgbClr val="000000"/>
                        </a:solidFill>
                        <a:effectLst/>
                        <a:latin typeface="Arial" panose="020B0604020202020204" pitchFamily="34" charset="0"/>
                      </a:endParaRPr>
                    </a:p>
                  </a:txBody>
                  <a:tcPr marL="4608" marR="4608" marT="4608" marB="0" anchor="ctr"/>
                </a:tc>
                <a:tc>
                  <a:txBody>
                    <a:bodyPr/>
                    <a:lstStyle/>
                    <a:p>
                      <a:pPr algn="ctr" fontAlgn="ctr"/>
                      <a:r>
                        <a:rPr lang="en-US" sz="1200" b="1" u="none" strike="noStrike" dirty="0">
                          <a:effectLst/>
                        </a:rPr>
                        <a:t>9</a:t>
                      </a:r>
                      <a:endParaRPr lang="en-US" sz="1200" b="1" i="0" u="none" strike="noStrike" dirty="0">
                        <a:solidFill>
                          <a:srgbClr val="000000"/>
                        </a:solidFill>
                        <a:effectLst/>
                        <a:latin typeface="Arial" panose="020B0604020202020204" pitchFamily="34" charset="0"/>
                      </a:endParaRPr>
                    </a:p>
                  </a:txBody>
                  <a:tcPr marL="4608" marR="4608" marT="4608" marB="0" anchor="ctr"/>
                </a:tc>
                <a:tc>
                  <a:txBody>
                    <a:bodyPr/>
                    <a:lstStyle/>
                    <a:p>
                      <a:pPr algn="ctr" fontAlgn="ctr"/>
                      <a:r>
                        <a:rPr lang="en-US" sz="1200" b="1" i="0" u="none" strike="noStrike" dirty="0">
                          <a:solidFill>
                            <a:schemeClr val="dk1"/>
                          </a:solidFill>
                          <a:effectLst/>
                          <a:latin typeface="+mn-lt"/>
                        </a:rPr>
                        <a:t>15</a:t>
                      </a:r>
                      <a:endParaRPr lang="en-US" sz="1200" b="1" i="0" u="none" strike="noStrike" dirty="0">
                        <a:solidFill>
                          <a:srgbClr val="000000"/>
                        </a:solidFill>
                        <a:effectLst/>
                        <a:latin typeface="Arial" panose="020B0604020202020204" pitchFamily="34" charset="0"/>
                      </a:endParaRPr>
                    </a:p>
                  </a:txBody>
                  <a:tcPr marL="4608" marR="4608" marT="4608" marB="0" anchor="ctr"/>
                </a:tc>
                <a:tc>
                  <a:txBody>
                    <a:bodyPr/>
                    <a:lstStyle/>
                    <a:p>
                      <a:pPr algn="ctr" fontAlgn="ctr"/>
                      <a:r>
                        <a:rPr lang="en-US" sz="1200" b="1" u="none" strike="noStrike" dirty="0">
                          <a:effectLst/>
                        </a:rPr>
                        <a:t>17</a:t>
                      </a:r>
                      <a:endParaRPr lang="en-US" sz="1200" b="1" i="0" u="none" strike="noStrike" dirty="0">
                        <a:solidFill>
                          <a:srgbClr val="000000"/>
                        </a:solidFill>
                        <a:effectLst/>
                        <a:latin typeface="Arial" panose="020B0604020202020204" pitchFamily="34" charset="0"/>
                      </a:endParaRPr>
                    </a:p>
                  </a:txBody>
                  <a:tcPr marL="4608" marR="4608" marT="4608" marB="0" anchor="ctr"/>
                </a:tc>
                <a:tc>
                  <a:txBody>
                    <a:bodyPr/>
                    <a:lstStyle/>
                    <a:p>
                      <a:pPr algn="ctr" fontAlgn="ctr"/>
                      <a:r>
                        <a:rPr lang="en-US" sz="1200" b="1" i="0" u="none" strike="noStrike" dirty="0">
                          <a:solidFill>
                            <a:srgbClr val="000000"/>
                          </a:solidFill>
                          <a:effectLst/>
                          <a:latin typeface="Arial" panose="020B0604020202020204" pitchFamily="34" charset="0"/>
                        </a:rPr>
                        <a:t>2</a:t>
                      </a:r>
                    </a:p>
                  </a:txBody>
                  <a:tcPr marL="4608" marR="4608" marT="4608" marB="0" anchor="ctr"/>
                </a:tc>
                <a:tc>
                  <a:txBody>
                    <a:bodyPr/>
                    <a:lstStyle/>
                    <a:p>
                      <a:pPr algn="ctr" fontAlgn="ctr"/>
                      <a:r>
                        <a:rPr lang="en-US" sz="1200" b="1" i="0" u="none" strike="noStrike" dirty="0">
                          <a:solidFill>
                            <a:srgbClr val="000000"/>
                          </a:solidFill>
                          <a:effectLst/>
                          <a:latin typeface="Arial" panose="020B0604020202020204" pitchFamily="34" charset="0"/>
                        </a:rPr>
                        <a:t>7</a:t>
                      </a:r>
                    </a:p>
                  </a:txBody>
                  <a:tcPr marL="4608" marR="4608" marT="4608" marB="0" anchor="ctr"/>
                </a:tc>
                <a:extLst>
                  <a:ext uri="{0D108BD9-81ED-4DB2-BD59-A6C34878D82A}">
                    <a16:rowId xmlns:a16="http://schemas.microsoft.com/office/drawing/2014/main" val="3536133525"/>
                  </a:ext>
                </a:extLst>
              </a:tr>
            </a:tbl>
          </a:graphicData>
        </a:graphic>
      </p:graphicFrame>
    </p:spTree>
    <p:extLst>
      <p:ext uri="{BB962C8B-B14F-4D97-AF65-F5344CB8AC3E}">
        <p14:creationId xmlns:p14="http://schemas.microsoft.com/office/powerpoint/2010/main" val="1911517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FC3E185-B303-E445-8467-23FFD77D3467}"/>
              </a:ext>
            </a:extLst>
          </p:cNvPr>
          <p:cNvPicPr>
            <a:picLocks noChangeAspect="1"/>
          </p:cNvPicPr>
          <p:nvPr/>
        </p:nvPicPr>
        <p:blipFill>
          <a:blip r:embed="rId4"/>
          <a:stretch>
            <a:fillRect/>
          </a:stretch>
        </p:blipFill>
        <p:spPr>
          <a:xfrm>
            <a:off x="0" y="0"/>
            <a:ext cx="9144000" cy="836188"/>
          </a:xfrm>
          <a:prstGeom prst="rect">
            <a:avLst/>
          </a:prstGeom>
        </p:spPr>
      </p:pic>
      <p:sp>
        <p:nvSpPr>
          <p:cNvPr id="5" name="CasellaDiTesto 4">
            <a:extLst>
              <a:ext uri="{FF2B5EF4-FFF2-40B4-BE49-F238E27FC236}">
                <a16:creationId xmlns:a16="http://schemas.microsoft.com/office/drawing/2014/main" id="{FF17ED5F-5680-5B40-A954-D09969114D11}"/>
              </a:ext>
            </a:extLst>
          </p:cNvPr>
          <p:cNvSpPr txBox="1"/>
          <p:nvPr/>
        </p:nvSpPr>
        <p:spPr>
          <a:xfrm>
            <a:off x="352770" y="327728"/>
            <a:ext cx="5801989" cy="415498"/>
          </a:xfrm>
          <a:prstGeom prst="rect">
            <a:avLst/>
          </a:prstGeom>
          <a:noFill/>
        </p:spPr>
        <p:txBody>
          <a:bodyPr wrap="square" rtlCol="0">
            <a:spAutoFit/>
          </a:bodyPr>
          <a:lstStyle/>
          <a:p>
            <a:r>
              <a:rPr lang="it-IT" sz="2100" b="1" dirty="0">
                <a:solidFill>
                  <a:schemeClr val="bg1"/>
                </a:solidFill>
                <a:latin typeface="Founders Grotesk" panose="020B0503030202060203" pitchFamily="34" charset="77"/>
                <a:ea typeface="Gibson SemiBold" charset="0"/>
                <a:cs typeface="Gibson SemiBold" charset="0"/>
              </a:rPr>
              <a:t>ERASMUS+ STUDIO</a:t>
            </a:r>
          </a:p>
        </p:txBody>
      </p:sp>
      <p:sp>
        <p:nvSpPr>
          <p:cNvPr id="2" name="Rectangle 1"/>
          <p:cNvSpPr/>
          <p:nvPr/>
        </p:nvSpPr>
        <p:spPr>
          <a:xfrm>
            <a:off x="352770" y="836188"/>
            <a:ext cx="3174459" cy="369332"/>
          </a:xfrm>
          <a:prstGeom prst="rect">
            <a:avLst/>
          </a:prstGeom>
        </p:spPr>
        <p:txBody>
          <a:bodyPr wrap="none">
            <a:spAutoFit/>
          </a:bodyPr>
          <a:lstStyle/>
          <a:p>
            <a:r>
              <a:rPr lang="it-IT" dirty="0">
                <a:solidFill>
                  <a:srgbClr val="70240F"/>
                </a:solidFill>
                <a:latin typeface="Founders Grotesk" panose="020B0503030202060203" pitchFamily="34" charset="77"/>
                <a:ea typeface="Gibson" charset="0"/>
                <a:cs typeface="Gibson" charset="0"/>
              </a:rPr>
              <a:t>L Ingegneria Civile e Ambientale</a:t>
            </a:r>
            <a:endParaRPr lang="en-US" sz="800" dirty="0"/>
          </a:p>
        </p:txBody>
      </p:sp>
      <p:sp>
        <p:nvSpPr>
          <p:cNvPr id="7" name="Rectangle 6"/>
          <p:cNvSpPr/>
          <p:nvPr/>
        </p:nvSpPr>
        <p:spPr>
          <a:xfrm>
            <a:off x="8297165" y="418094"/>
            <a:ext cx="846835" cy="400110"/>
          </a:xfrm>
          <a:prstGeom prst="rect">
            <a:avLst/>
          </a:prstGeom>
        </p:spPr>
        <p:txBody>
          <a:bodyPr wrap="none">
            <a:spAutoFit/>
          </a:bodyPr>
          <a:lstStyle/>
          <a:p>
            <a:r>
              <a:rPr lang="it-IT" sz="2000" dirty="0">
                <a:solidFill>
                  <a:schemeClr val="bg1"/>
                </a:solidFill>
                <a:latin typeface="Founders Grotesk Semibold" panose="020B0703030202060203" pitchFamily="34" charset="0"/>
              </a:rPr>
              <a:t>dove?</a:t>
            </a:r>
            <a:endParaRPr lang="en-US" sz="2000" dirty="0">
              <a:solidFill>
                <a:schemeClr val="bg1"/>
              </a:solidFill>
              <a:latin typeface="Founders Grotesk Semibold" panose="020B0703030202060203"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3074525932"/>
              </p:ext>
            </p:extLst>
          </p:nvPr>
        </p:nvGraphicFramePr>
        <p:xfrm>
          <a:off x="630936" y="1371600"/>
          <a:ext cx="7886698" cy="2868647"/>
        </p:xfrm>
        <a:graphic>
          <a:graphicData uri="http://schemas.openxmlformats.org/drawingml/2006/table">
            <a:tbl>
              <a:tblPr/>
              <a:tblGrid>
                <a:gridCol w="582674">
                  <a:extLst>
                    <a:ext uri="{9D8B030D-6E8A-4147-A177-3AD203B41FA5}">
                      <a16:colId xmlns:a16="http://schemas.microsoft.com/office/drawing/2014/main" val="743261444"/>
                    </a:ext>
                  </a:extLst>
                </a:gridCol>
                <a:gridCol w="650024">
                  <a:extLst>
                    <a:ext uri="{9D8B030D-6E8A-4147-A177-3AD203B41FA5}">
                      <a16:colId xmlns:a16="http://schemas.microsoft.com/office/drawing/2014/main" val="956676520"/>
                    </a:ext>
                  </a:extLst>
                </a:gridCol>
                <a:gridCol w="585951">
                  <a:extLst>
                    <a:ext uri="{9D8B030D-6E8A-4147-A177-3AD203B41FA5}">
                      <a16:colId xmlns:a16="http://schemas.microsoft.com/office/drawing/2014/main" val="2537434525"/>
                    </a:ext>
                  </a:extLst>
                </a:gridCol>
                <a:gridCol w="2054073">
                  <a:extLst>
                    <a:ext uri="{9D8B030D-6E8A-4147-A177-3AD203B41FA5}">
                      <a16:colId xmlns:a16="http://schemas.microsoft.com/office/drawing/2014/main" val="2092876812"/>
                    </a:ext>
                  </a:extLst>
                </a:gridCol>
                <a:gridCol w="1712709">
                  <a:extLst>
                    <a:ext uri="{9D8B030D-6E8A-4147-A177-3AD203B41FA5}">
                      <a16:colId xmlns:a16="http://schemas.microsoft.com/office/drawing/2014/main" val="1114997620"/>
                    </a:ext>
                  </a:extLst>
                </a:gridCol>
                <a:gridCol w="454662">
                  <a:extLst>
                    <a:ext uri="{9D8B030D-6E8A-4147-A177-3AD203B41FA5}">
                      <a16:colId xmlns:a16="http://schemas.microsoft.com/office/drawing/2014/main" val="714811129"/>
                    </a:ext>
                  </a:extLst>
                </a:gridCol>
                <a:gridCol w="136840">
                  <a:extLst>
                    <a:ext uri="{9D8B030D-6E8A-4147-A177-3AD203B41FA5}">
                      <a16:colId xmlns:a16="http://schemas.microsoft.com/office/drawing/2014/main" val="639135572"/>
                    </a:ext>
                  </a:extLst>
                </a:gridCol>
                <a:gridCol w="136840">
                  <a:extLst>
                    <a:ext uri="{9D8B030D-6E8A-4147-A177-3AD203B41FA5}">
                      <a16:colId xmlns:a16="http://schemas.microsoft.com/office/drawing/2014/main" val="3094218547"/>
                    </a:ext>
                  </a:extLst>
                </a:gridCol>
                <a:gridCol w="136840">
                  <a:extLst>
                    <a:ext uri="{9D8B030D-6E8A-4147-A177-3AD203B41FA5}">
                      <a16:colId xmlns:a16="http://schemas.microsoft.com/office/drawing/2014/main" val="3507511380"/>
                    </a:ext>
                  </a:extLst>
                </a:gridCol>
                <a:gridCol w="394335">
                  <a:extLst>
                    <a:ext uri="{9D8B030D-6E8A-4147-A177-3AD203B41FA5}">
                      <a16:colId xmlns:a16="http://schemas.microsoft.com/office/drawing/2014/main" val="2511087464"/>
                    </a:ext>
                  </a:extLst>
                </a:gridCol>
                <a:gridCol w="1041750">
                  <a:extLst>
                    <a:ext uri="{9D8B030D-6E8A-4147-A177-3AD203B41FA5}">
                      <a16:colId xmlns:a16="http://schemas.microsoft.com/office/drawing/2014/main" val="1414143402"/>
                    </a:ext>
                  </a:extLst>
                </a:gridCol>
              </a:tblGrid>
              <a:tr h="632344">
                <a:tc>
                  <a:txBody>
                    <a:bodyPr/>
                    <a:lstStyle/>
                    <a:p>
                      <a:pPr algn="ctr" fontAlgn="ctr"/>
                      <a:r>
                        <a:rPr lang="en-US" sz="700" b="1" i="0" u="none" strike="noStrike" dirty="0" err="1">
                          <a:solidFill>
                            <a:srgbClr val="000000"/>
                          </a:solidFill>
                          <a:effectLst/>
                          <a:latin typeface="Calibri" panose="020F0502020204030204" pitchFamily="34" charset="0"/>
                        </a:rPr>
                        <a:t>Coordinatore</a:t>
                      </a:r>
                      <a:endParaRPr lang="en-US" sz="700" b="1" i="0" u="none" strike="noStrike" dirty="0">
                        <a:solidFill>
                          <a:srgbClr val="000000"/>
                        </a:solidFill>
                        <a:effectLst/>
                        <a:latin typeface="Calibri" panose="020F0502020204030204" pitchFamily="34" charset="0"/>
                      </a:endParaRPr>
                    </a:p>
                  </a:txBody>
                  <a:tcPr marL="4417" marR="4417" marT="441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0" u="none" strike="noStrike">
                          <a:solidFill>
                            <a:srgbClr val="000000"/>
                          </a:solidFill>
                          <a:effectLst/>
                          <a:latin typeface="Calibri" panose="020F0502020204030204" pitchFamily="34" charset="0"/>
                        </a:rPr>
                        <a:t>ERASMUS CODE</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0" u="none" strike="noStrike">
                          <a:solidFill>
                            <a:srgbClr val="000000"/>
                          </a:solidFill>
                          <a:effectLst/>
                          <a:latin typeface="Calibri" panose="020F0502020204030204" pitchFamily="34" charset="0"/>
                        </a:rPr>
                        <a:t>PAESE</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0" u="none" strike="noStrike">
                          <a:solidFill>
                            <a:srgbClr val="000000"/>
                          </a:solidFill>
                          <a:effectLst/>
                          <a:latin typeface="Calibri" panose="020F0502020204030204" pitchFamily="34" charset="0"/>
                        </a:rPr>
                        <a:t>UNIVERSITÀ</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it-IT" sz="700" b="1" i="0" u="none" strike="noStrike" dirty="0">
                          <a:solidFill>
                            <a:srgbClr val="000000"/>
                          </a:solidFill>
                          <a:effectLst/>
                          <a:latin typeface="Calibri" panose="020F0502020204030204" pitchFamily="34" charset="0"/>
                        </a:rPr>
                        <a:t>Facoltà e/o Dipartimento e/o Istituto</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a:solidFill>
                            <a:srgbClr val="000000"/>
                          </a:solidFill>
                          <a:effectLst/>
                          <a:latin typeface="Calibri" panose="020F0502020204030204" pitchFamily="34" charset="0"/>
                        </a:rPr>
                        <a:t>MESI PER STUDENTE</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err="1">
                          <a:solidFill>
                            <a:srgbClr val="000000"/>
                          </a:solidFill>
                          <a:effectLst/>
                          <a:latin typeface="Calibri" panose="020F0502020204030204" pitchFamily="34" charset="0"/>
                        </a:rPr>
                        <a:t>Corsi</a:t>
                      </a:r>
                      <a:endParaRPr lang="en-US" sz="700" b="1" i="1" u="none" strike="noStrike" dirty="0">
                        <a:solidFill>
                          <a:srgbClr val="000000"/>
                        </a:solidFill>
                        <a:effectLst/>
                        <a:latin typeface="Calibri" panose="020F0502020204030204" pitchFamily="34" charset="0"/>
                      </a:endParaRPr>
                    </a:p>
                  </a:txBody>
                  <a:tcPr marL="4417" marR="4417" marT="441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err="1">
                          <a:solidFill>
                            <a:srgbClr val="000000"/>
                          </a:solidFill>
                          <a:effectLst/>
                          <a:latin typeface="Calibri" panose="020F0502020204030204" pitchFamily="34" charset="0"/>
                        </a:rPr>
                        <a:t>Lavoro</a:t>
                      </a:r>
                      <a:r>
                        <a:rPr lang="en-US" sz="700" b="1" i="1" u="none" strike="noStrike" dirty="0">
                          <a:solidFill>
                            <a:srgbClr val="000000"/>
                          </a:solidFill>
                          <a:effectLst/>
                          <a:latin typeface="Calibri" panose="020F0502020204030204" pitchFamily="34" charset="0"/>
                        </a:rPr>
                        <a:t> di </a:t>
                      </a:r>
                      <a:r>
                        <a:rPr lang="en-US" sz="700" b="1" i="1" u="none" strike="noStrike" dirty="0" err="1">
                          <a:solidFill>
                            <a:srgbClr val="000000"/>
                          </a:solidFill>
                          <a:effectLst/>
                          <a:latin typeface="Calibri" panose="020F0502020204030204" pitchFamily="34" charset="0"/>
                        </a:rPr>
                        <a:t>tesi</a:t>
                      </a:r>
                      <a:endParaRPr lang="en-US" sz="700" b="1" i="1" u="none" strike="noStrike" dirty="0">
                        <a:solidFill>
                          <a:srgbClr val="000000"/>
                        </a:solidFill>
                        <a:effectLst/>
                        <a:latin typeface="Calibri" panose="020F0502020204030204" pitchFamily="34" charset="0"/>
                      </a:endParaRPr>
                    </a:p>
                  </a:txBody>
                  <a:tcPr marL="4417" marR="4417" marT="441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err="1">
                          <a:solidFill>
                            <a:srgbClr val="000000"/>
                          </a:solidFill>
                          <a:effectLst/>
                          <a:latin typeface="Calibri" panose="020F0502020204030204" pitchFamily="34" charset="0"/>
                        </a:rPr>
                        <a:t>Tirocinio</a:t>
                      </a:r>
                      <a:endParaRPr lang="en-US" sz="700" b="1" i="1" u="none" strike="noStrike" dirty="0">
                        <a:solidFill>
                          <a:srgbClr val="000000"/>
                        </a:solidFill>
                        <a:effectLst/>
                        <a:latin typeface="Calibri" panose="020F0502020204030204" pitchFamily="34" charset="0"/>
                      </a:endParaRPr>
                    </a:p>
                  </a:txBody>
                  <a:tcPr marL="4417" marR="4417" marT="441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a:solidFill>
                            <a:srgbClr val="000000"/>
                          </a:solidFill>
                          <a:effectLst/>
                          <a:latin typeface="Calibri" panose="020F0502020204030204" pitchFamily="34" charset="0"/>
                        </a:rPr>
                        <a:t>ISCED CODE</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a:solidFill>
                            <a:srgbClr val="000000"/>
                          </a:solidFill>
                          <a:effectLst/>
                          <a:latin typeface="Calibri" panose="020F0502020204030204" pitchFamily="34" charset="0"/>
                        </a:rPr>
                        <a:t>LIVELLO LINGUISTICO</a:t>
                      </a:r>
                    </a:p>
                  </a:txBody>
                  <a:tcPr marL="4417" marR="4417" marT="44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323280322"/>
                  </a:ext>
                </a:extLst>
              </a:tr>
              <a:tr h="369717">
                <a:tc>
                  <a:txBody>
                    <a:bodyPr/>
                    <a:lstStyle/>
                    <a:p>
                      <a:pPr algn="ctr" fontAlgn="ctr"/>
                      <a:r>
                        <a:rPr lang="en-US" sz="800" b="0" i="0" u="none" strike="noStrike" dirty="0" err="1">
                          <a:solidFill>
                            <a:srgbClr val="000000"/>
                          </a:solidFill>
                          <a:effectLst/>
                          <a:latin typeface="Calibri" panose="020F0502020204030204" pitchFamily="34" charset="0"/>
                        </a:rPr>
                        <a:t>Parussini</a:t>
                      </a:r>
                      <a:endParaRPr lang="en-US" sz="800" b="0" i="0" u="none" strike="noStrike" dirty="0">
                        <a:solidFill>
                          <a:srgbClr val="000000"/>
                        </a:solidFill>
                        <a:effectLst/>
                        <a:latin typeface="Calibri" panose="020F0502020204030204" pitchFamily="34" charset="0"/>
                      </a:endParaRPr>
                    </a:p>
                  </a:txBody>
                  <a:tcPr marL="4417" marR="4417" marT="441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D AUGSBUR02</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GERMANIA</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sng" strike="noStrike" dirty="0" err="1">
                          <a:solidFill>
                            <a:srgbClr val="0563C1"/>
                          </a:solidFill>
                          <a:effectLst/>
                          <a:latin typeface="Arial" panose="020B0604020202020204" pitchFamily="34" charset="0"/>
                        </a:rPr>
                        <a:t>Hochschule</a:t>
                      </a:r>
                      <a:r>
                        <a:rPr lang="en-US" sz="800" b="0" i="0" u="sng" strike="noStrike" dirty="0">
                          <a:solidFill>
                            <a:srgbClr val="0563C1"/>
                          </a:solidFill>
                          <a:effectLst/>
                          <a:latin typeface="Arial" panose="020B0604020202020204" pitchFamily="34" charset="0"/>
                        </a:rPr>
                        <a:t> Augsburg – University of Applied Sciences</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1" u="none" strike="noStrike" dirty="0">
                          <a:solidFill>
                            <a:srgbClr val="000000"/>
                          </a:solidFill>
                          <a:effectLst/>
                          <a:latin typeface="Calibri" panose="020F0502020204030204" pitchFamily="34" charset="0"/>
                        </a:rPr>
                        <a:t>Faculty of Architecture and Civil Engineering</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5</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 </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700" b="0" i="0" u="none" strike="noStrike" dirty="0">
                        <a:solidFill>
                          <a:srgbClr val="000000"/>
                        </a:solidFill>
                        <a:effectLst/>
                        <a:latin typeface="Calibri" panose="020F0502020204030204" pitchFamily="34" charset="0"/>
                      </a:endParaRP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rgbClr val="000000"/>
                          </a:solidFill>
                          <a:effectLst/>
                          <a:latin typeface="Calibri" panose="020F0502020204030204" pitchFamily="34" charset="0"/>
                        </a:rPr>
                        <a:t>0732</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ENG B2</a:t>
                      </a:r>
                    </a:p>
                  </a:txBody>
                  <a:tcPr marL="4417" marR="4417" marT="44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1721548"/>
                  </a:ext>
                </a:extLst>
              </a:tr>
              <a:tr h="362737">
                <a:tc>
                  <a:txBody>
                    <a:bodyPr/>
                    <a:lstStyle/>
                    <a:p>
                      <a:pPr algn="ctr" fontAlgn="ctr"/>
                      <a:r>
                        <a:rPr lang="en-US" sz="800" b="0" i="0" u="none" strike="noStrike" dirty="0" err="1">
                          <a:solidFill>
                            <a:schemeClr val="tx1"/>
                          </a:solidFill>
                          <a:effectLst/>
                          <a:latin typeface="Calibri" panose="020F0502020204030204" pitchFamily="34" charset="0"/>
                        </a:rPr>
                        <a:t>Cefalo</a:t>
                      </a:r>
                      <a:endParaRPr lang="en-US" sz="800" b="0" i="0" u="none" strike="noStrike" dirty="0">
                        <a:solidFill>
                          <a:schemeClr val="tx1"/>
                        </a:solidFill>
                        <a:effectLst/>
                        <a:latin typeface="Calibri" panose="020F0502020204030204" pitchFamily="34" charset="0"/>
                      </a:endParaRPr>
                    </a:p>
                  </a:txBody>
                  <a:tcPr marL="4417" marR="4417" marT="441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chemeClr val="tx1"/>
                          </a:solidFill>
                          <a:effectLst/>
                          <a:latin typeface="Calibri" panose="020F0502020204030204" pitchFamily="34" charset="0"/>
                        </a:rPr>
                        <a:t>E CORDOBA01</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chemeClr val="tx1"/>
                          </a:solidFill>
                          <a:effectLst/>
                          <a:latin typeface="Calibri" panose="020F0502020204030204" pitchFamily="34" charset="0"/>
                        </a:rPr>
                        <a:t>SPAGNA</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sng" strike="noStrike" dirty="0">
                          <a:solidFill>
                            <a:srgbClr val="C00000"/>
                          </a:solidFill>
                          <a:effectLst/>
                          <a:latin typeface="Arial" panose="020B0604020202020204" pitchFamily="34" charset="0"/>
                          <a:hlinkClick r:id="rId5"/>
                        </a:rPr>
                        <a:t>Universidad de Cordoba</a:t>
                      </a:r>
                      <a:endParaRPr lang="en-US" sz="800" b="0" i="0" u="sng" strike="noStrike" dirty="0">
                        <a:solidFill>
                          <a:srgbClr val="C00000"/>
                        </a:solidFill>
                        <a:effectLst/>
                        <a:latin typeface="Arial" panose="020B0604020202020204" pitchFamily="34" charset="0"/>
                      </a:endParaRP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1" u="none" strike="noStrike" dirty="0" err="1">
                          <a:solidFill>
                            <a:schemeClr val="tx1"/>
                          </a:solidFill>
                          <a:effectLst/>
                          <a:latin typeface="Calibri" panose="020F0502020204030204" pitchFamily="34" charset="0"/>
                        </a:rPr>
                        <a:t>Escuela</a:t>
                      </a:r>
                      <a:r>
                        <a:rPr lang="en-US" sz="700" b="0" i="1" u="none" strike="noStrike" dirty="0">
                          <a:solidFill>
                            <a:schemeClr val="tx1"/>
                          </a:solidFill>
                          <a:effectLst/>
                          <a:latin typeface="Calibri" panose="020F0502020204030204" pitchFamily="34" charset="0"/>
                        </a:rPr>
                        <a:t> </a:t>
                      </a:r>
                      <a:r>
                        <a:rPr lang="en-US" sz="700" b="0" i="1" u="none" strike="noStrike" dirty="0" err="1">
                          <a:solidFill>
                            <a:schemeClr val="tx1"/>
                          </a:solidFill>
                          <a:effectLst/>
                          <a:latin typeface="Calibri" panose="020F0502020204030204" pitchFamily="34" charset="0"/>
                        </a:rPr>
                        <a:t>politecnica</a:t>
                      </a:r>
                      <a:r>
                        <a:rPr lang="en-US" sz="700" b="0" i="1" u="none" strike="noStrike" dirty="0">
                          <a:solidFill>
                            <a:schemeClr val="tx1"/>
                          </a:solidFill>
                          <a:effectLst/>
                          <a:latin typeface="Calibri" panose="020F0502020204030204" pitchFamily="34" charset="0"/>
                        </a:rPr>
                        <a:t> Superior de </a:t>
                      </a:r>
                      <a:r>
                        <a:rPr lang="en-US" sz="700" b="0" i="1" u="none" strike="noStrike" dirty="0" err="1">
                          <a:solidFill>
                            <a:schemeClr val="tx1"/>
                          </a:solidFill>
                          <a:effectLst/>
                          <a:latin typeface="Calibri" panose="020F0502020204030204" pitchFamily="34" charset="0"/>
                        </a:rPr>
                        <a:t>Belmez</a:t>
                      </a:r>
                      <a:endParaRPr lang="en-US" sz="700" b="0" i="1" u="none" strike="noStrike" dirty="0">
                        <a:solidFill>
                          <a:schemeClr val="tx1"/>
                        </a:solidFill>
                        <a:effectLst/>
                        <a:latin typeface="Calibri" panose="020F0502020204030204" pitchFamily="34" charset="0"/>
                      </a:endParaRP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6</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chemeClr val="tx1"/>
                          </a:solidFill>
                          <a:effectLst/>
                          <a:latin typeface="Calibri" panose="020F0502020204030204" pitchFamily="34" charset="0"/>
                        </a:rPr>
                        <a:t>0732</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SPA A1/ENG B1</a:t>
                      </a:r>
                    </a:p>
                  </a:txBody>
                  <a:tcPr marL="4417" marR="4417" marT="44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430899"/>
                  </a:ext>
                </a:extLst>
              </a:tr>
              <a:tr h="362738">
                <a:tc>
                  <a:txBody>
                    <a:bodyPr/>
                    <a:lstStyle/>
                    <a:p>
                      <a:pPr algn="ctr" fontAlgn="ctr"/>
                      <a:r>
                        <a:rPr lang="en-US" sz="800" b="0" i="0" u="none" strike="noStrike" dirty="0" err="1">
                          <a:solidFill>
                            <a:srgbClr val="000000"/>
                          </a:solidFill>
                          <a:effectLst/>
                          <a:latin typeface="Calibri" panose="020F0502020204030204" pitchFamily="34" charset="0"/>
                        </a:rPr>
                        <a:t>Cefalo</a:t>
                      </a:r>
                      <a:endParaRPr lang="en-US" sz="800" b="0" i="0" u="none" strike="noStrike" dirty="0">
                        <a:solidFill>
                          <a:srgbClr val="000000"/>
                        </a:solidFill>
                        <a:effectLst/>
                        <a:latin typeface="Calibri" panose="020F0502020204030204" pitchFamily="34" charset="0"/>
                      </a:endParaRPr>
                    </a:p>
                  </a:txBody>
                  <a:tcPr marL="4417" marR="4417" marT="441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E VALENCI02</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SPAGNA</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sng" strike="noStrike" dirty="0">
                          <a:solidFill>
                            <a:srgbClr val="0563C1"/>
                          </a:solidFill>
                          <a:effectLst/>
                          <a:latin typeface="Arial" panose="020B0604020202020204" pitchFamily="34" charset="0"/>
                          <a:hlinkClick r:id="rId6"/>
                        </a:rPr>
                        <a:t>Universidad Politécnica de Valencia - ETSICCP</a:t>
                      </a:r>
                      <a:endParaRPr lang="es-ES" sz="800" b="0" i="0" u="sng" strike="noStrike" dirty="0">
                        <a:solidFill>
                          <a:srgbClr val="0563C1"/>
                        </a:solidFill>
                        <a:effectLst/>
                        <a:latin typeface="Arial" panose="020B0604020202020204" pitchFamily="34" charset="0"/>
                      </a:endParaRP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700" b="0" i="1" u="none" strike="noStrike" dirty="0" err="1">
                          <a:solidFill>
                            <a:srgbClr val="000000"/>
                          </a:solidFill>
                          <a:effectLst/>
                          <a:latin typeface="Calibri" panose="020F0502020204030204" pitchFamily="34" charset="0"/>
                        </a:rPr>
                        <a:t>School</a:t>
                      </a:r>
                      <a:r>
                        <a:rPr lang="es-ES" sz="700" b="0" i="1" u="none" strike="noStrike" dirty="0">
                          <a:solidFill>
                            <a:srgbClr val="000000"/>
                          </a:solidFill>
                          <a:effectLst/>
                          <a:latin typeface="Calibri" panose="020F0502020204030204" pitchFamily="34" charset="0"/>
                        </a:rPr>
                        <a:t> of Civil </a:t>
                      </a:r>
                      <a:r>
                        <a:rPr lang="es-ES" sz="700" b="0" i="1" u="none" strike="noStrike" dirty="0" err="1">
                          <a:solidFill>
                            <a:srgbClr val="000000"/>
                          </a:solidFill>
                          <a:effectLst/>
                          <a:latin typeface="Calibri" panose="020F0502020204030204" pitchFamily="34" charset="0"/>
                        </a:rPr>
                        <a:t>Engineering</a:t>
                      </a:r>
                      <a:r>
                        <a:rPr lang="es-ES" sz="700" b="0" i="1" u="none" strike="noStrike" dirty="0">
                          <a:solidFill>
                            <a:srgbClr val="000000"/>
                          </a:solidFill>
                          <a:effectLst/>
                          <a:latin typeface="Calibri" panose="020F0502020204030204" pitchFamily="34" charset="0"/>
                        </a:rPr>
                        <a:t> (Escuela Técnica Superior de Ingeniería de Caminos, Canales y Puertos)</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10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rgbClr val="000000"/>
                          </a:solidFill>
                          <a:effectLst/>
                          <a:latin typeface="Calibri" panose="020F0502020204030204" pitchFamily="34" charset="0"/>
                        </a:rPr>
                        <a:t>0732</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SPA A2</a:t>
                      </a:r>
                    </a:p>
                  </a:txBody>
                  <a:tcPr marL="4417" marR="4417" marT="44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4980109"/>
                  </a:ext>
                </a:extLst>
              </a:tr>
              <a:tr h="362738">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800" b="0" i="0" u="none" strike="noStrike" dirty="0" err="1">
                          <a:solidFill>
                            <a:srgbClr val="000000"/>
                          </a:solidFill>
                          <a:effectLst/>
                          <a:latin typeface="Calibri" panose="020F0502020204030204" pitchFamily="34" charset="0"/>
                        </a:rPr>
                        <a:t>Cefalo</a:t>
                      </a:r>
                      <a:endParaRPr lang="en-US" sz="800" b="0" i="0" u="none" strike="noStrike" dirty="0">
                        <a:solidFill>
                          <a:srgbClr val="000000"/>
                        </a:solidFill>
                        <a:effectLst/>
                        <a:latin typeface="Calibri" panose="020F0502020204030204" pitchFamily="34" charset="0"/>
                      </a:endParaRPr>
                    </a:p>
                  </a:txBody>
                  <a:tcPr marL="4417" marR="4417" marT="441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HR RIJEKA01</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CROAZIA</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sng" strike="noStrike" dirty="0" err="1">
                          <a:solidFill>
                            <a:srgbClr val="0563C1"/>
                          </a:solidFill>
                          <a:effectLst/>
                          <a:latin typeface="Arial" panose="020B0604020202020204" pitchFamily="34" charset="0"/>
                          <a:hlinkClick r:id="rId7"/>
                        </a:rPr>
                        <a:t>Sveučilište</a:t>
                      </a:r>
                      <a:r>
                        <a:rPr lang="es-ES" sz="800" b="0" i="0" u="sng" strike="noStrike" dirty="0">
                          <a:solidFill>
                            <a:srgbClr val="0563C1"/>
                          </a:solidFill>
                          <a:effectLst/>
                          <a:latin typeface="Arial" panose="020B0604020202020204" pitchFamily="34" charset="0"/>
                          <a:hlinkClick r:id="rId7"/>
                        </a:rPr>
                        <a:t> u </a:t>
                      </a:r>
                      <a:r>
                        <a:rPr lang="es-ES" sz="800" b="0" i="0" u="sng" strike="noStrike" dirty="0" err="1">
                          <a:solidFill>
                            <a:srgbClr val="0563C1"/>
                          </a:solidFill>
                          <a:effectLst/>
                          <a:latin typeface="Arial" panose="020B0604020202020204" pitchFamily="34" charset="0"/>
                          <a:hlinkClick r:id="rId7"/>
                        </a:rPr>
                        <a:t>Rijeci</a:t>
                      </a:r>
                      <a:endParaRPr lang="es-ES" sz="800" b="0" i="0" u="sng" strike="noStrike" dirty="0">
                        <a:solidFill>
                          <a:srgbClr val="0563C1"/>
                        </a:solidFill>
                        <a:effectLst/>
                        <a:latin typeface="Arial" panose="020B0604020202020204" pitchFamily="34" charset="0"/>
                      </a:endParaRP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700" b="0" i="1" u="none" strike="noStrike" dirty="0" err="1">
                          <a:solidFill>
                            <a:srgbClr val="000000"/>
                          </a:solidFill>
                          <a:effectLst/>
                          <a:latin typeface="Calibri" panose="020F0502020204030204" pitchFamily="34" charset="0"/>
                        </a:rPr>
                        <a:t>Faculty</a:t>
                      </a:r>
                      <a:r>
                        <a:rPr lang="es-ES" sz="700" b="0" i="1" u="none" strike="noStrike" dirty="0">
                          <a:solidFill>
                            <a:srgbClr val="000000"/>
                          </a:solidFill>
                          <a:effectLst/>
                          <a:latin typeface="Calibri" panose="020F0502020204030204" pitchFamily="34" charset="0"/>
                        </a:rPr>
                        <a:t> of </a:t>
                      </a:r>
                      <a:r>
                        <a:rPr lang="es-ES" sz="700" b="0" i="1" u="none" strike="noStrike" dirty="0" err="1">
                          <a:solidFill>
                            <a:srgbClr val="000000"/>
                          </a:solidFill>
                          <a:effectLst/>
                          <a:latin typeface="Calibri" panose="020F0502020204030204" pitchFamily="34" charset="0"/>
                        </a:rPr>
                        <a:t>Enginering</a:t>
                      </a:r>
                      <a:endParaRPr lang="es-ES" sz="700" b="0" i="1" u="none" strike="noStrike" dirty="0">
                        <a:solidFill>
                          <a:srgbClr val="000000"/>
                        </a:solidFill>
                        <a:effectLst/>
                        <a:latin typeface="Calibri" panose="020F0502020204030204" pitchFamily="34" charset="0"/>
                      </a:endParaRP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6</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rgbClr val="000000"/>
                          </a:solidFill>
                          <a:effectLst/>
                          <a:latin typeface="Calibri" panose="020F0502020204030204" pitchFamily="34" charset="0"/>
                        </a:rPr>
                        <a:t>0730</a:t>
                      </a:r>
                    </a:p>
                    <a:p>
                      <a:pPr algn="ctr" fontAlgn="ctr"/>
                      <a:r>
                        <a:rPr lang="en-US" sz="700" b="1" i="0" u="none" strike="noStrike" dirty="0">
                          <a:solidFill>
                            <a:srgbClr val="000000"/>
                          </a:solidFill>
                          <a:effectLst/>
                          <a:latin typeface="Calibri" panose="020F0502020204030204" pitchFamily="34" charset="0"/>
                        </a:rPr>
                        <a:t>0710</a:t>
                      </a:r>
                    </a:p>
                    <a:p>
                      <a:pPr algn="ctr" fontAlgn="ctr"/>
                      <a:r>
                        <a:rPr lang="en-US" sz="700" b="1" i="0" u="none" strike="noStrike" dirty="0">
                          <a:solidFill>
                            <a:srgbClr val="000000"/>
                          </a:solidFill>
                          <a:effectLst/>
                          <a:latin typeface="Calibri" panose="020F0502020204030204" pitchFamily="34" charset="0"/>
                        </a:rPr>
                        <a:t>0610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700" b="0" i="0" u="none" strike="noStrike" dirty="0">
                          <a:solidFill>
                            <a:srgbClr val="000000"/>
                          </a:solidFill>
                          <a:effectLst/>
                          <a:latin typeface="Calibri" panose="020F0502020204030204" pitchFamily="34" charset="0"/>
                        </a:rPr>
                        <a:t>ENG B2</a:t>
                      </a:r>
                    </a:p>
                  </a:txBody>
                  <a:tcPr marL="4417" marR="4417" marT="44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2338735"/>
                  </a:ext>
                </a:extLst>
              </a:tr>
              <a:tr h="385408">
                <a:tc>
                  <a:txBody>
                    <a:bodyPr/>
                    <a:lstStyle/>
                    <a:p>
                      <a:pPr algn="ctr" fontAlgn="ctr"/>
                      <a:r>
                        <a:rPr lang="en-US" sz="800" b="0" i="0" u="none" strike="noStrike" dirty="0" err="1">
                          <a:solidFill>
                            <a:srgbClr val="000000"/>
                          </a:solidFill>
                          <a:effectLst/>
                          <a:latin typeface="Calibri" panose="020F0502020204030204" pitchFamily="34" charset="0"/>
                        </a:rPr>
                        <a:t>Parussini</a:t>
                      </a:r>
                      <a:endParaRPr lang="en-US" sz="800" b="0" i="0" u="none" strike="noStrike" dirty="0">
                        <a:solidFill>
                          <a:srgbClr val="000000"/>
                        </a:solidFill>
                        <a:effectLst/>
                        <a:latin typeface="Calibri" panose="020F0502020204030204" pitchFamily="34" charset="0"/>
                      </a:endParaRPr>
                    </a:p>
                  </a:txBody>
                  <a:tcPr marL="4417" marR="4417" marT="441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LT KAUNAS01</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LITUANIA</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sng" strike="noStrike" dirty="0" err="1">
                          <a:solidFill>
                            <a:srgbClr val="0563C1"/>
                          </a:solidFill>
                          <a:effectLst/>
                          <a:latin typeface="Arial" panose="020B0604020202020204" pitchFamily="34" charset="0"/>
                          <a:hlinkClick r:id="rId8"/>
                        </a:rPr>
                        <a:t>Vytautas</a:t>
                      </a:r>
                      <a:r>
                        <a:rPr lang="en-US" sz="800" b="0" i="0" u="sng" strike="noStrike" dirty="0">
                          <a:solidFill>
                            <a:srgbClr val="0563C1"/>
                          </a:solidFill>
                          <a:effectLst/>
                          <a:latin typeface="Arial" panose="020B0604020202020204" pitchFamily="34" charset="0"/>
                          <a:hlinkClick r:id="rId8"/>
                        </a:rPr>
                        <a:t> Magnus University</a:t>
                      </a:r>
                      <a:endParaRPr lang="en-US" sz="800" b="0" i="0" u="sng" strike="noStrike" dirty="0">
                        <a:solidFill>
                          <a:srgbClr val="0563C1"/>
                        </a:solidFill>
                        <a:effectLst/>
                        <a:latin typeface="Arial" panose="020B0604020202020204" pitchFamily="34" charset="0"/>
                      </a:endParaRP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1" u="none" strike="noStrike" dirty="0">
                          <a:solidFill>
                            <a:srgbClr val="000000"/>
                          </a:solidFill>
                          <a:effectLst/>
                          <a:latin typeface="Calibri" panose="020F0502020204030204" pitchFamily="34" charset="0"/>
                        </a:rPr>
                        <a:t>Faculty of Engineering</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5</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 </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rgbClr val="000000"/>
                          </a:solidFill>
                          <a:effectLst/>
                          <a:latin typeface="Calibri" panose="020F0502020204030204" pitchFamily="34" charset="0"/>
                        </a:rPr>
                        <a:t>0700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ENG B2</a:t>
                      </a:r>
                    </a:p>
                  </a:txBody>
                  <a:tcPr marL="4417" marR="4417" marT="44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8382280"/>
                  </a:ext>
                </a:extLst>
              </a:tr>
              <a:tr h="392965">
                <a:tc>
                  <a:txBody>
                    <a:bodyPr/>
                    <a:lstStyle/>
                    <a:p>
                      <a:pPr algn="ctr" fontAlgn="ctr"/>
                      <a:r>
                        <a:rPr lang="en-US" sz="800" b="0" i="0" u="none" strike="noStrike" dirty="0" err="1">
                          <a:solidFill>
                            <a:srgbClr val="000000"/>
                          </a:solidFill>
                          <a:effectLst/>
                          <a:latin typeface="Calibri" panose="020F0502020204030204" pitchFamily="34" charset="0"/>
                        </a:rPr>
                        <a:t>Bedon</a:t>
                      </a:r>
                      <a:endParaRPr lang="en-US" sz="800" b="0" i="0" u="none" strike="noStrike" dirty="0">
                        <a:solidFill>
                          <a:srgbClr val="000000"/>
                        </a:solidFill>
                        <a:effectLst/>
                        <a:latin typeface="Calibri" panose="020F0502020204030204" pitchFamily="34" charset="0"/>
                      </a:endParaRPr>
                    </a:p>
                  </a:txBody>
                  <a:tcPr marL="4417" marR="4417" marT="441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panose="020F0502020204030204" pitchFamily="34" charset="0"/>
                        </a:rPr>
                        <a:t>P COIMBRA01</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PORTOGALLO</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sng" strike="noStrike" dirty="0">
                          <a:solidFill>
                            <a:srgbClr val="0563C1"/>
                          </a:solidFill>
                          <a:effectLst/>
                          <a:latin typeface="Arial" panose="020B0604020202020204" pitchFamily="34" charset="0"/>
                          <a:hlinkClick r:id="rId9"/>
                        </a:rPr>
                        <a:t>University of Coimbra</a:t>
                      </a:r>
                      <a:endParaRPr lang="en-US" sz="800" b="0" i="0" u="sng" strike="noStrike" dirty="0">
                        <a:solidFill>
                          <a:srgbClr val="0563C1"/>
                        </a:solidFill>
                        <a:effectLst/>
                        <a:latin typeface="Arial" panose="020B0604020202020204" pitchFamily="34" charset="0"/>
                      </a:endParaRP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1" u="none" strike="noStrike">
                          <a:solidFill>
                            <a:srgbClr val="000000"/>
                          </a:solidFill>
                          <a:effectLst/>
                          <a:latin typeface="Calibri" panose="020F0502020204030204" pitchFamily="34" charset="0"/>
                        </a:rPr>
                        <a:t>Department of Civil Engineering</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6</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rgbClr val="000000"/>
                          </a:solidFill>
                          <a:effectLst/>
                          <a:latin typeface="Calibri" panose="020F0502020204030204" pitchFamily="34" charset="0"/>
                        </a:rPr>
                        <a:t>0732</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PORTO B1/ENG B2</a:t>
                      </a:r>
                    </a:p>
                  </a:txBody>
                  <a:tcPr marL="4417" marR="4417" marT="44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8492574"/>
                  </a:ext>
                </a:extLst>
              </a:tr>
            </a:tbl>
          </a:graphicData>
        </a:graphic>
      </p:graphicFrame>
      <p:sp>
        <p:nvSpPr>
          <p:cNvPr id="8" name="TextBox 7"/>
          <p:cNvSpPr txBox="1"/>
          <p:nvPr/>
        </p:nvSpPr>
        <p:spPr>
          <a:xfrm>
            <a:off x="8009265" y="4419746"/>
            <a:ext cx="575799" cy="215444"/>
          </a:xfrm>
          <a:prstGeom prst="rect">
            <a:avLst/>
          </a:prstGeom>
          <a:noFill/>
        </p:spPr>
        <p:txBody>
          <a:bodyPr wrap="none" rtlCol="0">
            <a:spAutoFit/>
          </a:bodyPr>
          <a:lstStyle/>
          <a:p>
            <a:r>
              <a:rPr lang="en-US" sz="800" dirty="0">
                <a:latin typeface="Founders Grotesk" panose="020B0503030202060203"/>
              </a:rPr>
              <a:t>continua..</a:t>
            </a:r>
          </a:p>
        </p:txBody>
      </p:sp>
    </p:spTree>
    <p:extLst>
      <p:ext uri="{BB962C8B-B14F-4D97-AF65-F5344CB8AC3E}">
        <p14:creationId xmlns:p14="http://schemas.microsoft.com/office/powerpoint/2010/main" val="2633334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FC3E185-B303-E445-8467-23FFD77D3467}"/>
              </a:ext>
            </a:extLst>
          </p:cNvPr>
          <p:cNvPicPr>
            <a:picLocks noChangeAspect="1"/>
          </p:cNvPicPr>
          <p:nvPr/>
        </p:nvPicPr>
        <p:blipFill>
          <a:blip r:embed="rId4"/>
          <a:stretch>
            <a:fillRect/>
          </a:stretch>
        </p:blipFill>
        <p:spPr>
          <a:xfrm>
            <a:off x="0" y="0"/>
            <a:ext cx="9144000" cy="836188"/>
          </a:xfrm>
          <a:prstGeom prst="rect">
            <a:avLst/>
          </a:prstGeom>
        </p:spPr>
      </p:pic>
      <p:sp>
        <p:nvSpPr>
          <p:cNvPr id="5" name="CasellaDiTesto 4">
            <a:extLst>
              <a:ext uri="{FF2B5EF4-FFF2-40B4-BE49-F238E27FC236}">
                <a16:creationId xmlns:a16="http://schemas.microsoft.com/office/drawing/2014/main" id="{FF17ED5F-5680-5B40-A954-D09969114D11}"/>
              </a:ext>
            </a:extLst>
          </p:cNvPr>
          <p:cNvSpPr txBox="1"/>
          <p:nvPr/>
        </p:nvSpPr>
        <p:spPr>
          <a:xfrm>
            <a:off x="352770" y="327728"/>
            <a:ext cx="5801989" cy="415498"/>
          </a:xfrm>
          <a:prstGeom prst="rect">
            <a:avLst/>
          </a:prstGeom>
          <a:noFill/>
        </p:spPr>
        <p:txBody>
          <a:bodyPr wrap="square" rtlCol="0">
            <a:spAutoFit/>
          </a:bodyPr>
          <a:lstStyle/>
          <a:p>
            <a:r>
              <a:rPr lang="it-IT" sz="2100" b="1" dirty="0">
                <a:solidFill>
                  <a:schemeClr val="bg1"/>
                </a:solidFill>
                <a:latin typeface="Founders Grotesk" panose="020B0503030202060203" pitchFamily="34" charset="77"/>
                <a:ea typeface="Gibson SemiBold" charset="0"/>
                <a:cs typeface="Gibson SemiBold" charset="0"/>
              </a:rPr>
              <a:t>ERASMUS+ STUDIO</a:t>
            </a:r>
          </a:p>
        </p:txBody>
      </p:sp>
      <p:sp>
        <p:nvSpPr>
          <p:cNvPr id="2" name="Rectangle 1"/>
          <p:cNvSpPr/>
          <p:nvPr/>
        </p:nvSpPr>
        <p:spPr>
          <a:xfrm>
            <a:off x="352770" y="836188"/>
            <a:ext cx="3174459" cy="369332"/>
          </a:xfrm>
          <a:prstGeom prst="rect">
            <a:avLst/>
          </a:prstGeom>
        </p:spPr>
        <p:txBody>
          <a:bodyPr wrap="none">
            <a:spAutoFit/>
          </a:bodyPr>
          <a:lstStyle/>
          <a:p>
            <a:r>
              <a:rPr lang="it-IT" dirty="0">
                <a:solidFill>
                  <a:srgbClr val="70240F"/>
                </a:solidFill>
                <a:latin typeface="Founders Grotesk" panose="020B0503030202060203" pitchFamily="34" charset="77"/>
                <a:ea typeface="Gibson" charset="0"/>
                <a:cs typeface="Gibson" charset="0"/>
              </a:rPr>
              <a:t>L Ingegneria Civile e Ambientale</a:t>
            </a:r>
            <a:endParaRPr lang="en-US" sz="800" dirty="0"/>
          </a:p>
        </p:txBody>
      </p:sp>
      <p:sp>
        <p:nvSpPr>
          <p:cNvPr id="7" name="Rectangle 6"/>
          <p:cNvSpPr/>
          <p:nvPr/>
        </p:nvSpPr>
        <p:spPr>
          <a:xfrm>
            <a:off x="8297165" y="418094"/>
            <a:ext cx="846835" cy="400110"/>
          </a:xfrm>
          <a:prstGeom prst="rect">
            <a:avLst/>
          </a:prstGeom>
        </p:spPr>
        <p:txBody>
          <a:bodyPr wrap="none">
            <a:spAutoFit/>
          </a:bodyPr>
          <a:lstStyle/>
          <a:p>
            <a:r>
              <a:rPr lang="it-IT" sz="2000" dirty="0">
                <a:solidFill>
                  <a:schemeClr val="bg1"/>
                </a:solidFill>
                <a:latin typeface="Founders Grotesk Semibold" panose="020B0703030202060203" pitchFamily="34" charset="0"/>
              </a:rPr>
              <a:t>dove?</a:t>
            </a:r>
            <a:endParaRPr lang="en-US" sz="2000" dirty="0">
              <a:solidFill>
                <a:schemeClr val="bg1"/>
              </a:solidFill>
              <a:latin typeface="Founders Grotesk Semibold" panose="020B0703030202060203"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475120827"/>
              </p:ext>
            </p:extLst>
          </p:nvPr>
        </p:nvGraphicFramePr>
        <p:xfrm>
          <a:off x="630936" y="1527386"/>
          <a:ext cx="7886698" cy="1516517"/>
        </p:xfrm>
        <a:graphic>
          <a:graphicData uri="http://schemas.openxmlformats.org/drawingml/2006/table">
            <a:tbl>
              <a:tblPr/>
              <a:tblGrid>
                <a:gridCol w="582674">
                  <a:extLst>
                    <a:ext uri="{9D8B030D-6E8A-4147-A177-3AD203B41FA5}">
                      <a16:colId xmlns:a16="http://schemas.microsoft.com/office/drawing/2014/main" val="743261444"/>
                    </a:ext>
                  </a:extLst>
                </a:gridCol>
                <a:gridCol w="650024">
                  <a:extLst>
                    <a:ext uri="{9D8B030D-6E8A-4147-A177-3AD203B41FA5}">
                      <a16:colId xmlns:a16="http://schemas.microsoft.com/office/drawing/2014/main" val="956676520"/>
                    </a:ext>
                  </a:extLst>
                </a:gridCol>
                <a:gridCol w="585951">
                  <a:extLst>
                    <a:ext uri="{9D8B030D-6E8A-4147-A177-3AD203B41FA5}">
                      <a16:colId xmlns:a16="http://schemas.microsoft.com/office/drawing/2014/main" val="2537434525"/>
                    </a:ext>
                  </a:extLst>
                </a:gridCol>
                <a:gridCol w="2054073">
                  <a:extLst>
                    <a:ext uri="{9D8B030D-6E8A-4147-A177-3AD203B41FA5}">
                      <a16:colId xmlns:a16="http://schemas.microsoft.com/office/drawing/2014/main" val="2092876812"/>
                    </a:ext>
                  </a:extLst>
                </a:gridCol>
                <a:gridCol w="1712709">
                  <a:extLst>
                    <a:ext uri="{9D8B030D-6E8A-4147-A177-3AD203B41FA5}">
                      <a16:colId xmlns:a16="http://schemas.microsoft.com/office/drawing/2014/main" val="1114997620"/>
                    </a:ext>
                  </a:extLst>
                </a:gridCol>
                <a:gridCol w="454662">
                  <a:extLst>
                    <a:ext uri="{9D8B030D-6E8A-4147-A177-3AD203B41FA5}">
                      <a16:colId xmlns:a16="http://schemas.microsoft.com/office/drawing/2014/main" val="714811129"/>
                    </a:ext>
                  </a:extLst>
                </a:gridCol>
                <a:gridCol w="136840">
                  <a:extLst>
                    <a:ext uri="{9D8B030D-6E8A-4147-A177-3AD203B41FA5}">
                      <a16:colId xmlns:a16="http://schemas.microsoft.com/office/drawing/2014/main" val="639135572"/>
                    </a:ext>
                  </a:extLst>
                </a:gridCol>
                <a:gridCol w="136840">
                  <a:extLst>
                    <a:ext uri="{9D8B030D-6E8A-4147-A177-3AD203B41FA5}">
                      <a16:colId xmlns:a16="http://schemas.microsoft.com/office/drawing/2014/main" val="3094218547"/>
                    </a:ext>
                  </a:extLst>
                </a:gridCol>
                <a:gridCol w="136840">
                  <a:extLst>
                    <a:ext uri="{9D8B030D-6E8A-4147-A177-3AD203B41FA5}">
                      <a16:colId xmlns:a16="http://schemas.microsoft.com/office/drawing/2014/main" val="3507511380"/>
                    </a:ext>
                  </a:extLst>
                </a:gridCol>
                <a:gridCol w="394335">
                  <a:extLst>
                    <a:ext uri="{9D8B030D-6E8A-4147-A177-3AD203B41FA5}">
                      <a16:colId xmlns:a16="http://schemas.microsoft.com/office/drawing/2014/main" val="2511087464"/>
                    </a:ext>
                  </a:extLst>
                </a:gridCol>
                <a:gridCol w="1041750">
                  <a:extLst>
                    <a:ext uri="{9D8B030D-6E8A-4147-A177-3AD203B41FA5}">
                      <a16:colId xmlns:a16="http://schemas.microsoft.com/office/drawing/2014/main" val="1414143402"/>
                    </a:ext>
                  </a:extLst>
                </a:gridCol>
              </a:tblGrid>
              <a:tr h="632344">
                <a:tc>
                  <a:txBody>
                    <a:bodyPr/>
                    <a:lstStyle/>
                    <a:p>
                      <a:pPr algn="ctr" fontAlgn="ctr"/>
                      <a:r>
                        <a:rPr lang="en-US" sz="700" b="1" i="0" u="none" strike="noStrike" dirty="0" err="1">
                          <a:solidFill>
                            <a:srgbClr val="000000"/>
                          </a:solidFill>
                          <a:effectLst/>
                          <a:latin typeface="Calibri" panose="020F0502020204030204" pitchFamily="34" charset="0"/>
                        </a:rPr>
                        <a:t>Coordinatore</a:t>
                      </a:r>
                      <a:endParaRPr lang="en-US" sz="700" b="1" i="0" u="none" strike="noStrike" dirty="0">
                        <a:solidFill>
                          <a:srgbClr val="000000"/>
                        </a:solidFill>
                        <a:effectLst/>
                        <a:latin typeface="Calibri" panose="020F0502020204030204" pitchFamily="34" charset="0"/>
                      </a:endParaRPr>
                    </a:p>
                  </a:txBody>
                  <a:tcPr marL="4417" marR="4417" marT="441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0" u="none" strike="noStrike">
                          <a:solidFill>
                            <a:srgbClr val="000000"/>
                          </a:solidFill>
                          <a:effectLst/>
                          <a:latin typeface="Calibri" panose="020F0502020204030204" pitchFamily="34" charset="0"/>
                        </a:rPr>
                        <a:t>ERASMUS CODE</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0" u="none" strike="noStrike">
                          <a:solidFill>
                            <a:srgbClr val="000000"/>
                          </a:solidFill>
                          <a:effectLst/>
                          <a:latin typeface="Calibri" panose="020F0502020204030204" pitchFamily="34" charset="0"/>
                        </a:rPr>
                        <a:t>PAESE</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0" u="none" strike="noStrike">
                          <a:solidFill>
                            <a:srgbClr val="000000"/>
                          </a:solidFill>
                          <a:effectLst/>
                          <a:latin typeface="Calibri" panose="020F0502020204030204" pitchFamily="34" charset="0"/>
                        </a:rPr>
                        <a:t>UNIVERSITÀ</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it-IT" sz="700" b="1" i="0" u="none" strike="noStrike" dirty="0">
                          <a:solidFill>
                            <a:srgbClr val="000000"/>
                          </a:solidFill>
                          <a:effectLst/>
                          <a:latin typeface="Calibri" panose="020F0502020204030204" pitchFamily="34" charset="0"/>
                        </a:rPr>
                        <a:t>Facoltà e/o Dipartimento e/o Istituto</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a:solidFill>
                            <a:srgbClr val="000000"/>
                          </a:solidFill>
                          <a:effectLst/>
                          <a:latin typeface="Calibri" panose="020F0502020204030204" pitchFamily="34" charset="0"/>
                        </a:rPr>
                        <a:t>MESI PER STUDENTE</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err="1">
                          <a:solidFill>
                            <a:srgbClr val="000000"/>
                          </a:solidFill>
                          <a:effectLst/>
                          <a:latin typeface="Calibri" panose="020F0502020204030204" pitchFamily="34" charset="0"/>
                        </a:rPr>
                        <a:t>Corsi</a:t>
                      </a:r>
                      <a:endParaRPr lang="en-US" sz="700" b="1" i="1" u="none" strike="noStrike" dirty="0">
                        <a:solidFill>
                          <a:srgbClr val="000000"/>
                        </a:solidFill>
                        <a:effectLst/>
                        <a:latin typeface="Calibri" panose="020F0502020204030204" pitchFamily="34" charset="0"/>
                      </a:endParaRPr>
                    </a:p>
                  </a:txBody>
                  <a:tcPr marL="4417" marR="4417" marT="441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err="1">
                          <a:solidFill>
                            <a:srgbClr val="000000"/>
                          </a:solidFill>
                          <a:effectLst/>
                          <a:latin typeface="Calibri" panose="020F0502020204030204" pitchFamily="34" charset="0"/>
                        </a:rPr>
                        <a:t>Lavoro</a:t>
                      </a:r>
                      <a:r>
                        <a:rPr lang="en-US" sz="700" b="1" i="1" u="none" strike="noStrike" dirty="0">
                          <a:solidFill>
                            <a:srgbClr val="000000"/>
                          </a:solidFill>
                          <a:effectLst/>
                          <a:latin typeface="Calibri" panose="020F0502020204030204" pitchFamily="34" charset="0"/>
                        </a:rPr>
                        <a:t> di </a:t>
                      </a:r>
                      <a:r>
                        <a:rPr lang="en-US" sz="700" b="1" i="1" u="none" strike="noStrike" dirty="0" err="1">
                          <a:solidFill>
                            <a:srgbClr val="000000"/>
                          </a:solidFill>
                          <a:effectLst/>
                          <a:latin typeface="Calibri" panose="020F0502020204030204" pitchFamily="34" charset="0"/>
                        </a:rPr>
                        <a:t>tesi</a:t>
                      </a:r>
                      <a:endParaRPr lang="en-US" sz="700" b="1" i="1" u="none" strike="noStrike" dirty="0">
                        <a:solidFill>
                          <a:srgbClr val="000000"/>
                        </a:solidFill>
                        <a:effectLst/>
                        <a:latin typeface="Calibri" panose="020F0502020204030204" pitchFamily="34" charset="0"/>
                      </a:endParaRPr>
                    </a:p>
                  </a:txBody>
                  <a:tcPr marL="4417" marR="4417" marT="441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err="1">
                          <a:solidFill>
                            <a:srgbClr val="000000"/>
                          </a:solidFill>
                          <a:effectLst/>
                          <a:latin typeface="Calibri" panose="020F0502020204030204" pitchFamily="34" charset="0"/>
                        </a:rPr>
                        <a:t>Tirocinio</a:t>
                      </a:r>
                      <a:endParaRPr lang="en-US" sz="700" b="1" i="1" u="none" strike="noStrike" dirty="0">
                        <a:solidFill>
                          <a:srgbClr val="000000"/>
                        </a:solidFill>
                        <a:effectLst/>
                        <a:latin typeface="Calibri" panose="020F0502020204030204" pitchFamily="34" charset="0"/>
                      </a:endParaRPr>
                    </a:p>
                  </a:txBody>
                  <a:tcPr marL="4417" marR="4417" marT="441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a:solidFill>
                            <a:srgbClr val="000000"/>
                          </a:solidFill>
                          <a:effectLst/>
                          <a:latin typeface="Calibri" panose="020F0502020204030204" pitchFamily="34" charset="0"/>
                        </a:rPr>
                        <a:t>ISCED CODE</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a:solidFill>
                            <a:srgbClr val="000000"/>
                          </a:solidFill>
                          <a:effectLst/>
                          <a:latin typeface="Calibri" panose="020F0502020204030204" pitchFamily="34" charset="0"/>
                        </a:rPr>
                        <a:t>LIVELLO LINGUISTICO</a:t>
                      </a:r>
                    </a:p>
                  </a:txBody>
                  <a:tcPr marL="4417" marR="4417" marT="44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323280322"/>
                  </a:ext>
                </a:extLst>
              </a:tr>
              <a:tr h="408080">
                <a:tc>
                  <a:txBody>
                    <a:bodyPr/>
                    <a:lstStyle/>
                    <a:p>
                      <a:pPr algn="ctr" fontAlgn="ctr"/>
                      <a:r>
                        <a:rPr lang="en-US" sz="800" b="0" i="0" u="none" strike="noStrike" dirty="0" err="1">
                          <a:solidFill>
                            <a:schemeClr val="tx1"/>
                          </a:solidFill>
                          <a:effectLst/>
                          <a:latin typeface="Calibri" panose="020F0502020204030204" pitchFamily="34" charset="0"/>
                        </a:rPr>
                        <a:t>Cefalo</a:t>
                      </a:r>
                      <a:endParaRPr lang="en-US" sz="800" b="0" i="0" u="none" strike="noStrike" dirty="0">
                        <a:solidFill>
                          <a:schemeClr val="tx1"/>
                        </a:solidFill>
                        <a:effectLst/>
                        <a:latin typeface="Calibri" panose="020F0502020204030204" pitchFamily="34" charset="0"/>
                      </a:endParaRPr>
                    </a:p>
                  </a:txBody>
                  <a:tcPr marL="4417" marR="4417" marT="441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chemeClr val="tx1"/>
                          </a:solidFill>
                          <a:effectLst/>
                          <a:latin typeface="Calibri" panose="020F0502020204030204" pitchFamily="34" charset="0"/>
                        </a:rPr>
                        <a:t>PL OLSZTYN01</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chemeClr val="tx1"/>
                          </a:solidFill>
                          <a:effectLst/>
                          <a:latin typeface="Calibri" panose="020F0502020204030204" pitchFamily="34" charset="0"/>
                        </a:rPr>
                        <a:t>POLONIA</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sng" strike="noStrike">
                          <a:solidFill>
                            <a:srgbClr val="C00000"/>
                          </a:solidFill>
                          <a:effectLst/>
                          <a:latin typeface="Arial" panose="020B0604020202020204" pitchFamily="34" charset="0"/>
                          <a:hlinkClick r:id="rId5"/>
                        </a:rPr>
                        <a:t>University of Warmia and Mazury in Olsztyn</a:t>
                      </a:r>
                      <a:endParaRPr lang="en-US" sz="800" b="0" i="0" u="sng" strike="noStrike">
                        <a:solidFill>
                          <a:srgbClr val="C00000"/>
                        </a:solidFill>
                        <a:effectLst/>
                        <a:latin typeface="Arial" panose="020B0604020202020204" pitchFamily="34" charset="0"/>
                      </a:endParaRP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1" u="none" strike="noStrike" dirty="0">
                          <a:solidFill>
                            <a:schemeClr val="tx1"/>
                          </a:solidFill>
                          <a:effectLst/>
                          <a:latin typeface="Calibri" panose="020F0502020204030204" pitchFamily="34" charset="0"/>
                        </a:rPr>
                        <a:t>Faculty of Geodesy and Land Management</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5</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chemeClr val="tx1"/>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chemeClr val="tx1"/>
                          </a:solidFill>
                          <a:effectLst/>
                          <a:latin typeface="Calibri" panose="020F0502020204030204" pitchFamily="34" charset="0"/>
                        </a:rPr>
                        <a:t>0730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ENG B1</a:t>
                      </a:r>
                    </a:p>
                  </a:txBody>
                  <a:tcPr marL="4417" marR="4417" marT="44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7605949"/>
                  </a:ext>
                </a:extLst>
              </a:tr>
              <a:tr h="476093">
                <a:tc>
                  <a:txBody>
                    <a:bodyPr/>
                    <a:lstStyle/>
                    <a:p>
                      <a:pPr algn="ctr" fontAlgn="ctr"/>
                      <a:r>
                        <a:rPr lang="en-US" sz="800" b="0" i="0" u="none" strike="noStrike" dirty="0" err="1">
                          <a:solidFill>
                            <a:srgbClr val="000000"/>
                          </a:solidFill>
                          <a:effectLst/>
                          <a:latin typeface="Calibri" panose="020F0502020204030204" pitchFamily="34" charset="0"/>
                        </a:rPr>
                        <a:t>Bedon</a:t>
                      </a:r>
                      <a:endParaRPr lang="en-US" sz="800" b="0" i="0" u="none" strike="noStrike" dirty="0">
                        <a:solidFill>
                          <a:srgbClr val="000000"/>
                        </a:solidFill>
                        <a:effectLst/>
                        <a:latin typeface="Calibri" panose="020F0502020204030204" pitchFamily="34" charset="0"/>
                      </a:endParaRPr>
                    </a:p>
                  </a:txBody>
                  <a:tcPr marL="4417" marR="4417" marT="441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panose="020F0502020204030204" pitchFamily="34" charset="0"/>
                        </a:rPr>
                        <a:t>SK ZILINA01</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SLOVACCHIA</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sng" strike="noStrike" dirty="0">
                          <a:solidFill>
                            <a:srgbClr val="0563C1"/>
                          </a:solidFill>
                          <a:effectLst/>
                          <a:latin typeface="Arial" panose="020B0604020202020204" pitchFamily="34" charset="0"/>
                          <a:hlinkClick r:id="rId6"/>
                        </a:rPr>
                        <a:t>University of </a:t>
                      </a:r>
                      <a:r>
                        <a:rPr lang="en-US" sz="800" b="0" i="0" u="sng" strike="noStrike" dirty="0" err="1">
                          <a:solidFill>
                            <a:srgbClr val="0563C1"/>
                          </a:solidFill>
                          <a:effectLst/>
                          <a:latin typeface="Arial" panose="020B0604020202020204" pitchFamily="34" charset="0"/>
                          <a:hlinkClick r:id="rId6"/>
                        </a:rPr>
                        <a:t>Zilina</a:t>
                      </a:r>
                      <a:endParaRPr lang="en-US" sz="800" b="0" i="0" u="sng" strike="noStrike" dirty="0">
                        <a:solidFill>
                          <a:srgbClr val="0563C1"/>
                        </a:solidFill>
                        <a:effectLst/>
                        <a:latin typeface="Arial" panose="020B0604020202020204" pitchFamily="34" charset="0"/>
                      </a:endParaRP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1" u="none" strike="noStrike" dirty="0">
                          <a:solidFill>
                            <a:srgbClr val="000000"/>
                          </a:solidFill>
                          <a:effectLst/>
                          <a:latin typeface="Calibri" panose="020F0502020204030204" pitchFamily="34" charset="0"/>
                        </a:rPr>
                        <a:t>Faculty of Civil Engineering, Faculty of Operation and Economics of Transport, Faculty of Mechanical Engineering, Faculty of Electrical Engineering and Information Technology, Faculty of Security Engineering</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6</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rgbClr val="000000"/>
                          </a:solidFill>
                          <a:effectLst/>
                          <a:latin typeface="Calibri" panose="020F0502020204030204" pitchFamily="34" charset="0"/>
                        </a:rPr>
                        <a:t>0610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ENG B1</a:t>
                      </a:r>
                    </a:p>
                  </a:txBody>
                  <a:tcPr marL="4417" marR="4417" marT="44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6512836"/>
                  </a:ext>
                </a:extLst>
              </a:tr>
            </a:tbl>
          </a:graphicData>
        </a:graphic>
      </p:graphicFrame>
    </p:spTree>
    <p:extLst>
      <p:ext uri="{BB962C8B-B14F-4D97-AF65-F5344CB8AC3E}">
        <p14:creationId xmlns:p14="http://schemas.microsoft.com/office/powerpoint/2010/main" val="507253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FC3E185-B303-E445-8467-23FFD77D3467}"/>
              </a:ext>
            </a:extLst>
          </p:cNvPr>
          <p:cNvPicPr>
            <a:picLocks noChangeAspect="1"/>
          </p:cNvPicPr>
          <p:nvPr/>
        </p:nvPicPr>
        <p:blipFill>
          <a:blip r:embed="rId4"/>
          <a:stretch>
            <a:fillRect/>
          </a:stretch>
        </p:blipFill>
        <p:spPr>
          <a:xfrm>
            <a:off x="0" y="0"/>
            <a:ext cx="9144000" cy="836188"/>
          </a:xfrm>
          <a:prstGeom prst="rect">
            <a:avLst/>
          </a:prstGeom>
        </p:spPr>
      </p:pic>
      <p:sp>
        <p:nvSpPr>
          <p:cNvPr id="5" name="CasellaDiTesto 4">
            <a:extLst>
              <a:ext uri="{FF2B5EF4-FFF2-40B4-BE49-F238E27FC236}">
                <a16:creationId xmlns:a16="http://schemas.microsoft.com/office/drawing/2014/main" id="{FF17ED5F-5680-5B40-A954-D09969114D11}"/>
              </a:ext>
            </a:extLst>
          </p:cNvPr>
          <p:cNvSpPr txBox="1"/>
          <p:nvPr/>
        </p:nvSpPr>
        <p:spPr>
          <a:xfrm>
            <a:off x="352770" y="327728"/>
            <a:ext cx="5801989" cy="415498"/>
          </a:xfrm>
          <a:prstGeom prst="rect">
            <a:avLst/>
          </a:prstGeom>
          <a:noFill/>
        </p:spPr>
        <p:txBody>
          <a:bodyPr wrap="square" rtlCol="0">
            <a:spAutoFit/>
          </a:bodyPr>
          <a:lstStyle/>
          <a:p>
            <a:r>
              <a:rPr lang="it-IT" sz="2100" b="1" dirty="0">
                <a:solidFill>
                  <a:schemeClr val="bg1"/>
                </a:solidFill>
                <a:latin typeface="Founders Grotesk" panose="020B0503030202060203" pitchFamily="34" charset="77"/>
                <a:ea typeface="Gibson SemiBold" charset="0"/>
                <a:cs typeface="Gibson SemiBold" charset="0"/>
              </a:rPr>
              <a:t>ERASMUS+ STUDIO</a:t>
            </a:r>
          </a:p>
        </p:txBody>
      </p:sp>
      <p:sp>
        <p:nvSpPr>
          <p:cNvPr id="2" name="Rectangle 1"/>
          <p:cNvSpPr/>
          <p:nvPr/>
        </p:nvSpPr>
        <p:spPr>
          <a:xfrm>
            <a:off x="352769" y="836188"/>
            <a:ext cx="8688817" cy="369332"/>
          </a:xfrm>
          <a:prstGeom prst="rect">
            <a:avLst/>
          </a:prstGeom>
        </p:spPr>
        <p:txBody>
          <a:bodyPr wrap="square">
            <a:spAutoFit/>
          </a:bodyPr>
          <a:lstStyle/>
          <a:p>
            <a:r>
              <a:rPr lang="it-IT" dirty="0">
                <a:solidFill>
                  <a:srgbClr val="70240F"/>
                </a:solidFill>
                <a:latin typeface="Founders Grotesk" panose="020B0503030202060203" pitchFamily="34" charset="77"/>
                <a:ea typeface="Gibson" charset="0"/>
                <a:cs typeface="Gibson" charset="0"/>
              </a:rPr>
              <a:t>L Ingegneria Industriale</a:t>
            </a:r>
            <a:endParaRPr lang="en-US" sz="800" dirty="0"/>
          </a:p>
        </p:txBody>
      </p:sp>
      <p:sp>
        <p:nvSpPr>
          <p:cNvPr id="7" name="Rectangle 6"/>
          <p:cNvSpPr/>
          <p:nvPr/>
        </p:nvSpPr>
        <p:spPr>
          <a:xfrm>
            <a:off x="8297165" y="418094"/>
            <a:ext cx="846835" cy="400110"/>
          </a:xfrm>
          <a:prstGeom prst="rect">
            <a:avLst/>
          </a:prstGeom>
        </p:spPr>
        <p:txBody>
          <a:bodyPr wrap="none">
            <a:spAutoFit/>
          </a:bodyPr>
          <a:lstStyle/>
          <a:p>
            <a:r>
              <a:rPr lang="it-IT" sz="2000" dirty="0">
                <a:solidFill>
                  <a:schemeClr val="bg1"/>
                </a:solidFill>
                <a:latin typeface="Founders Grotesk Semibold" panose="020B0703030202060203" pitchFamily="34" charset="0"/>
              </a:rPr>
              <a:t>dove?</a:t>
            </a:r>
            <a:endParaRPr lang="en-US" sz="2000" dirty="0">
              <a:solidFill>
                <a:schemeClr val="bg1"/>
              </a:solidFill>
              <a:latin typeface="Founders Grotesk Semibold" panose="020B0703030202060203"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1351090952"/>
              </p:ext>
            </p:extLst>
          </p:nvPr>
        </p:nvGraphicFramePr>
        <p:xfrm>
          <a:off x="628651" y="1280160"/>
          <a:ext cx="7886698" cy="3081644"/>
        </p:xfrm>
        <a:graphic>
          <a:graphicData uri="http://schemas.openxmlformats.org/drawingml/2006/table">
            <a:tbl>
              <a:tblPr/>
              <a:tblGrid>
                <a:gridCol w="582674">
                  <a:extLst>
                    <a:ext uri="{9D8B030D-6E8A-4147-A177-3AD203B41FA5}">
                      <a16:colId xmlns:a16="http://schemas.microsoft.com/office/drawing/2014/main" val="3571190963"/>
                    </a:ext>
                  </a:extLst>
                </a:gridCol>
                <a:gridCol w="670958">
                  <a:extLst>
                    <a:ext uri="{9D8B030D-6E8A-4147-A177-3AD203B41FA5}">
                      <a16:colId xmlns:a16="http://schemas.microsoft.com/office/drawing/2014/main" val="4098834163"/>
                    </a:ext>
                  </a:extLst>
                </a:gridCol>
                <a:gridCol w="565017">
                  <a:extLst>
                    <a:ext uri="{9D8B030D-6E8A-4147-A177-3AD203B41FA5}">
                      <a16:colId xmlns:a16="http://schemas.microsoft.com/office/drawing/2014/main" val="1943382367"/>
                    </a:ext>
                  </a:extLst>
                </a:gridCol>
                <a:gridCol w="2054073">
                  <a:extLst>
                    <a:ext uri="{9D8B030D-6E8A-4147-A177-3AD203B41FA5}">
                      <a16:colId xmlns:a16="http://schemas.microsoft.com/office/drawing/2014/main" val="1804729334"/>
                    </a:ext>
                  </a:extLst>
                </a:gridCol>
                <a:gridCol w="1712709">
                  <a:extLst>
                    <a:ext uri="{9D8B030D-6E8A-4147-A177-3AD203B41FA5}">
                      <a16:colId xmlns:a16="http://schemas.microsoft.com/office/drawing/2014/main" val="752248251"/>
                    </a:ext>
                  </a:extLst>
                </a:gridCol>
                <a:gridCol w="454662">
                  <a:extLst>
                    <a:ext uri="{9D8B030D-6E8A-4147-A177-3AD203B41FA5}">
                      <a16:colId xmlns:a16="http://schemas.microsoft.com/office/drawing/2014/main" val="1945427779"/>
                    </a:ext>
                  </a:extLst>
                </a:gridCol>
                <a:gridCol w="136840">
                  <a:extLst>
                    <a:ext uri="{9D8B030D-6E8A-4147-A177-3AD203B41FA5}">
                      <a16:colId xmlns:a16="http://schemas.microsoft.com/office/drawing/2014/main" val="3129716342"/>
                    </a:ext>
                  </a:extLst>
                </a:gridCol>
                <a:gridCol w="136840">
                  <a:extLst>
                    <a:ext uri="{9D8B030D-6E8A-4147-A177-3AD203B41FA5}">
                      <a16:colId xmlns:a16="http://schemas.microsoft.com/office/drawing/2014/main" val="2199970730"/>
                    </a:ext>
                  </a:extLst>
                </a:gridCol>
                <a:gridCol w="136840">
                  <a:extLst>
                    <a:ext uri="{9D8B030D-6E8A-4147-A177-3AD203B41FA5}">
                      <a16:colId xmlns:a16="http://schemas.microsoft.com/office/drawing/2014/main" val="4250460227"/>
                    </a:ext>
                  </a:extLst>
                </a:gridCol>
                <a:gridCol w="394335">
                  <a:extLst>
                    <a:ext uri="{9D8B030D-6E8A-4147-A177-3AD203B41FA5}">
                      <a16:colId xmlns:a16="http://schemas.microsoft.com/office/drawing/2014/main" val="3648634260"/>
                    </a:ext>
                  </a:extLst>
                </a:gridCol>
                <a:gridCol w="1041750">
                  <a:extLst>
                    <a:ext uri="{9D8B030D-6E8A-4147-A177-3AD203B41FA5}">
                      <a16:colId xmlns:a16="http://schemas.microsoft.com/office/drawing/2014/main" val="4025767464"/>
                    </a:ext>
                  </a:extLst>
                </a:gridCol>
              </a:tblGrid>
              <a:tr h="609614">
                <a:tc>
                  <a:txBody>
                    <a:bodyPr/>
                    <a:lstStyle/>
                    <a:p>
                      <a:pPr algn="ctr" fontAlgn="ctr"/>
                      <a:r>
                        <a:rPr lang="en-US" sz="700" b="1" i="0" u="none" strike="noStrike" dirty="0" err="1">
                          <a:solidFill>
                            <a:srgbClr val="000000"/>
                          </a:solidFill>
                          <a:effectLst/>
                          <a:latin typeface="Calibri" panose="020F0502020204030204" pitchFamily="34" charset="0"/>
                        </a:rPr>
                        <a:t>Coordinatore</a:t>
                      </a:r>
                      <a:endParaRPr lang="en-US" sz="700" b="1" i="0" u="none" strike="noStrike" dirty="0">
                        <a:solidFill>
                          <a:srgbClr val="000000"/>
                        </a:solidFill>
                        <a:effectLst/>
                        <a:latin typeface="Calibri" panose="020F0502020204030204" pitchFamily="34" charset="0"/>
                      </a:endParaRPr>
                    </a:p>
                  </a:txBody>
                  <a:tcPr marL="4417" marR="4417" marT="441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0" u="none" strike="noStrike">
                          <a:solidFill>
                            <a:srgbClr val="000000"/>
                          </a:solidFill>
                          <a:effectLst/>
                          <a:latin typeface="Calibri" panose="020F0502020204030204" pitchFamily="34" charset="0"/>
                        </a:rPr>
                        <a:t>ERASMUS CODE</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0" u="none" strike="noStrike">
                          <a:solidFill>
                            <a:srgbClr val="000000"/>
                          </a:solidFill>
                          <a:effectLst/>
                          <a:latin typeface="Calibri" panose="020F0502020204030204" pitchFamily="34" charset="0"/>
                        </a:rPr>
                        <a:t>PAESE</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0" u="none" strike="noStrike" dirty="0">
                          <a:solidFill>
                            <a:srgbClr val="000000"/>
                          </a:solidFill>
                          <a:effectLst/>
                          <a:latin typeface="Calibri" panose="020F0502020204030204" pitchFamily="34" charset="0"/>
                        </a:rPr>
                        <a:t>UNIVERSITÀ</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it-IT" sz="700" b="1" i="0" u="none" strike="noStrike" dirty="0">
                          <a:solidFill>
                            <a:srgbClr val="000000"/>
                          </a:solidFill>
                          <a:effectLst/>
                          <a:latin typeface="Calibri" panose="020F0502020204030204" pitchFamily="34" charset="0"/>
                        </a:rPr>
                        <a:t>Facoltà e/o Dipartimento e/o Istituto</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a:solidFill>
                            <a:srgbClr val="000000"/>
                          </a:solidFill>
                          <a:effectLst/>
                          <a:latin typeface="Calibri" panose="020F0502020204030204" pitchFamily="34" charset="0"/>
                        </a:rPr>
                        <a:t>MESI PER STUDENTE</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err="1">
                          <a:solidFill>
                            <a:srgbClr val="000000"/>
                          </a:solidFill>
                          <a:effectLst/>
                          <a:latin typeface="Calibri" panose="020F0502020204030204" pitchFamily="34" charset="0"/>
                        </a:rPr>
                        <a:t>Corsi</a:t>
                      </a:r>
                      <a:endParaRPr lang="en-US" sz="700" b="1" i="1" u="none" strike="noStrike" dirty="0">
                        <a:solidFill>
                          <a:srgbClr val="000000"/>
                        </a:solidFill>
                        <a:effectLst/>
                        <a:latin typeface="Calibri" panose="020F0502020204030204" pitchFamily="34" charset="0"/>
                      </a:endParaRPr>
                    </a:p>
                  </a:txBody>
                  <a:tcPr marL="4417" marR="4417" marT="441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err="1">
                          <a:solidFill>
                            <a:srgbClr val="000000"/>
                          </a:solidFill>
                          <a:effectLst/>
                          <a:latin typeface="Calibri" panose="020F0502020204030204" pitchFamily="34" charset="0"/>
                        </a:rPr>
                        <a:t>Lavoro</a:t>
                      </a:r>
                      <a:r>
                        <a:rPr lang="en-US" sz="700" b="1" i="1" u="none" strike="noStrike" dirty="0">
                          <a:solidFill>
                            <a:srgbClr val="000000"/>
                          </a:solidFill>
                          <a:effectLst/>
                          <a:latin typeface="Calibri" panose="020F0502020204030204" pitchFamily="34" charset="0"/>
                        </a:rPr>
                        <a:t> di </a:t>
                      </a:r>
                      <a:r>
                        <a:rPr lang="en-US" sz="700" b="1" i="1" u="none" strike="noStrike" dirty="0" err="1">
                          <a:solidFill>
                            <a:srgbClr val="000000"/>
                          </a:solidFill>
                          <a:effectLst/>
                          <a:latin typeface="Calibri" panose="020F0502020204030204" pitchFamily="34" charset="0"/>
                        </a:rPr>
                        <a:t>tesi</a:t>
                      </a:r>
                      <a:endParaRPr lang="en-US" sz="700" b="1" i="1" u="none" strike="noStrike" dirty="0">
                        <a:solidFill>
                          <a:srgbClr val="000000"/>
                        </a:solidFill>
                        <a:effectLst/>
                        <a:latin typeface="Calibri" panose="020F0502020204030204" pitchFamily="34" charset="0"/>
                      </a:endParaRPr>
                    </a:p>
                  </a:txBody>
                  <a:tcPr marL="4417" marR="4417" marT="441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err="1">
                          <a:solidFill>
                            <a:srgbClr val="000000"/>
                          </a:solidFill>
                          <a:effectLst/>
                          <a:latin typeface="Calibri" panose="020F0502020204030204" pitchFamily="34" charset="0"/>
                        </a:rPr>
                        <a:t>Tirocinio</a:t>
                      </a:r>
                      <a:endParaRPr lang="en-US" sz="700" b="1" i="1" u="none" strike="noStrike" dirty="0">
                        <a:solidFill>
                          <a:srgbClr val="000000"/>
                        </a:solidFill>
                        <a:effectLst/>
                        <a:latin typeface="Calibri" panose="020F0502020204030204" pitchFamily="34" charset="0"/>
                      </a:endParaRPr>
                    </a:p>
                  </a:txBody>
                  <a:tcPr marL="4417" marR="4417" marT="441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a:solidFill>
                            <a:srgbClr val="000000"/>
                          </a:solidFill>
                          <a:effectLst/>
                          <a:latin typeface="Calibri" panose="020F0502020204030204" pitchFamily="34" charset="0"/>
                        </a:rPr>
                        <a:t>ISCED CODE</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a:solidFill>
                            <a:srgbClr val="000000"/>
                          </a:solidFill>
                          <a:effectLst/>
                          <a:latin typeface="Calibri" panose="020F0502020204030204" pitchFamily="34" charset="0"/>
                        </a:rPr>
                        <a:t>LIVELLO LINGUISTICO</a:t>
                      </a:r>
                    </a:p>
                  </a:txBody>
                  <a:tcPr marL="4417" marR="4417" marT="44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4099147308"/>
                  </a:ext>
                </a:extLst>
              </a:tr>
              <a:tr h="412005">
                <a:tc>
                  <a:txBody>
                    <a:bodyPr/>
                    <a:lstStyle/>
                    <a:p>
                      <a:pPr algn="ctr" fontAlgn="ctr"/>
                      <a:r>
                        <a:rPr lang="en-US" sz="800" b="0" i="0" u="none" strike="noStrike" dirty="0" err="1">
                          <a:solidFill>
                            <a:srgbClr val="000000"/>
                          </a:solidFill>
                          <a:effectLst/>
                          <a:latin typeface="Calibri" panose="020F0502020204030204" pitchFamily="34" charset="0"/>
                        </a:rPr>
                        <a:t>Grassi</a:t>
                      </a:r>
                      <a:endParaRPr lang="en-US" sz="800" b="0" i="0" u="none" strike="noStrike" dirty="0">
                        <a:solidFill>
                          <a:srgbClr val="000000"/>
                        </a:solidFill>
                        <a:effectLst/>
                        <a:latin typeface="Calibri" panose="020F0502020204030204" pitchFamily="34" charset="0"/>
                      </a:endParaRPr>
                    </a:p>
                  </a:txBody>
                  <a:tcPr marL="4417" marR="4417" marT="441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panose="020F0502020204030204" pitchFamily="34" charset="0"/>
                        </a:rPr>
                        <a:t>A GRAZ02</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AUSTRIA</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sng" strike="noStrike">
                          <a:solidFill>
                            <a:srgbClr val="0563C1"/>
                          </a:solidFill>
                          <a:effectLst/>
                          <a:latin typeface="Arial" panose="020B0604020202020204" pitchFamily="34" charset="0"/>
                          <a:hlinkClick r:id="rId5"/>
                        </a:rPr>
                        <a:t>Technische Universität Graz</a:t>
                      </a:r>
                      <a:endParaRPr lang="en-US" sz="800" b="0" i="0" u="sng" strike="noStrike">
                        <a:solidFill>
                          <a:srgbClr val="0563C1"/>
                        </a:solidFill>
                        <a:effectLst/>
                        <a:latin typeface="Arial" panose="020B0604020202020204" pitchFamily="34" charset="0"/>
                      </a:endParaRP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1" u="none" strike="noStrike" dirty="0">
                          <a:solidFill>
                            <a:srgbClr val="000000"/>
                          </a:solidFill>
                          <a:effectLst/>
                          <a:latin typeface="Calibri" panose="020F0502020204030204" pitchFamily="34" charset="0"/>
                        </a:rPr>
                        <a:t>Faculty of Technical Chemistry, Chemical and Process Engineering and Biotechnology; Institute of Chemical Engineering and Environmental Technology</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10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rgbClr val="000000"/>
                          </a:solidFill>
                          <a:effectLst/>
                          <a:latin typeface="Calibri" panose="020F0502020204030204" pitchFamily="34" charset="0"/>
                        </a:rPr>
                        <a:t>0710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TED B2/ENG C1</a:t>
                      </a:r>
                    </a:p>
                  </a:txBody>
                  <a:tcPr marL="4417" marR="4417" marT="44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9702867"/>
                  </a:ext>
                </a:extLst>
              </a:tr>
              <a:tr h="412005">
                <a:tc>
                  <a:txBody>
                    <a:bodyPr/>
                    <a:lstStyle/>
                    <a:p>
                      <a:pPr algn="ctr" fontAlgn="ctr"/>
                      <a:r>
                        <a:rPr lang="en-US" sz="800" b="0" i="0" u="none" strike="noStrike" dirty="0" err="1">
                          <a:solidFill>
                            <a:srgbClr val="000000"/>
                          </a:solidFill>
                          <a:effectLst/>
                          <a:latin typeface="Calibri" panose="020F0502020204030204" pitchFamily="34" charset="0"/>
                        </a:rPr>
                        <a:t>Parussini</a:t>
                      </a:r>
                      <a:endParaRPr lang="en-US" sz="800" b="0" i="0" u="none" strike="noStrike" dirty="0">
                        <a:solidFill>
                          <a:srgbClr val="000000"/>
                        </a:solidFill>
                        <a:effectLst/>
                        <a:latin typeface="Calibri" panose="020F0502020204030204" pitchFamily="34" charset="0"/>
                      </a:endParaRPr>
                    </a:p>
                  </a:txBody>
                  <a:tcPr marL="4417" marR="4417" marT="441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D AUGSBUR02</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GERMANIA</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sng" strike="noStrike" dirty="0" err="1">
                          <a:solidFill>
                            <a:srgbClr val="0563C1"/>
                          </a:solidFill>
                          <a:effectLst/>
                          <a:latin typeface="Arial" panose="020B0604020202020204" pitchFamily="34" charset="0"/>
                        </a:rPr>
                        <a:t>Hochschule</a:t>
                      </a:r>
                      <a:r>
                        <a:rPr lang="en-US" sz="800" b="0" i="0" u="sng" strike="noStrike" dirty="0">
                          <a:solidFill>
                            <a:srgbClr val="0563C1"/>
                          </a:solidFill>
                          <a:effectLst/>
                          <a:latin typeface="Arial" panose="020B0604020202020204" pitchFamily="34" charset="0"/>
                        </a:rPr>
                        <a:t> Augsburg – University of Applied Sciences</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1" u="none" strike="noStrike" dirty="0">
                          <a:solidFill>
                            <a:srgbClr val="000000"/>
                          </a:solidFill>
                          <a:effectLst/>
                          <a:latin typeface="Calibri" panose="020F0502020204030204" pitchFamily="34" charset="0"/>
                        </a:rPr>
                        <a:t>Faculty of Mechanical and Process Engineering</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5</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 </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700" b="0" i="0" u="none" strike="noStrike" dirty="0">
                        <a:solidFill>
                          <a:srgbClr val="000000"/>
                        </a:solidFill>
                        <a:effectLst/>
                        <a:latin typeface="Calibri" panose="020F0502020204030204" pitchFamily="34" charset="0"/>
                      </a:endParaRP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rgbClr val="000000"/>
                          </a:solidFill>
                          <a:effectLst/>
                          <a:latin typeface="Calibri" panose="020F0502020204030204" pitchFamily="34" charset="0"/>
                        </a:rPr>
                        <a:t>0710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ENG B2</a:t>
                      </a:r>
                    </a:p>
                  </a:txBody>
                  <a:tcPr marL="4417" marR="4417" marT="44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3956155"/>
                  </a:ext>
                </a:extLst>
              </a:tr>
              <a:tr h="412005">
                <a:tc>
                  <a:txBody>
                    <a:bodyPr/>
                    <a:lstStyle/>
                    <a:p>
                      <a:pPr algn="ctr" fontAlgn="ctr"/>
                      <a:r>
                        <a:rPr lang="en-US" sz="800" b="0" i="0" u="none" strike="noStrike" dirty="0" err="1">
                          <a:solidFill>
                            <a:schemeClr val="tx1"/>
                          </a:solidFill>
                          <a:effectLst/>
                          <a:latin typeface="Calibri" panose="020F0502020204030204" pitchFamily="34" charset="0"/>
                        </a:rPr>
                        <a:t>Padoano</a:t>
                      </a:r>
                      <a:endParaRPr lang="en-US" sz="800" b="0" i="0" u="none" strike="noStrike" dirty="0">
                        <a:solidFill>
                          <a:schemeClr val="tx1"/>
                        </a:solidFill>
                        <a:effectLst/>
                        <a:latin typeface="Calibri" panose="020F0502020204030204" pitchFamily="34" charset="0"/>
                      </a:endParaRPr>
                    </a:p>
                  </a:txBody>
                  <a:tcPr marL="4417" marR="4417" marT="441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chemeClr val="tx1"/>
                          </a:solidFill>
                          <a:effectLst/>
                          <a:latin typeface="Calibri" panose="020F0502020204030204" pitchFamily="34" charset="0"/>
                        </a:rPr>
                        <a:t>D LEMGO01</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chemeClr val="tx1"/>
                          </a:solidFill>
                          <a:effectLst/>
                          <a:latin typeface="Calibri" panose="020F0502020204030204" pitchFamily="34" charset="0"/>
                        </a:rPr>
                        <a:t>GERMANIA</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sng" strike="noStrike" dirty="0" err="1">
                          <a:solidFill>
                            <a:srgbClr val="C00000"/>
                          </a:solidFill>
                          <a:effectLst/>
                          <a:latin typeface="Arial" panose="020B0604020202020204" pitchFamily="34" charset="0"/>
                          <a:hlinkClick r:id="rId6"/>
                        </a:rPr>
                        <a:t>Hochschule</a:t>
                      </a:r>
                      <a:r>
                        <a:rPr lang="en-US" sz="800" b="0" i="0" u="sng" strike="noStrike" dirty="0">
                          <a:solidFill>
                            <a:srgbClr val="C00000"/>
                          </a:solidFill>
                          <a:effectLst/>
                          <a:latin typeface="Arial" panose="020B0604020202020204" pitchFamily="34" charset="0"/>
                          <a:hlinkClick r:id="rId6"/>
                        </a:rPr>
                        <a:t> </a:t>
                      </a:r>
                      <a:r>
                        <a:rPr lang="en-US" sz="800" b="0" i="0" u="sng" strike="noStrike" dirty="0" err="1">
                          <a:solidFill>
                            <a:srgbClr val="C00000"/>
                          </a:solidFill>
                          <a:effectLst/>
                          <a:latin typeface="Arial" panose="020B0604020202020204" pitchFamily="34" charset="0"/>
                          <a:hlinkClick r:id="rId6"/>
                        </a:rPr>
                        <a:t>Ostwestfalen-Lippe</a:t>
                      </a:r>
                      <a:endParaRPr lang="en-US" sz="800" b="0" i="0" u="sng" strike="noStrike" dirty="0">
                        <a:solidFill>
                          <a:srgbClr val="C00000"/>
                        </a:solidFill>
                        <a:effectLst/>
                        <a:latin typeface="Arial" panose="020B0604020202020204" pitchFamily="34" charset="0"/>
                      </a:endParaRP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1" u="none" strike="noStrike" dirty="0" err="1">
                          <a:solidFill>
                            <a:schemeClr val="tx1"/>
                          </a:solidFill>
                          <a:effectLst/>
                          <a:latin typeface="Calibri" panose="020F0502020204030204" pitchFamily="34" charset="0"/>
                        </a:rPr>
                        <a:t>Produktions</a:t>
                      </a:r>
                      <a:r>
                        <a:rPr lang="en-US" sz="600" b="0" i="1" u="none" strike="noStrike" dirty="0">
                          <a:solidFill>
                            <a:schemeClr val="tx1"/>
                          </a:solidFill>
                          <a:effectLst/>
                          <a:latin typeface="Calibri" panose="020F0502020204030204" pitchFamily="34" charset="0"/>
                        </a:rPr>
                        <a:t>- und </a:t>
                      </a:r>
                      <a:r>
                        <a:rPr lang="en-US" sz="600" b="0" i="1" u="none" strike="noStrike" dirty="0" err="1">
                          <a:solidFill>
                            <a:schemeClr val="tx1"/>
                          </a:solidFill>
                          <a:effectLst/>
                          <a:latin typeface="Calibri" panose="020F0502020204030204" pitchFamily="34" charset="0"/>
                        </a:rPr>
                        <a:t>Holztechnik</a:t>
                      </a:r>
                      <a:r>
                        <a:rPr lang="en-US" sz="600" b="0" i="1" u="none" strike="noStrike" dirty="0">
                          <a:solidFill>
                            <a:schemeClr val="tx1"/>
                          </a:solidFill>
                          <a:effectLst/>
                          <a:latin typeface="Calibri" panose="020F0502020204030204" pitchFamily="34" charset="0"/>
                        </a:rPr>
                        <a:t> (Production and Wood Engineering), </a:t>
                      </a:r>
                      <a:r>
                        <a:rPr lang="en-US" sz="600" b="0" i="1" u="none" strike="noStrike" dirty="0" err="1">
                          <a:solidFill>
                            <a:schemeClr val="tx1"/>
                          </a:solidFill>
                          <a:effectLst/>
                          <a:latin typeface="Calibri" panose="020F0502020204030204" pitchFamily="34" charset="0"/>
                        </a:rPr>
                        <a:t>Elektrotechnik</a:t>
                      </a:r>
                      <a:r>
                        <a:rPr lang="en-US" sz="600" b="0" i="1" u="none" strike="noStrike" dirty="0">
                          <a:solidFill>
                            <a:schemeClr val="tx1"/>
                          </a:solidFill>
                          <a:effectLst/>
                          <a:latin typeface="Calibri" panose="020F0502020204030204" pitchFamily="34" charset="0"/>
                        </a:rPr>
                        <a:t> und </a:t>
                      </a:r>
                      <a:r>
                        <a:rPr lang="en-US" sz="600" b="0" i="1" u="none" strike="noStrike" dirty="0" err="1">
                          <a:solidFill>
                            <a:schemeClr val="tx1"/>
                          </a:solidFill>
                          <a:effectLst/>
                          <a:latin typeface="Calibri" panose="020F0502020204030204" pitchFamily="34" charset="0"/>
                        </a:rPr>
                        <a:t>Technische</a:t>
                      </a:r>
                      <a:r>
                        <a:rPr lang="en-US" sz="600" b="0" i="1" u="none" strike="noStrike" dirty="0">
                          <a:solidFill>
                            <a:schemeClr val="tx1"/>
                          </a:solidFill>
                          <a:effectLst/>
                          <a:latin typeface="Calibri" panose="020F0502020204030204" pitchFamily="34" charset="0"/>
                        </a:rPr>
                        <a:t> </a:t>
                      </a:r>
                      <a:r>
                        <a:rPr lang="en-US" sz="600" b="0" i="1" u="none" strike="noStrike" dirty="0" err="1">
                          <a:solidFill>
                            <a:schemeClr val="tx1"/>
                          </a:solidFill>
                          <a:effectLst/>
                          <a:latin typeface="Calibri" panose="020F0502020204030204" pitchFamily="34" charset="0"/>
                        </a:rPr>
                        <a:t>Informatik</a:t>
                      </a:r>
                      <a:r>
                        <a:rPr lang="en-US" sz="600" b="0" i="1" u="none" strike="noStrike" dirty="0">
                          <a:solidFill>
                            <a:schemeClr val="tx1"/>
                          </a:solidFill>
                          <a:effectLst/>
                          <a:latin typeface="Calibri" panose="020F0502020204030204" pitchFamily="34" charset="0"/>
                        </a:rPr>
                        <a:t> (Electrical Engineering and Computer Science)</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6</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chemeClr val="tx1"/>
                          </a:solidFill>
                          <a:effectLst/>
                          <a:latin typeface="Calibri" panose="020F0502020204030204" pitchFamily="34" charset="0"/>
                        </a:rPr>
                        <a:t>0719</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TED B1/ENG B1</a:t>
                      </a:r>
                    </a:p>
                  </a:txBody>
                  <a:tcPr marL="4417" marR="4417" marT="44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6905093"/>
                  </a:ext>
                </a:extLst>
              </a:tr>
              <a:tr h="412005">
                <a:tc>
                  <a:txBody>
                    <a:bodyPr/>
                    <a:lstStyle/>
                    <a:p>
                      <a:pPr algn="ctr" fontAlgn="ctr"/>
                      <a:r>
                        <a:rPr lang="en-US" sz="800" b="0" i="0" u="none" strike="noStrike" dirty="0" err="1">
                          <a:solidFill>
                            <a:srgbClr val="000000"/>
                          </a:solidFill>
                          <a:effectLst/>
                          <a:latin typeface="Calibri" panose="020F0502020204030204" pitchFamily="34" charset="0"/>
                        </a:rPr>
                        <a:t>Parussini</a:t>
                      </a:r>
                      <a:endParaRPr lang="en-US" sz="800" b="0" i="0" u="none" strike="noStrike" dirty="0">
                        <a:solidFill>
                          <a:srgbClr val="000000"/>
                        </a:solidFill>
                        <a:effectLst/>
                        <a:latin typeface="Calibri" panose="020F0502020204030204" pitchFamily="34" charset="0"/>
                      </a:endParaRPr>
                    </a:p>
                  </a:txBody>
                  <a:tcPr marL="4417" marR="4417" marT="441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E SANTAND01</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SPAGNA</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sng" strike="noStrike" dirty="0">
                          <a:solidFill>
                            <a:srgbClr val="0563C1"/>
                          </a:solidFill>
                          <a:effectLst/>
                          <a:latin typeface="Arial" panose="020B0604020202020204" pitchFamily="34" charset="0"/>
                          <a:hlinkClick r:id="rId7"/>
                        </a:rPr>
                        <a:t>Universidad de Cantabria</a:t>
                      </a:r>
                      <a:endParaRPr lang="en-US" sz="800" b="0" i="0" u="sng" strike="noStrike" dirty="0">
                        <a:solidFill>
                          <a:srgbClr val="0563C1"/>
                        </a:solidFill>
                        <a:effectLst/>
                        <a:latin typeface="Arial" panose="020B0604020202020204" pitchFamily="34" charset="0"/>
                      </a:endParaRP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700" b="0" i="1" u="none" strike="noStrike" dirty="0">
                          <a:solidFill>
                            <a:srgbClr val="000000"/>
                          </a:solidFill>
                          <a:effectLst/>
                          <a:latin typeface="Calibri" panose="020F0502020204030204" pitchFamily="34" charset="0"/>
                        </a:rPr>
                        <a:t>Departamento de Ingeniería Estructural y Mecánica</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6</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rgbClr val="000000"/>
                          </a:solidFill>
                          <a:effectLst/>
                          <a:latin typeface="Calibri" panose="020F0502020204030204" pitchFamily="34" charset="0"/>
                        </a:rPr>
                        <a:t>0710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SPA B1/ ENG B2</a:t>
                      </a:r>
                    </a:p>
                  </a:txBody>
                  <a:tcPr marL="4417" marR="4417" marT="44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1365513"/>
                  </a:ext>
                </a:extLst>
              </a:tr>
              <a:tr h="412005">
                <a:tc>
                  <a:txBody>
                    <a:bodyPr/>
                    <a:lstStyle/>
                    <a:p>
                      <a:pPr algn="ctr" fontAlgn="ctr"/>
                      <a:r>
                        <a:rPr lang="en-US" sz="800" b="0" i="0" u="none" strike="noStrike" dirty="0" err="1">
                          <a:solidFill>
                            <a:schemeClr val="tx1"/>
                          </a:solidFill>
                          <a:effectLst/>
                          <a:latin typeface="Calibri" panose="020F0502020204030204" pitchFamily="34" charset="0"/>
                        </a:rPr>
                        <a:t>Taccani</a:t>
                      </a:r>
                      <a:endParaRPr lang="en-US" sz="800" b="0" i="0" u="none" strike="noStrike" dirty="0">
                        <a:solidFill>
                          <a:schemeClr val="tx1"/>
                        </a:solidFill>
                        <a:effectLst/>
                        <a:latin typeface="Calibri" panose="020F0502020204030204" pitchFamily="34" charset="0"/>
                      </a:endParaRPr>
                    </a:p>
                  </a:txBody>
                  <a:tcPr marL="4417" marR="4417" marT="441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chemeClr val="tx1"/>
                          </a:solidFill>
                          <a:effectLst/>
                          <a:latin typeface="Calibri" panose="020F0502020204030204" pitchFamily="34" charset="0"/>
                        </a:rPr>
                        <a:t>E VALENCI02</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chemeClr val="tx1"/>
                          </a:solidFill>
                          <a:effectLst/>
                          <a:latin typeface="Calibri" panose="020F0502020204030204" pitchFamily="34" charset="0"/>
                        </a:rPr>
                        <a:t>SPAGNA</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sng" strike="noStrike" dirty="0">
                          <a:solidFill>
                            <a:srgbClr val="C00000"/>
                          </a:solidFill>
                          <a:effectLst/>
                          <a:latin typeface="Arial" panose="020B0604020202020204" pitchFamily="34" charset="0"/>
                          <a:hlinkClick r:id="rId8"/>
                        </a:rPr>
                        <a:t>Universidad </a:t>
                      </a:r>
                      <a:r>
                        <a:rPr lang="en-US" sz="800" b="0" i="0" u="sng" strike="noStrike" dirty="0" err="1">
                          <a:solidFill>
                            <a:srgbClr val="C00000"/>
                          </a:solidFill>
                          <a:effectLst/>
                          <a:latin typeface="Arial" panose="020B0604020202020204" pitchFamily="34" charset="0"/>
                          <a:hlinkClick r:id="rId8"/>
                        </a:rPr>
                        <a:t>Politécnica</a:t>
                      </a:r>
                      <a:r>
                        <a:rPr lang="en-US" sz="800" b="0" i="0" u="sng" strike="noStrike" dirty="0">
                          <a:solidFill>
                            <a:srgbClr val="C00000"/>
                          </a:solidFill>
                          <a:effectLst/>
                          <a:latin typeface="Arial" panose="020B0604020202020204" pitchFamily="34" charset="0"/>
                          <a:hlinkClick r:id="rId8"/>
                        </a:rPr>
                        <a:t> de Valencia</a:t>
                      </a:r>
                      <a:endParaRPr lang="en-US" sz="800" b="0" i="0" u="sng" strike="noStrike" dirty="0">
                        <a:solidFill>
                          <a:srgbClr val="C00000"/>
                        </a:solidFill>
                        <a:effectLst/>
                        <a:latin typeface="Arial" panose="020B0604020202020204" pitchFamily="34" charset="0"/>
                      </a:endParaRP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1" u="none" strike="noStrike" dirty="0">
                          <a:solidFill>
                            <a:schemeClr val="tx1"/>
                          </a:solidFill>
                          <a:effectLst/>
                          <a:latin typeface="Calibri" panose="020F0502020204030204" pitchFamily="34" charset="0"/>
                        </a:rPr>
                        <a:t>ETSII </a:t>
                      </a:r>
                      <a:r>
                        <a:rPr lang="en-US" sz="700" b="0" i="1" u="none" strike="noStrike" dirty="0" err="1">
                          <a:solidFill>
                            <a:schemeClr val="tx1"/>
                          </a:solidFill>
                          <a:effectLst/>
                          <a:latin typeface="Calibri" panose="020F0502020204030204" pitchFamily="34" charset="0"/>
                        </a:rPr>
                        <a:t>Escuela</a:t>
                      </a:r>
                      <a:r>
                        <a:rPr lang="en-US" sz="700" b="0" i="1" u="none" strike="noStrike" dirty="0">
                          <a:solidFill>
                            <a:schemeClr val="tx1"/>
                          </a:solidFill>
                          <a:effectLst/>
                          <a:latin typeface="Calibri" panose="020F0502020204030204" pitchFamily="34" charset="0"/>
                        </a:rPr>
                        <a:t> </a:t>
                      </a:r>
                      <a:r>
                        <a:rPr lang="en-US" sz="700" b="0" i="1" u="none" strike="noStrike" dirty="0" err="1">
                          <a:solidFill>
                            <a:schemeClr val="tx1"/>
                          </a:solidFill>
                          <a:effectLst/>
                          <a:latin typeface="Calibri" panose="020F0502020204030204" pitchFamily="34" charset="0"/>
                        </a:rPr>
                        <a:t>Técnica</a:t>
                      </a:r>
                      <a:r>
                        <a:rPr lang="en-US" sz="700" b="0" i="1" u="none" strike="noStrike" dirty="0">
                          <a:solidFill>
                            <a:schemeClr val="tx1"/>
                          </a:solidFill>
                          <a:effectLst/>
                          <a:latin typeface="Calibri" panose="020F0502020204030204" pitchFamily="34" charset="0"/>
                        </a:rPr>
                        <a:t> Superior de </a:t>
                      </a:r>
                      <a:r>
                        <a:rPr lang="en-US" sz="700" b="0" i="1" u="none" strike="noStrike" dirty="0" err="1">
                          <a:solidFill>
                            <a:schemeClr val="tx1"/>
                          </a:solidFill>
                          <a:effectLst/>
                          <a:latin typeface="Calibri" panose="020F0502020204030204" pitchFamily="34" charset="0"/>
                        </a:rPr>
                        <a:t>Ingenieros</a:t>
                      </a:r>
                      <a:r>
                        <a:rPr lang="en-US" sz="700" b="0" i="1" u="none" strike="noStrike" dirty="0">
                          <a:solidFill>
                            <a:schemeClr val="tx1"/>
                          </a:solidFill>
                          <a:effectLst/>
                          <a:latin typeface="Calibri" panose="020F0502020204030204" pitchFamily="34" charset="0"/>
                        </a:rPr>
                        <a:t> </a:t>
                      </a:r>
                      <a:r>
                        <a:rPr lang="en-US" sz="700" b="0" i="1" u="none" strike="noStrike" dirty="0" err="1">
                          <a:solidFill>
                            <a:schemeClr val="tx1"/>
                          </a:solidFill>
                          <a:effectLst/>
                          <a:latin typeface="Calibri" panose="020F0502020204030204" pitchFamily="34" charset="0"/>
                        </a:rPr>
                        <a:t>Industriales</a:t>
                      </a:r>
                      <a:endParaRPr lang="en-US" sz="700" b="0" i="1" u="none" strike="noStrike" dirty="0">
                        <a:solidFill>
                          <a:schemeClr val="tx1"/>
                        </a:solidFill>
                        <a:effectLst/>
                        <a:latin typeface="Calibri" panose="020F0502020204030204" pitchFamily="34" charset="0"/>
                      </a:endParaRP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10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chemeClr val="tx1"/>
                          </a:solidFill>
                          <a:effectLst/>
                          <a:latin typeface="Calibri" panose="020F0502020204030204" pitchFamily="34" charset="0"/>
                        </a:rPr>
                        <a:t>0710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700" b="0" i="0" u="none" strike="noStrike" dirty="0">
                          <a:solidFill>
                            <a:schemeClr val="tx1"/>
                          </a:solidFill>
                          <a:effectLst/>
                          <a:latin typeface="Calibri" panose="020F0502020204030204" pitchFamily="34" charset="0"/>
                        </a:rPr>
                        <a:t>SPA A2/solo qualche corso è tenuto in inglese</a:t>
                      </a:r>
                    </a:p>
                  </a:txBody>
                  <a:tcPr marL="4417" marR="4417" marT="44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5060725"/>
                  </a:ext>
                </a:extLst>
              </a:tr>
              <a:tr h="412005">
                <a:tc>
                  <a:txBody>
                    <a:bodyPr/>
                    <a:lstStyle/>
                    <a:p>
                      <a:pPr algn="ctr" fontAlgn="ctr"/>
                      <a:r>
                        <a:rPr lang="en-US" sz="800" b="0" i="0" u="none" strike="noStrike" dirty="0" err="1">
                          <a:solidFill>
                            <a:srgbClr val="000000"/>
                          </a:solidFill>
                          <a:effectLst/>
                          <a:latin typeface="Calibri" panose="020F0502020204030204" pitchFamily="34" charset="0"/>
                        </a:rPr>
                        <a:t>Taccani</a:t>
                      </a:r>
                      <a:endParaRPr lang="en-US" sz="800" b="0" i="0" u="none" strike="noStrike" dirty="0">
                        <a:solidFill>
                          <a:srgbClr val="000000"/>
                        </a:solidFill>
                        <a:effectLst/>
                        <a:latin typeface="Calibri" panose="020F0502020204030204" pitchFamily="34" charset="0"/>
                      </a:endParaRPr>
                    </a:p>
                  </a:txBody>
                  <a:tcPr marL="4417" marR="4417" marT="441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panose="020F0502020204030204" pitchFamily="34" charset="0"/>
                        </a:rPr>
                        <a:t>E ZARAGOZ01</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SPAGNA</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sng" strike="noStrike" dirty="0">
                          <a:solidFill>
                            <a:srgbClr val="0563C1"/>
                          </a:solidFill>
                          <a:effectLst/>
                          <a:latin typeface="Arial" panose="020B0604020202020204" pitchFamily="34" charset="0"/>
                          <a:hlinkClick r:id="rId9"/>
                        </a:rPr>
                        <a:t>Universidad de Zaragoza</a:t>
                      </a:r>
                      <a:endParaRPr lang="en-US" sz="800" b="0" i="0" u="sng" strike="noStrike" dirty="0">
                        <a:solidFill>
                          <a:srgbClr val="0563C1"/>
                        </a:solidFill>
                        <a:effectLst/>
                        <a:latin typeface="Arial" panose="020B0604020202020204" pitchFamily="34" charset="0"/>
                      </a:endParaRP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1" u="none" strike="noStrike" dirty="0">
                          <a:solidFill>
                            <a:srgbClr val="000000"/>
                          </a:solidFill>
                          <a:effectLst/>
                          <a:latin typeface="Calibri" panose="020F0502020204030204" pitchFamily="34" charset="0"/>
                        </a:rPr>
                        <a:t>EINA School of Engineering and Architecture</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10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rgbClr val="000000"/>
                          </a:solidFill>
                          <a:effectLst/>
                          <a:latin typeface="Calibri" panose="020F0502020204030204" pitchFamily="34" charset="0"/>
                        </a:rPr>
                        <a:t>0719</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SPA B1</a:t>
                      </a:r>
                    </a:p>
                  </a:txBody>
                  <a:tcPr marL="4417" marR="4417" marT="44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0400313"/>
                  </a:ext>
                </a:extLst>
              </a:tr>
            </a:tbl>
          </a:graphicData>
        </a:graphic>
      </p:graphicFrame>
      <p:sp>
        <p:nvSpPr>
          <p:cNvPr id="14" name="TextBox 13"/>
          <p:cNvSpPr txBox="1"/>
          <p:nvPr/>
        </p:nvSpPr>
        <p:spPr>
          <a:xfrm>
            <a:off x="8009265" y="4419746"/>
            <a:ext cx="575799" cy="215444"/>
          </a:xfrm>
          <a:prstGeom prst="rect">
            <a:avLst/>
          </a:prstGeom>
          <a:noFill/>
        </p:spPr>
        <p:txBody>
          <a:bodyPr wrap="none" rtlCol="0">
            <a:spAutoFit/>
          </a:bodyPr>
          <a:lstStyle/>
          <a:p>
            <a:r>
              <a:rPr lang="en-US" sz="800" dirty="0">
                <a:latin typeface="Founders Grotesk" panose="020B0503030202060203"/>
              </a:rPr>
              <a:t>continua..</a:t>
            </a:r>
          </a:p>
        </p:txBody>
      </p:sp>
    </p:spTree>
    <p:extLst>
      <p:ext uri="{BB962C8B-B14F-4D97-AF65-F5344CB8AC3E}">
        <p14:creationId xmlns:p14="http://schemas.microsoft.com/office/powerpoint/2010/main" val="2226292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FC3E185-B303-E445-8467-23FFD77D3467}"/>
              </a:ext>
            </a:extLst>
          </p:cNvPr>
          <p:cNvPicPr>
            <a:picLocks noChangeAspect="1"/>
          </p:cNvPicPr>
          <p:nvPr/>
        </p:nvPicPr>
        <p:blipFill>
          <a:blip r:embed="rId4"/>
          <a:stretch>
            <a:fillRect/>
          </a:stretch>
        </p:blipFill>
        <p:spPr>
          <a:xfrm>
            <a:off x="0" y="0"/>
            <a:ext cx="9144000" cy="836188"/>
          </a:xfrm>
          <a:prstGeom prst="rect">
            <a:avLst/>
          </a:prstGeom>
        </p:spPr>
      </p:pic>
      <p:sp>
        <p:nvSpPr>
          <p:cNvPr id="5" name="CasellaDiTesto 4">
            <a:extLst>
              <a:ext uri="{FF2B5EF4-FFF2-40B4-BE49-F238E27FC236}">
                <a16:creationId xmlns:a16="http://schemas.microsoft.com/office/drawing/2014/main" id="{FF17ED5F-5680-5B40-A954-D09969114D11}"/>
              </a:ext>
            </a:extLst>
          </p:cNvPr>
          <p:cNvSpPr txBox="1"/>
          <p:nvPr/>
        </p:nvSpPr>
        <p:spPr>
          <a:xfrm>
            <a:off x="352770" y="327728"/>
            <a:ext cx="5801989" cy="415498"/>
          </a:xfrm>
          <a:prstGeom prst="rect">
            <a:avLst/>
          </a:prstGeom>
          <a:noFill/>
        </p:spPr>
        <p:txBody>
          <a:bodyPr wrap="square" rtlCol="0">
            <a:spAutoFit/>
          </a:bodyPr>
          <a:lstStyle/>
          <a:p>
            <a:r>
              <a:rPr lang="it-IT" sz="2100" b="1" dirty="0">
                <a:solidFill>
                  <a:schemeClr val="bg1"/>
                </a:solidFill>
                <a:latin typeface="Founders Grotesk" panose="020B0503030202060203" pitchFamily="34" charset="77"/>
                <a:ea typeface="Gibson SemiBold" charset="0"/>
                <a:cs typeface="Gibson SemiBold" charset="0"/>
              </a:rPr>
              <a:t>ERASMUS+ STUDIO</a:t>
            </a:r>
          </a:p>
        </p:txBody>
      </p:sp>
      <p:sp>
        <p:nvSpPr>
          <p:cNvPr id="2" name="Rectangle 1"/>
          <p:cNvSpPr/>
          <p:nvPr/>
        </p:nvSpPr>
        <p:spPr>
          <a:xfrm>
            <a:off x="352770" y="836188"/>
            <a:ext cx="2300823" cy="369332"/>
          </a:xfrm>
          <a:prstGeom prst="rect">
            <a:avLst/>
          </a:prstGeom>
        </p:spPr>
        <p:txBody>
          <a:bodyPr wrap="none">
            <a:spAutoFit/>
          </a:bodyPr>
          <a:lstStyle/>
          <a:p>
            <a:r>
              <a:rPr lang="it-IT" dirty="0">
                <a:solidFill>
                  <a:srgbClr val="70240F"/>
                </a:solidFill>
                <a:latin typeface="Founders Grotesk" panose="020B0503030202060203" pitchFamily="34" charset="77"/>
                <a:ea typeface="Gibson" charset="0"/>
                <a:cs typeface="Gibson" charset="0"/>
              </a:rPr>
              <a:t>L Ingegneria Industriale</a:t>
            </a:r>
            <a:endParaRPr lang="en-US" sz="800" dirty="0"/>
          </a:p>
        </p:txBody>
      </p:sp>
      <p:sp>
        <p:nvSpPr>
          <p:cNvPr id="7" name="Rectangle 6"/>
          <p:cNvSpPr/>
          <p:nvPr/>
        </p:nvSpPr>
        <p:spPr>
          <a:xfrm>
            <a:off x="8297165" y="418094"/>
            <a:ext cx="846835" cy="400110"/>
          </a:xfrm>
          <a:prstGeom prst="rect">
            <a:avLst/>
          </a:prstGeom>
        </p:spPr>
        <p:txBody>
          <a:bodyPr wrap="none">
            <a:spAutoFit/>
          </a:bodyPr>
          <a:lstStyle/>
          <a:p>
            <a:r>
              <a:rPr lang="it-IT" sz="2000" dirty="0">
                <a:solidFill>
                  <a:schemeClr val="bg1"/>
                </a:solidFill>
                <a:latin typeface="Founders Grotesk Semibold" panose="020B0703030202060203" pitchFamily="34" charset="0"/>
              </a:rPr>
              <a:t>dove?</a:t>
            </a:r>
            <a:endParaRPr lang="en-US" sz="2000" dirty="0">
              <a:solidFill>
                <a:schemeClr val="bg1"/>
              </a:solidFill>
              <a:latin typeface="Founders Grotesk Semibold" panose="020B0703030202060203"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810008450"/>
              </p:ext>
            </p:extLst>
          </p:nvPr>
        </p:nvGraphicFramePr>
        <p:xfrm>
          <a:off x="628651" y="1280160"/>
          <a:ext cx="7886698" cy="3210864"/>
        </p:xfrm>
        <a:graphic>
          <a:graphicData uri="http://schemas.openxmlformats.org/drawingml/2006/table">
            <a:tbl>
              <a:tblPr/>
              <a:tblGrid>
                <a:gridCol w="582674">
                  <a:extLst>
                    <a:ext uri="{9D8B030D-6E8A-4147-A177-3AD203B41FA5}">
                      <a16:colId xmlns:a16="http://schemas.microsoft.com/office/drawing/2014/main" val="2364354151"/>
                    </a:ext>
                  </a:extLst>
                </a:gridCol>
                <a:gridCol w="670958">
                  <a:extLst>
                    <a:ext uri="{9D8B030D-6E8A-4147-A177-3AD203B41FA5}">
                      <a16:colId xmlns:a16="http://schemas.microsoft.com/office/drawing/2014/main" val="1649932651"/>
                    </a:ext>
                  </a:extLst>
                </a:gridCol>
                <a:gridCol w="565017">
                  <a:extLst>
                    <a:ext uri="{9D8B030D-6E8A-4147-A177-3AD203B41FA5}">
                      <a16:colId xmlns:a16="http://schemas.microsoft.com/office/drawing/2014/main" val="3953311800"/>
                    </a:ext>
                  </a:extLst>
                </a:gridCol>
                <a:gridCol w="2054073">
                  <a:extLst>
                    <a:ext uri="{9D8B030D-6E8A-4147-A177-3AD203B41FA5}">
                      <a16:colId xmlns:a16="http://schemas.microsoft.com/office/drawing/2014/main" val="1458109616"/>
                    </a:ext>
                  </a:extLst>
                </a:gridCol>
                <a:gridCol w="1712709">
                  <a:extLst>
                    <a:ext uri="{9D8B030D-6E8A-4147-A177-3AD203B41FA5}">
                      <a16:colId xmlns:a16="http://schemas.microsoft.com/office/drawing/2014/main" val="2152056930"/>
                    </a:ext>
                  </a:extLst>
                </a:gridCol>
                <a:gridCol w="454662">
                  <a:extLst>
                    <a:ext uri="{9D8B030D-6E8A-4147-A177-3AD203B41FA5}">
                      <a16:colId xmlns:a16="http://schemas.microsoft.com/office/drawing/2014/main" val="3472288867"/>
                    </a:ext>
                  </a:extLst>
                </a:gridCol>
                <a:gridCol w="136840">
                  <a:extLst>
                    <a:ext uri="{9D8B030D-6E8A-4147-A177-3AD203B41FA5}">
                      <a16:colId xmlns:a16="http://schemas.microsoft.com/office/drawing/2014/main" val="1779617323"/>
                    </a:ext>
                  </a:extLst>
                </a:gridCol>
                <a:gridCol w="136840">
                  <a:extLst>
                    <a:ext uri="{9D8B030D-6E8A-4147-A177-3AD203B41FA5}">
                      <a16:colId xmlns:a16="http://schemas.microsoft.com/office/drawing/2014/main" val="2137625088"/>
                    </a:ext>
                  </a:extLst>
                </a:gridCol>
                <a:gridCol w="136840">
                  <a:extLst>
                    <a:ext uri="{9D8B030D-6E8A-4147-A177-3AD203B41FA5}">
                      <a16:colId xmlns:a16="http://schemas.microsoft.com/office/drawing/2014/main" val="4041869427"/>
                    </a:ext>
                  </a:extLst>
                </a:gridCol>
                <a:gridCol w="394335">
                  <a:extLst>
                    <a:ext uri="{9D8B030D-6E8A-4147-A177-3AD203B41FA5}">
                      <a16:colId xmlns:a16="http://schemas.microsoft.com/office/drawing/2014/main" val="3297119542"/>
                    </a:ext>
                  </a:extLst>
                </a:gridCol>
                <a:gridCol w="1041750">
                  <a:extLst>
                    <a:ext uri="{9D8B030D-6E8A-4147-A177-3AD203B41FA5}">
                      <a16:colId xmlns:a16="http://schemas.microsoft.com/office/drawing/2014/main" val="762343255"/>
                    </a:ext>
                  </a:extLst>
                </a:gridCol>
              </a:tblGrid>
              <a:tr h="609614">
                <a:tc>
                  <a:txBody>
                    <a:bodyPr/>
                    <a:lstStyle/>
                    <a:p>
                      <a:pPr algn="ctr" fontAlgn="ctr"/>
                      <a:r>
                        <a:rPr lang="en-US" sz="700" b="1" i="0" u="none" strike="noStrike" dirty="0" err="1">
                          <a:solidFill>
                            <a:srgbClr val="000000"/>
                          </a:solidFill>
                          <a:effectLst/>
                          <a:latin typeface="Calibri" panose="020F0502020204030204" pitchFamily="34" charset="0"/>
                        </a:rPr>
                        <a:t>Coordinatore</a:t>
                      </a:r>
                      <a:endParaRPr lang="en-US" sz="700" b="1" i="0" u="none" strike="noStrike" dirty="0">
                        <a:solidFill>
                          <a:srgbClr val="000000"/>
                        </a:solidFill>
                        <a:effectLst/>
                        <a:latin typeface="Calibri" panose="020F0502020204030204" pitchFamily="34" charset="0"/>
                      </a:endParaRPr>
                    </a:p>
                  </a:txBody>
                  <a:tcPr marL="4417" marR="4417" marT="441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0" u="none" strike="noStrike">
                          <a:solidFill>
                            <a:srgbClr val="000000"/>
                          </a:solidFill>
                          <a:effectLst/>
                          <a:latin typeface="Calibri" panose="020F0502020204030204" pitchFamily="34" charset="0"/>
                        </a:rPr>
                        <a:t>ERASMUS CODE</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0" u="none" strike="noStrike">
                          <a:solidFill>
                            <a:srgbClr val="000000"/>
                          </a:solidFill>
                          <a:effectLst/>
                          <a:latin typeface="Calibri" panose="020F0502020204030204" pitchFamily="34" charset="0"/>
                        </a:rPr>
                        <a:t>PAESE</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0" u="none" strike="noStrike">
                          <a:solidFill>
                            <a:srgbClr val="000000"/>
                          </a:solidFill>
                          <a:effectLst/>
                          <a:latin typeface="Calibri" panose="020F0502020204030204" pitchFamily="34" charset="0"/>
                        </a:rPr>
                        <a:t>UNIVERSITÀ</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it-IT" sz="700" b="1" i="0" u="none" strike="noStrike">
                          <a:solidFill>
                            <a:srgbClr val="000000"/>
                          </a:solidFill>
                          <a:effectLst/>
                          <a:latin typeface="Calibri" panose="020F0502020204030204" pitchFamily="34" charset="0"/>
                        </a:rPr>
                        <a:t>Facoltà e/o Dipartimento e/o Istituto</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a:solidFill>
                            <a:srgbClr val="000000"/>
                          </a:solidFill>
                          <a:effectLst/>
                          <a:latin typeface="Calibri" panose="020F0502020204030204" pitchFamily="34" charset="0"/>
                        </a:rPr>
                        <a:t>MESI PER STUDENTE</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a:solidFill>
                            <a:srgbClr val="000000"/>
                          </a:solidFill>
                          <a:effectLst/>
                          <a:latin typeface="Calibri" panose="020F0502020204030204" pitchFamily="34" charset="0"/>
                        </a:rPr>
                        <a:t>Corsi</a:t>
                      </a:r>
                    </a:p>
                  </a:txBody>
                  <a:tcPr marL="4417" marR="4417" marT="441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err="1">
                          <a:solidFill>
                            <a:srgbClr val="000000"/>
                          </a:solidFill>
                          <a:effectLst/>
                          <a:latin typeface="Calibri" panose="020F0502020204030204" pitchFamily="34" charset="0"/>
                        </a:rPr>
                        <a:t>Lavoro</a:t>
                      </a:r>
                      <a:r>
                        <a:rPr lang="en-US" sz="700" b="1" i="1" u="none" strike="noStrike" dirty="0">
                          <a:solidFill>
                            <a:srgbClr val="000000"/>
                          </a:solidFill>
                          <a:effectLst/>
                          <a:latin typeface="Calibri" panose="020F0502020204030204" pitchFamily="34" charset="0"/>
                        </a:rPr>
                        <a:t> di </a:t>
                      </a:r>
                      <a:r>
                        <a:rPr lang="en-US" sz="700" b="1" i="1" u="none" strike="noStrike" dirty="0" err="1">
                          <a:solidFill>
                            <a:srgbClr val="000000"/>
                          </a:solidFill>
                          <a:effectLst/>
                          <a:latin typeface="Calibri" panose="020F0502020204030204" pitchFamily="34" charset="0"/>
                        </a:rPr>
                        <a:t>tesi</a:t>
                      </a:r>
                      <a:endParaRPr lang="en-US" sz="700" b="1" i="1" u="none" strike="noStrike" dirty="0">
                        <a:solidFill>
                          <a:srgbClr val="000000"/>
                        </a:solidFill>
                        <a:effectLst/>
                        <a:latin typeface="Calibri" panose="020F0502020204030204" pitchFamily="34" charset="0"/>
                      </a:endParaRPr>
                    </a:p>
                  </a:txBody>
                  <a:tcPr marL="4417" marR="4417" marT="441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err="1">
                          <a:solidFill>
                            <a:srgbClr val="000000"/>
                          </a:solidFill>
                          <a:effectLst/>
                          <a:latin typeface="Calibri" panose="020F0502020204030204" pitchFamily="34" charset="0"/>
                        </a:rPr>
                        <a:t>Tirocinio</a:t>
                      </a:r>
                      <a:endParaRPr lang="en-US" sz="700" b="1" i="1" u="none" strike="noStrike" dirty="0">
                        <a:solidFill>
                          <a:srgbClr val="000000"/>
                        </a:solidFill>
                        <a:effectLst/>
                        <a:latin typeface="Calibri" panose="020F0502020204030204" pitchFamily="34" charset="0"/>
                      </a:endParaRPr>
                    </a:p>
                  </a:txBody>
                  <a:tcPr marL="4417" marR="4417" marT="441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a:solidFill>
                            <a:srgbClr val="000000"/>
                          </a:solidFill>
                          <a:effectLst/>
                          <a:latin typeface="Calibri" panose="020F0502020204030204" pitchFamily="34" charset="0"/>
                        </a:rPr>
                        <a:t>ISCED CODE</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a:solidFill>
                            <a:srgbClr val="000000"/>
                          </a:solidFill>
                          <a:effectLst/>
                          <a:latin typeface="Calibri" panose="020F0502020204030204" pitchFamily="34" charset="0"/>
                        </a:rPr>
                        <a:t>LIVELLO LINGUISTICO</a:t>
                      </a:r>
                    </a:p>
                  </a:txBody>
                  <a:tcPr marL="4417" marR="4417" marT="44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2930431818"/>
                  </a:ext>
                </a:extLst>
              </a:tr>
              <a:tr h="412005">
                <a:tc>
                  <a:txBody>
                    <a:bodyPr/>
                    <a:lstStyle/>
                    <a:p>
                      <a:pPr algn="ctr" fontAlgn="ctr"/>
                      <a:r>
                        <a:rPr lang="en-US" sz="800" b="0" i="0" u="none" strike="noStrike" dirty="0" err="1">
                          <a:solidFill>
                            <a:srgbClr val="000000"/>
                          </a:solidFill>
                          <a:effectLst/>
                          <a:highlight>
                            <a:srgbClr val="FFFF00"/>
                          </a:highlight>
                          <a:latin typeface="Calibri" panose="020F0502020204030204" pitchFamily="34" charset="0"/>
                        </a:rPr>
                        <a:t>Biot</a:t>
                      </a:r>
                      <a:endParaRPr lang="en-US" sz="800" b="0" i="0" u="none" strike="noStrike" dirty="0">
                        <a:solidFill>
                          <a:srgbClr val="000000"/>
                        </a:solidFill>
                        <a:effectLst/>
                        <a:highlight>
                          <a:srgbClr val="FFFF00"/>
                        </a:highlight>
                        <a:latin typeface="Calibri" panose="020F0502020204030204" pitchFamily="34" charset="0"/>
                      </a:endParaRPr>
                    </a:p>
                  </a:txBody>
                  <a:tcPr marL="4417" marR="4417" marT="441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F LILLE16</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FRANCIA</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sng" strike="noStrike" dirty="0">
                          <a:solidFill>
                            <a:srgbClr val="0563C1"/>
                          </a:solidFill>
                          <a:effectLst/>
                          <a:latin typeface="Arial" panose="020B0604020202020204" pitchFamily="34" charset="0"/>
                          <a:hlinkClick r:id="rId5"/>
                        </a:rPr>
                        <a:t>Institut Catholique d'Arts et Métiers</a:t>
                      </a:r>
                      <a:endParaRPr lang="fr-FR" sz="800" b="0" i="0" u="sng" strike="noStrike" dirty="0">
                        <a:solidFill>
                          <a:srgbClr val="0563C1"/>
                        </a:solidFill>
                        <a:effectLst/>
                        <a:latin typeface="Arial" panose="020B0604020202020204" pitchFamily="34" charset="0"/>
                      </a:endParaRP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1" u="none" strike="noStrike" dirty="0" err="1">
                          <a:solidFill>
                            <a:srgbClr val="000000"/>
                          </a:solidFill>
                          <a:effectLst/>
                          <a:latin typeface="Calibri" panose="020F0502020204030204" pitchFamily="34" charset="0"/>
                        </a:rPr>
                        <a:t>École</a:t>
                      </a:r>
                      <a:r>
                        <a:rPr lang="en-US" sz="700" b="0" i="1" u="none" strike="noStrike" dirty="0">
                          <a:solidFill>
                            <a:srgbClr val="000000"/>
                          </a:solidFill>
                          <a:effectLst/>
                          <a:latin typeface="Calibri" panose="020F0502020204030204" pitchFamily="34" charset="0"/>
                        </a:rPr>
                        <a:t> </a:t>
                      </a:r>
                      <a:r>
                        <a:rPr lang="en-US" sz="700" b="0" i="1" u="none" strike="noStrike" dirty="0" err="1">
                          <a:solidFill>
                            <a:srgbClr val="000000"/>
                          </a:solidFill>
                          <a:effectLst/>
                          <a:latin typeface="Calibri" panose="020F0502020204030204" pitchFamily="34" charset="0"/>
                        </a:rPr>
                        <a:t>d’ingénieur</a:t>
                      </a:r>
                      <a:r>
                        <a:rPr lang="en-US" sz="700" b="0" i="1" u="none" strike="noStrike" dirty="0">
                          <a:solidFill>
                            <a:srgbClr val="000000"/>
                          </a:solidFill>
                          <a:effectLst/>
                          <a:latin typeface="Calibri" panose="020F0502020204030204" pitchFamily="34" charset="0"/>
                        </a:rPr>
                        <a:t> Nantes</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10 o 5</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rgbClr val="000000"/>
                          </a:solidFill>
                          <a:effectLst/>
                          <a:latin typeface="Calibri" panose="020F0502020204030204" pitchFamily="34" charset="0"/>
                        </a:rPr>
                        <a:t>0710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FRA B1/ENG B1</a:t>
                      </a:r>
                    </a:p>
                  </a:txBody>
                  <a:tcPr marL="4417" marR="4417" marT="44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9621576"/>
                  </a:ext>
                </a:extLst>
              </a:tr>
              <a:tr h="412005">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800" b="0" i="0" u="none" strike="noStrike" dirty="0" err="1">
                          <a:solidFill>
                            <a:srgbClr val="000000"/>
                          </a:solidFill>
                          <a:effectLst/>
                          <a:latin typeface="Calibri" panose="020F0502020204030204" pitchFamily="34" charset="0"/>
                        </a:rPr>
                        <a:t>Cefalo</a:t>
                      </a:r>
                      <a:endParaRPr lang="en-US" sz="800" b="0" i="0" u="none" strike="noStrike" dirty="0">
                        <a:solidFill>
                          <a:srgbClr val="000000"/>
                        </a:solidFill>
                        <a:effectLst/>
                        <a:latin typeface="Calibri" panose="020F0502020204030204" pitchFamily="34" charset="0"/>
                      </a:endParaRPr>
                    </a:p>
                  </a:txBody>
                  <a:tcPr marL="4417" marR="4417" marT="441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HR RIJEKA01</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CROAZIA</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sng" strike="noStrike" dirty="0" err="1">
                          <a:solidFill>
                            <a:srgbClr val="0563C1"/>
                          </a:solidFill>
                          <a:effectLst/>
                          <a:latin typeface="Arial" panose="020B0604020202020204" pitchFamily="34" charset="0"/>
                          <a:hlinkClick r:id="rId6"/>
                        </a:rPr>
                        <a:t>Sveučilište</a:t>
                      </a:r>
                      <a:r>
                        <a:rPr lang="es-ES" sz="800" b="0" i="0" u="sng" strike="noStrike" dirty="0">
                          <a:solidFill>
                            <a:srgbClr val="0563C1"/>
                          </a:solidFill>
                          <a:effectLst/>
                          <a:latin typeface="Arial" panose="020B0604020202020204" pitchFamily="34" charset="0"/>
                          <a:hlinkClick r:id="rId6"/>
                        </a:rPr>
                        <a:t> u </a:t>
                      </a:r>
                      <a:r>
                        <a:rPr lang="es-ES" sz="800" b="0" i="0" u="sng" strike="noStrike" dirty="0" err="1">
                          <a:solidFill>
                            <a:srgbClr val="0563C1"/>
                          </a:solidFill>
                          <a:effectLst/>
                          <a:latin typeface="Arial" panose="020B0604020202020204" pitchFamily="34" charset="0"/>
                          <a:hlinkClick r:id="rId6"/>
                        </a:rPr>
                        <a:t>Rijeci</a:t>
                      </a:r>
                      <a:endParaRPr lang="es-ES" sz="800" b="0" i="0" u="sng" strike="noStrike" dirty="0">
                        <a:solidFill>
                          <a:srgbClr val="0563C1"/>
                        </a:solidFill>
                        <a:effectLst/>
                        <a:latin typeface="Arial" panose="020B0604020202020204" pitchFamily="34" charset="0"/>
                      </a:endParaRP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700" b="0" i="1" u="none" strike="noStrike" dirty="0" err="1">
                          <a:solidFill>
                            <a:srgbClr val="000000"/>
                          </a:solidFill>
                          <a:effectLst/>
                          <a:latin typeface="Calibri" panose="020F0502020204030204" pitchFamily="34" charset="0"/>
                        </a:rPr>
                        <a:t>Faculty</a:t>
                      </a:r>
                      <a:r>
                        <a:rPr lang="es-ES" sz="700" b="0" i="1" u="none" strike="noStrike" dirty="0">
                          <a:solidFill>
                            <a:srgbClr val="000000"/>
                          </a:solidFill>
                          <a:effectLst/>
                          <a:latin typeface="Calibri" panose="020F0502020204030204" pitchFamily="34" charset="0"/>
                        </a:rPr>
                        <a:t> of </a:t>
                      </a:r>
                      <a:r>
                        <a:rPr lang="es-ES" sz="700" b="0" i="1" u="none" strike="noStrike" dirty="0" err="1">
                          <a:solidFill>
                            <a:srgbClr val="000000"/>
                          </a:solidFill>
                          <a:effectLst/>
                          <a:latin typeface="Calibri" panose="020F0502020204030204" pitchFamily="34" charset="0"/>
                        </a:rPr>
                        <a:t>Enginering</a:t>
                      </a:r>
                      <a:endParaRPr lang="es-ES" sz="700" b="0" i="1" u="none" strike="noStrike" dirty="0">
                        <a:solidFill>
                          <a:srgbClr val="000000"/>
                        </a:solidFill>
                        <a:effectLst/>
                        <a:latin typeface="Calibri" panose="020F0502020204030204" pitchFamily="34" charset="0"/>
                      </a:endParaRP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6</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rgbClr val="000000"/>
                          </a:solidFill>
                          <a:effectLst/>
                          <a:latin typeface="Calibri" panose="020F0502020204030204" pitchFamily="34" charset="0"/>
                        </a:rPr>
                        <a:t>0730</a:t>
                      </a:r>
                    </a:p>
                    <a:p>
                      <a:pPr algn="ctr" fontAlgn="ctr"/>
                      <a:r>
                        <a:rPr lang="en-US" sz="700" b="1" i="0" u="none" strike="noStrike" dirty="0">
                          <a:solidFill>
                            <a:srgbClr val="000000"/>
                          </a:solidFill>
                          <a:effectLst/>
                          <a:latin typeface="Calibri" panose="020F0502020204030204" pitchFamily="34" charset="0"/>
                        </a:rPr>
                        <a:t>0710</a:t>
                      </a:r>
                    </a:p>
                    <a:p>
                      <a:pPr algn="ctr" fontAlgn="ctr"/>
                      <a:r>
                        <a:rPr lang="en-US" sz="700" b="1" i="0" u="none" strike="noStrike" dirty="0">
                          <a:solidFill>
                            <a:srgbClr val="000000"/>
                          </a:solidFill>
                          <a:effectLst/>
                          <a:latin typeface="Calibri" panose="020F0502020204030204" pitchFamily="34" charset="0"/>
                        </a:rPr>
                        <a:t>0610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700" b="0" i="0" u="none" strike="noStrike" dirty="0">
                          <a:solidFill>
                            <a:srgbClr val="000000"/>
                          </a:solidFill>
                          <a:effectLst/>
                          <a:latin typeface="Calibri" panose="020F0502020204030204" pitchFamily="34" charset="0"/>
                        </a:rPr>
                        <a:t>ENG B2</a:t>
                      </a:r>
                    </a:p>
                  </a:txBody>
                  <a:tcPr marL="4417" marR="4417" marT="44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9910406"/>
                  </a:ext>
                </a:extLst>
              </a:tr>
              <a:tr h="412005">
                <a:tc>
                  <a:txBody>
                    <a:bodyPr/>
                    <a:lstStyle/>
                    <a:p>
                      <a:pPr algn="ctr" fontAlgn="ctr"/>
                      <a:r>
                        <a:rPr lang="en-US" sz="800" b="0" i="0" u="none" strike="noStrike" dirty="0" err="1">
                          <a:solidFill>
                            <a:srgbClr val="000000"/>
                          </a:solidFill>
                          <a:effectLst/>
                          <a:latin typeface="Calibri" panose="020F0502020204030204" pitchFamily="34" charset="0"/>
                        </a:rPr>
                        <a:t>Parussini</a:t>
                      </a:r>
                      <a:endParaRPr lang="en-US" sz="800" b="0" i="0" u="none" strike="noStrike" dirty="0">
                        <a:solidFill>
                          <a:srgbClr val="000000"/>
                        </a:solidFill>
                        <a:effectLst/>
                        <a:latin typeface="Calibri" panose="020F0502020204030204" pitchFamily="34" charset="0"/>
                      </a:endParaRPr>
                    </a:p>
                  </a:txBody>
                  <a:tcPr marL="4417" marR="4417" marT="441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LT KAUNAS01</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LITUANIA</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sng" strike="noStrike" dirty="0" err="1">
                          <a:solidFill>
                            <a:srgbClr val="0563C1"/>
                          </a:solidFill>
                          <a:effectLst/>
                          <a:latin typeface="Arial" panose="020B0604020202020204" pitchFamily="34" charset="0"/>
                          <a:hlinkClick r:id="rId7"/>
                        </a:rPr>
                        <a:t>Vytautas</a:t>
                      </a:r>
                      <a:r>
                        <a:rPr lang="en-US" sz="800" b="0" i="0" u="sng" strike="noStrike" dirty="0">
                          <a:solidFill>
                            <a:srgbClr val="0563C1"/>
                          </a:solidFill>
                          <a:effectLst/>
                          <a:latin typeface="Arial" panose="020B0604020202020204" pitchFamily="34" charset="0"/>
                          <a:hlinkClick r:id="rId7"/>
                        </a:rPr>
                        <a:t> Magnus University</a:t>
                      </a:r>
                      <a:endParaRPr lang="en-US" sz="800" b="0" i="0" u="sng" strike="noStrike" dirty="0">
                        <a:solidFill>
                          <a:srgbClr val="0563C1"/>
                        </a:solidFill>
                        <a:effectLst/>
                        <a:latin typeface="Arial" panose="020B0604020202020204" pitchFamily="34" charset="0"/>
                      </a:endParaRP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1" u="none" strike="noStrike" dirty="0">
                          <a:solidFill>
                            <a:srgbClr val="000000"/>
                          </a:solidFill>
                          <a:effectLst/>
                          <a:latin typeface="Calibri" panose="020F0502020204030204" pitchFamily="34" charset="0"/>
                        </a:rPr>
                        <a:t>Faculty of Engineering</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5</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 </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rgbClr val="000000"/>
                          </a:solidFill>
                          <a:effectLst/>
                          <a:latin typeface="Calibri" panose="020F0502020204030204" pitchFamily="34" charset="0"/>
                        </a:rPr>
                        <a:t>0700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ENG B2</a:t>
                      </a:r>
                    </a:p>
                  </a:txBody>
                  <a:tcPr marL="4417" marR="4417" marT="44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2946707"/>
                  </a:ext>
                </a:extLst>
              </a:tr>
              <a:tr h="412005">
                <a:tc>
                  <a:txBody>
                    <a:bodyPr/>
                    <a:lstStyle/>
                    <a:p>
                      <a:pPr algn="ctr" fontAlgn="ctr"/>
                      <a:r>
                        <a:rPr lang="en-US" sz="800" b="0" i="0" u="none" strike="noStrike" dirty="0" err="1">
                          <a:solidFill>
                            <a:srgbClr val="000000"/>
                          </a:solidFill>
                          <a:effectLst/>
                          <a:latin typeface="Calibri" panose="020F0502020204030204" pitchFamily="34" charset="0"/>
                        </a:rPr>
                        <a:t>Marzullo</a:t>
                      </a:r>
                      <a:endParaRPr lang="en-US" sz="800" b="0" i="0" u="none" strike="noStrike" dirty="0">
                        <a:solidFill>
                          <a:srgbClr val="000000"/>
                        </a:solidFill>
                        <a:effectLst/>
                        <a:latin typeface="Calibri" panose="020F0502020204030204" pitchFamily="34" charset="0"/>
                      </a:endParaRPr>
                    </a:p>
                  </a:txBody>
                  <a:tcPr marL="4417" marR="4417" marT="441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PL KRAKOW03</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POLONIA</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l-PL" sz="800" b="0" i="0" u="sng" strike="noStrike" dirty="0">
                          <a:solidFill>
                            <a:srgbClr val="0563C1"/>
                          </a:solidFill>
                          <a:effectLst/>
                          <a:latin typeface="Arial" panose="020B0604020202020204" pitchFamily="34" charset="0"/>
                          <a:hlinkClick r:id="rId8"/>
                        </a:rPr>
                        <a:t>Politechnika Krakowska im. Tadeusza Kościuszki</a:t>
                      </a:r>
                      <a:endParaRPr lang="pl-PL" sz="800" b="0" i="0" u="sng" strike="noStrike" dirty="0">
                        <a:solidFill>
                          <a:srgbClr val="0563C1"/>
                        </a:solidFill>
                        <a:effectLst/>
                        <a:latin typeface="Arial" panose="020B0604020202020204" pitchFamily="34" charset="0"/>
                      </a:endParaRP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1" u="none" strike="noStrike">
                          <a:solidFill>
                            <a:srgbClr val="000000"/>
                          </a:solidFill>
                          <a:effectLst/>
                          <a:latin typeface="Calibri" panose="020F0502020204030204" pitchFamily="34" charset="0"/>
                        </a:rPr>
                        <a:t>Faculty of Mechanical Engineering</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6</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rgbClr val="000000"/>
                          </a:solidFill>
                          <a:effectLst/>
                          <a:latin typeface="Calibri" panose="020F0502020204030204" pitchFamily="34" charset="0"/>
                        </a:rPr>
                        <a:t>0700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ENG B1</a:t>
                      </a:r>
                    </a:p>
                  </a:txBody>
                  <a:tcPr marL="4417" marR="4417" marT="44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2026918"/>
                  </a:ext>
                </a:extLst>
              </a:tr>
              <a:tr h="436395">
                <a:tc>
                  <a:txBody>
                    <a:bodyPr/>
                    <a:lstStyle/>
                    <a:p>
                      <a:pPr algn="ctr" fontAlgn="ctr"/>
                      <a:r>
                        <a:rPr lang="en-US" sz="800" b="0" i="0" u="none" strike="noStrike" dirty="0" err="1">
                          <a:solidFill>
                            <a:srgbClr val="000000"/>
                          </a:solidFill>
                          <a:effectLst/>
                          <a:latin typeface="Calibri" panose="020F0502020204030204" pitchFamily="34" charset="0"/>
                        </a:rPr>
                        <a:t>Cosmi</a:t>
                      </a:r>
                      <a:endParaRPr lang="en-US" sz="800" b="0" i="0" u="none" strike="noStrike" dirty="0">
                        <a:solidFill>
                          <a:srgbClr val="000000"/>
                        </a:solidFill>
                        <a:effectLst/>
                        <a:latin typeface="Calibri" panose="020F0502020204030204" pitchFamily="34" charset="0"/>
                      </a:endParaRPr>
                    </a:p>
                  </a:txBody>
                  <a:tcPr marL="4417" marR="4417" marT="441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panose="020F0502020204030204" pitchFamily="34" charset="0"/>
                        </a:rPr>
                        <a:t>RO BUCURES11</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ROMANIA</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sng" strike="noStrike" dirty="0" err="1">
                          <a:solidFill>
                            <a:srgbClr val="0563C1"/>
                          </a:solidFill>
                          <a:effectLst/>
                          <a:latin typeface="Arial" panose="020B0604020202020204" pitchFamily="34" charset="0"/>
                          <a:hlinkClick r:id="rId9"/>
                        </a:rPr>
                        <a:t>Universitatea</a:t>
                      </a:r>
                      <a:r>
                        <a:rPr lang="en-US" sz="800" b="0" i="0" u="sng" strike="noStrike" dirty="0">
                          <a:solidFill>
                            <a:srgbClr val="0563C1"/>
                          </a:solidFill>
                          <a:effectLst/>
                          <a:latin typeface="Arial" panose="020B0604020202020204" pitchFamily="34" charset="0"/>
                          <a:hlinkClick r:id="rId9"/>
                        </a:rPr>
                        <a:t> </a:t>
                      </a:r>
                      <a:r>
                        <a:rPr lang="en-US" sz="800" b="0" i="0" u="sng" strike="noStrike" dirty="0" err="1">
                          <a:solidFill>
                            <a:srgbClr val="0563C1"/>
                          </a:solidFill>
                          <a:effectLst/>
                          <a:latin typeface="Arial" panose="020B0604020202020204" pitchFamily="34" charset="0"/>
                          <a:hlinkClick r:id="rId9"/>
                        </a:rPr>
                        <a:t>Politehnica</a:t>
                      </a:r>
                      <a:r>
                        <a:rPr lang="en-US" sz="800" b="0" i="0" u="sng" strike="noStrike" dirty="0">
                          <a:solidFill>
                            <a:srgbClr val="0563C1"/>
                          </a:solidFill>
                          <a:effectLst/>
                          <a:latin typeface="Arial" panose="020B0604020202020204" pitchFamily="34" charset="0"/>
                          <a:hlinkClick r:id="rId9"/>
                        </a:rPr>
                        <a:t> din </a:t>
                      </a:r>
                      <a:r>
                        <a:rPr lang="en-US" sz="800" b="0" i="0" u="sng" strike="noStrike" dirty="0" err="1">
                          <a:solidFill>
                            <a:srgbClr val="0563C1"/>
                          </a:solidFill>
                          <a:effectLst/>
                          <a:latin typeface="Arial" panose="020B0604020202020204" pitchFamily="34" charset="0"/>
                          <a:hlinkClick r:id="rId9"/>
                        </a:rPr>
                        <a:t>Bucuresti</a:t>
                      </a:r>
                      <a:endParaRPr lang="en-US" sz="800" b="0" i="0" u="sng" strike="noStrike" dirty="0">
                        <a:solidFill>
                          <a:srgbClr val="0563C1"/>
                        </a:solidFill>
                        <a:effectLst/>
                        <a:latin typeface="Arial" panose="020B0604020202020204" pitchFamily="34" charset="0"/>
                      </a:endParaRP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1" u="none" strike="noStrike" dirty="0">
                          <a:solidFill>
                            <a:srgbClr val="000000"/>
                          </a:solidFill>
                          <a:effectLst/>
                          <a:latin typeface="Calibri" panose="020F0502020204030204" pitchFamily="34" charset="0"/>
                        </a:rPr>
                        <a:t>Faculty of Engineering and Management</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6</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 </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rgbClr val="000000"/>
                          </a:solidFill>
                          <a:effectLst/>
                          <a:latin typeface="Calibri" panose="020F0502020204030204" pitchFamily="34" charset="0"/>
                        </a:rPr>
                        <a:t>0710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ENG B2</a:t>
                      </a:r>
                    </a:p>
                  </a:txBody>
                  <a:tcPr marL="4417" marR="4417" marT="44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0103948"/>
                  </a:ext>
                </a:extLst>
              </a:tr>
              <a:tr h="516835">
                <a:tc>
                  <a:txBody>
                    <a:bodyPr/>
                    <a:lstStyle/>
                    <a:p>
                      <a:pPr algn="ctr" fontAlgn="ctr"/>
                      <a:r>
                        <a:rPr lang="en-US" sz="800" b="0" i="0" u="none" strike="noStrike" dirty="0" err="1">
                          <a:solidFill>
                            <a:srgbClr val="000000"/>
                          </a:solidFill>
                          <a:effectLst/>
                          <a:latin typeface="Calibri" panose="020F0502020204030204" pitchFamily="34" charset="0"/>
                        </a:rPr>
                        <a:t>Bedon</a:t>
                      </a:r>
                      <a:endParaRPr lang="en-US" sz="800" b="0" i="0" u="none" strike="noStrike" dirty="0">
                        <a:solidFill>
                          <a:srgbClr val="000000"/>
                        </a:solidFill>
                        <a:effectLst/>
                        <a:latin typeface="Calibri" panose="020F0502020204030204" pitchFamily="34" charset="0"/>
                      </a:endParaRPr>
                    </a:p>
                  </a:txBody>
                  <a:tcPr marL="4417" marR="4417" marT="441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panose="020F0502020204030204" pitchFamily="34" charset="0"/>
                        </a:rPr>
                        <a:t>SK ZILINA01</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SLOVACCHIA</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sng" strike="noStrike" dirty="0">
                          <a:solidFill>
                            <a:srgbClr val="0563C1"/>
                          </a:solidFill>
                          <a:effectLst/>
                          <a:latin typeface="Arial" panose="020B0604020202020204" pitchFamily="34" charset="0"/>
                          <a:hlinkClick r:id="rId10"/>
                        </a:rPr>
                        <a:t>University of </a:t>
                      </a:r>
                      <a:r>
                        <a:rPr lang="en-US" sz="800" b="0" i="0" u="sng" strike="noStrike" dirty="0" err="1">
                          <a:solidFill>
                            <a:srgbClr val="0563C1"/>
                          </a:solidFill>
                          <a:effectLst/>
                          <a:latin typeface="Arial" panose="020B0604020202020204" pitchFamily="34" charset="0"/>
                          <a:hlinkClick r:id="rId10"/>
                        </a:rPr>
                        <a:t>Zilina</a:t>
                      </a:r>
                      <a:endParaRPr lang="en-US" sz="800" b="0" i="0" u="sng" strike="noStrike" dirty="0">
                        <a:solidFill>
                          <a:srgbClr val="0563C1"/>
                        </a:solidFill>
                        <a:effectLst/>
                        <a:latin typeface="Arial" panose="020B0604020202020204" pitchFamily="34" charset="0"/>
                      </a:endParaRP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1" u="none" strike="noStrike" dirty="0">
                          <a:solidFill>
                            <a:srgbClr val="000000"/>
                          </a:solidFill>
                          <a:effectLst/>
                          <a:latin typeface="Calibri" panose="020F0502020204030204" pitchFamily="34" charset="0"/>
                        </a:rPr>
                        <a:t>Faculty of Civil Engineering, Faculty of Operation and Economics of Transport, Faculty of Mechanical Engineering, Faculty of Electrical Engineering and Information </a:t>
                      </a:r>
                      <a:r>
                        <a:rPr lang="en-US" sz="600" b="0" i="1" u="none" strike="noStrike" dirty="0" err="1">
                          <a:solidFill>
                            <a:srgbClr val="000000"/>
                          </a:solidFill>
                          <a:effectLst/>
                          <a:latin typeface="Calibri" panose="020F0502020204030204" pitchFamily="34" charset="0"/>
                        </a:rPr>
                        <a:t>Technology,Faculty</a:t>
                      </a:r>
                      <a:r>
                        <a:rPr lang="en-US" sz="600" b="0" i="1" u="none" strike="noStrike" dirty="0">
                          <a:solidFill>
                            <a:srgbClr val="000000"/>
                          </a:solidFill>
                          <a:effectLst/>
                          <a:latin typeface="Calibri" panose="020F0502020204030204" pitchFamily="34" charset="0"/>
                        </a:rPr>
                        <a:t> of Security Engineering</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6</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rgbClr val="000000"/>
                          </a:solidFill>
                          <a:effectLst/>
                          <a:latin typeface="Calibri" panose="020F0502020204030204" pitchFamily="34" charset="0"/>
                        </a:rPr>
                        <a:t>0610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ENG B1</a:t>
                      </a:r>
                    </a:p>
                  </a:txBody>
                  <a:tcPr marL="4417" marR="4417" marT="44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4036204"/>
                  </a:ext>
                </a:extLst>
              </a:tr>
            </a:tbl>
          </a:graphicData>
        </a:graphic>
      </p:graphicFrame>
    </p:spTree>
    <p:extLst>
      <p:ext uri="{BB962C8B-B14F-4D97-AF65-F5344CB8AC3E}">
        <p14:creationId xmlns:p14="http://schemas.microsoft.com/office/powerpoint/2010/main" val="1611738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FC3E185-B303-E445-8467-23FFD77D3467}"/>
              </a:ext>
            </a:extLst>
          </p:cNvPr>
          <p:cNvPicPr>
            <a:picLocks noChangeAspect="1"/>
          </p:cNvPicPr>
          <p:nvPr/>
        </p:nvPicPr>
        <p:blipFill>
          <a:blip r:embed="rId4"/>
          <a:stretch>
            <a:fillRect/>
          </a:stretch>
        </p:blipFill>
        <p:spPr>
          <a:xfrm>
            <a:off x="0" y="0"/>
            <a:ext cx="9144000" cy="836188"/>
          </a:xfrm>
          <a:prstGeom prst="rect">
            <a:avLst/>
          </a:prstGeom>
        </p:spPr>
      </p:pic>
      <p:sp>
        <p:nvSpPr>
          <p:cNvPr id="5" name="CasellaDiTesto 4">
            <a:extLst>
              <a:ext uri="{FF2B5EF4-FFF2-40B4-BE49-F238E27FC236}">
                <a16:creationId xmlns:a16="http://schemas.microsoft.com/office/drawing/2014/main" id="{FF17ED5F-5680-5B40-A954-D09969114D11}"/>
              </a:ext>
            </a:extLst>
          </p:cNvPr>
          <p:cNvSpPr txBox="1"/>
          <p:nvPr/>
        </p:nvSpPr>
        <p:spPr>
          <a:xfrm>
            <a:off x="352770" y="327728"/>
            <a:ext cx="5801989" cy="415498"/>
          </a:xfrm>
          <a:prstGeom prst="rect">
            <a:avLst/>
          </a:prstGeom>
          <a:noFill/>
        </p:spPr>
        <p:txBody>
          <a:bodyPr wrap="square" rtlCol="0">
            <a:spAutoFit/>
          </a:bodyPr>
          <a:lstStyle/>
          <a:p>
            <a:r>
              <a:rPr lang="it-IT" sz="2100" b="1" dirty="0">
                <a:solidFill>
                  <a:schemeClr val="bg1"/>
                </a:solidFill>
                <a:latin typeface="Founders Grotesk" panose="020B0503030202060203" pitchFamily="34" charset="77"/>
                <a:ea typeface="Gibson SemiBold" charset="0"/>
                <a:cs typeface="Gibson SemiBold" charset="0"/>
              </a:rPr>
              <a:t>ERASMUS+ STUDIO</a:t>
            </a:r>
          </a:p>
        </p:txBody>
      </p:sp>
      <p:sp>
        <p:nvSpPr>
          <p:cNvPr id="2" name="Rectangle 1"/>
          <p:cNvSpPr/>
          <p:nvPr/>
        </p:nvSpPr>
        <p:spPr>
          <a:xfrm>
            <a:off x="352770" y="836188"/>
            <a:ext cx="1969642" cy="369332"/>
          </a:xfrm>
          <a:prstGeom prst="rect">
            <a:avLst/>
          </a:prstGeom>
        </p:spPr>
        <p:txBody>
          <a:bodyPr wrap="none">
            <a:spAutoFit/>
          </a:bodyPr>
          <a:lstStyle/>
          <a:p>
            <a:r>
              <a:rPr lang="it-IT" dirty="0">
                <a:solidFill>
                  <a:srgbClr val="70240F"/>
                </a:solidFill>
                <a:latin typeface="Founders Grotesk" panose="020B0503030202060203" pitchFamily="34" charset="77"/>
                <a:ea typeface="Gibson" charset="0"/>
                <a:cs typeface="Gibson" charset="0"/>
              </a:rPr>
              <a:t>L Ingegneria Navale</a:t>
            </a:r>
            <a:endParaRPr lang="en-US" sz="800" dirty="0"/>
          </a:p>
        </p:txBody>
      </p:sp>
      <p:sp>
        <p:nvSpPr>
          <p:cNvPr id="7" name="Rectangle 6"/>
          <p:cNvSpPr/>
          <p:nvPr/>
        </p:nvSpPr>
        <p:spPr>
          <a:xfrm>
            <a:off x="8297165" y="418094"/>
            <a:ext cx="846835" cy="400110"/>
          </a:xfrm>
          <a:prstGeom prst="rect">
            <a:avLst/>
          </a:prstGeom>
        </p:spPr>
        <p:txBody>
          <a:bodyPr wrap="none">
            <a:spAutoFit/>
          </a:bodyPr>
          <a:lstStyle/>
          <a:p>
            <a:r>
              <a:rPr lang="it-IT" sz="2000" dirty="0">
                <a:solidFill>
                  <a:schemeClr val="bg1"/>
                </a:solidFill>
                <a:latin typeface="Founders Grotesk Semibold" panose="020B0703030202060203" pitchFamily="34" charset="0"/>
              </a:rPr>
              <a:t>dove?</a:t>
            </a:r>
            <a:endParaRPr lang="en-US" sz="2000" dirty="0">
              <a:solidFill>
                <a:schemeClr val="bg1"/>
              </a:solidFill>
              <a:latin typeface="Founders Grotesk Semibold" panose="020B0703030202060203"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821680443"/>
              </p:ext>
            </p:extLst>
          </p:nvPr>
        </p:nvGraphicFramePr>
        <p:xfrm>
          <a:off x="628651" y="1280160"/>
          <a:ext cx="7886698" cy="2651454"/>
        </p:xfrm>
        <a:graphic>
          <a:graphicData uri="http://schemas.openxmlformats.org/drawingml/2006/table">
            <a:tbl>
              <a:tblPr/>
              <a:tblGrid>
                <a:gridCol w="582674">
                  <a:extLst>
                    <a:ext uri="{9D8B030D-6E8A-4147-A177-3AD203B41FA5}">
                      <a16:colId xmlns:a16="http://schemas.microsoft.com/office/drawing/2014/main" val="4204735177"/>
                    </a:ext>
                  </a:extLst>
                </a:gridCol>
                <a:gridCol w="670958">
                  <a:extLst>
                    <a:ext uri="{9D8B030D-6E8A-4147-A177-3AD203B41FA5}">
                      <a16:colId xmlns:a16="http://schemas.microsoft.com/office/drawing/2014/main" val="1080521504"/>
                    </a:ext>
                  </a:extLst>
                </a:gridCol>
                <a:gridCol w="565017">
                  <a:extLst>
                    <a:ext uri="{9D8B030D-6E8A-4147-A177-3AD203B41FA5}">
                      <a16:colId xmlns:a16="http://schemas.microsoft.com/office/drawing/2014/main" val="1587136892"/>
                    </a:ext>
                  </a:extLst>
                </a:gridCol>
                <a:gridCol w="2054073">
                  <a:extLst>
                    <a:ext uri="{9D8B030D-6E8A-4147-A177-3AD203B41FA5}">
                      <a16:colId xmlns:a16="http://schemas.microsoft.com/office/drawing/2014/main" val="2453611058"/>
                    </a:ext>
                  </a:extLst>
                </a:gridCol>
                <a:gridCol w="1712709">
                  <a:extLst>
                    <a:ext uri="{9D8B030D-6E8A-4147-A177-3AD203B41FA5}">
                      <a16:colId xmlns:a16="http://schemas.microsoft.com/office/drawing/2014/main" val="225805608"/>
                    </a:ext>
                  </a:extLst>
                </a:gridCol>
                <a:gridCol w="454662">
                  <a:extLst>
                    <a:ext uri="{9D8B030D-6E8A-4147-A177-3AD203B41FA5}">
                      <a16:colId xmlns:a16="http://schemas.microsoft.com/office/drawing/2014/main" val="249987500"/>
                    </a:ext>
                  </a:extLst>
                </a:gridCol>
                <a:gridCol w="136840">
                  <a:extLst>
                    <a:ext uri="{9D8B030D-6E8A-4147-A177-3AD203B41FA5}">
                      <a16:colId xmlns:a16="http://schemas.microsoft.com/office/drawing/2014/main" val="3545957838"/>
                    </a:ext>
                  </a:extLst>
                </a:gridCol>
                <a:gridCol w="136840">
                  <a:extLst>
                    <a:ext uri="{9D8B030D-6E8A-4147-A177-3AD203B41FA5}">
                      <a16:colId xmlns:a16="http://schemas.microsoft.com/office/drawing/2014/main" val="2025381099"/>
                    </a:ext>
                  </a:extLst>
                </a:gridCol>
                <a:gridCol w="136840">
                  <a:extLst>
                    <a:ext uri="{9D8B030D-6E8A-4147-A177-3AD203B41FA5}">
                      <a16:colId xmlns:a16="http://schemas.microsoft.com/office/drawing/2014/main" val="3613952449"/>
                    </a:ext>
                  </a:extLst>
                </a:gridCol>
                <a:gridCol w="394335">
                  <a:extLst>
                    <a:ext uri="{9D8B030D-6E8A-4147-A177-3AD203B41FA5}">
                      <a16:colId xmlns:a16="http://schemas.microsoft.com/office/drawing/2014/main" val="3152065044"/>
                    </a:ext>
                  </a:extLst>
                </a:gridCol>
                <a:gridCol w="1041750">
                  <a:extLst>
                    <a:ext uri="{9D8B030D-6E8A-4147-A177-3AD203B41FA5}">
                      <a16:colId xmlns:a16="http://schemas.microsoft.com/office/drawing/2014/main" val="4107495471"/>
                    </a:ext>
                  </a:extLst>
                </a:gridCol>
              </a:tblGrid>
              <a:tr h="609614">
                <a:tc>
                  <a:txBody>
                    <a:bodyPr/>
                    <a:lstStyle/>
                    <a:p>
                      <a:pPr algn="ctr" fontAlgn="ctr"/>
                      <a:r>
                        <a:rPr lang="en-US" sz="700" b="1" i="0" u="none" strike="noStrike" dirty="0" err="1">
                          <a:solidFill>
                            <a:srgbClr val="000000"/>
                          </a:solidFill>
                          <a:effectLst/>
                          <a:latin typeface="Calibri" panose="020F0502020204030204" pitchFamily="34" charset="0"/>
                        </a:rPr>
                        <a:t>Coordinatore</a:t>
                      </a:r>
                      <a:endParaRPr lang="en-US" sz="700" b="1" i="0" u="none" strike="noStrike" dirty="0">
                        <a:solidFill>
                          <a:srgbClr val="000000"/>
                        </a:solidFill>
                        <a:effectLst/>
                        <a:latin typeface="Calibri" panose="020F0502020204030204" pitchFamily="34" charset="0"/>
                      </a:endParaRPr>
                    </a:p>
                  </a:txBody>
                  <a:tcPr marL="4417" marR="4417" marT="441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0" u="none" strike="noStrike" dirty="0">
                          <a:solidFill>
                            <a:srgbClr val="000000"/>
                          </a:solidFill>
                          <a:effectLst/>
                          <a:latin typeface="Calibri" panose="020F0502020204030204" pitchFamily="34" charset="0"/>
                        </a:rPr>
                        <a:t>ERASMUS CODE</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0" u="none" strike="noStrike" dirty="0">
                          <a:solidFill>
                            <a:srgbClr val="000000"/>
                          </a:solidFill>
                          <a:effectLst/>
                          <a:latin typeface="Calibri" panose="020F0502020204030204" pitchFamily="34" charset="0"/>
                        </a:rPr>
                        <a:t>PAESE</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0" u="none" strike="noStrike" dirty="0">
                          <a:solidFill>
                            <a:srgbClr val="000000"/>
                          </a:solidFill>
                          <a:effectLst/>
                          <a:latin typeface="Calibri" panose="020F0502020204030204" pitchFamily="34" charset="0"/>
                        </a:rPr>
                        <a:t>UNIVERSITÀ</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it-IT" sz="700" b="1" i="0" u="none" strike="noStrike" dirty="0">
                          <a:solidFill>
                            <a:srgbClr val="000000"/>
                          </a:solidFill>
                          <a:effectLst/>
                          <a:latin typeface="Calibri" panose="020F0502020204030204" pitchFamily="34" charset="0"/>
                        </a:rPr>
                        <a:t>Facoltà e/o Dipartimento e/o Istituto</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a:solidFill>
                            <a:srgbClr val="000000"/>
                          </a:solidFill>
                          <a:effectLst/>
                          <a:latin typeface="Calibri" panose="020F0502020204030204" pitchFamily="34" charset="0"/>
                        </a:rPr>
                        <a:t>MESI PER STUDENTE</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err="1">
                          <a:solidFill>
                            <a:srgbClr val="000000"/>
                          </a:solidFill>
                          <a:effectLst/>
                          <a:latin typeface="Calibri" panose="020F0502020204030204" pitchFamily="34" charset="0"/>
                        </a:rPr>
                        <a:t>Corsi</a:t>
                      </a:r>
                      <a:endParaRPr lang="en-US" sz="700" b="1" i="1" u="none" strike="noStrike" dirty="0">
                        <a:solidFill>
                          <a:srgbClr val="000000"/>
                        </a:solidFill>
                        <a:effectLst/>
                        <a:latin typeface="Calibri" panose="020F0502020204030204" pitchFamily="34" charset="0"/>
                      </a:endParaRPr>
                    </a:p>
                  </a:txBody>
                  <a:tcPr marL="4417" marR="4417" marT="441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err="1">
                          <a:solidFill>
                            <a:srgbClr val="000000"/>
                          </a:solidFill>
                          <a:effectLst/>
                          <a:latin typeface="Calibri" panose="020F0502020204030204" pitchFamily="34" charset="0"/>
                        </a:rPr>
                        <a:t>Lavoro</a:t>
                      </a:r>
                      <a:r>
                        <a:rPr lang="en-US" sz="700" b="1" i="1" u="none" strike="noStrike" dirty="0">
                          <a:solidFill>
                            <a:srgbClr val="000000"/>
                          </a:solidFill>
                          <a:effectLst/>
                          <a:latin typeface="Calibri" panose="020F0502020204030204" pitchFamily="34" charset="0"/>
                        </a:rPr>
                        <a:t> di </a:t>
                      </a:r>
                      <a:r>
                        <a:rPr lang="en-US" sz="700" b="1" i="1" u="none" strike="noStrike" dirty="0" err="1">
                          <a:solidFill>
                            <a:srgbClr val="000000"/>
                          </a:solidFill>
                          <a:effectLst/>
                          <a:latin typeface="Calibri" panose="020F0502020204030204" pitchFamily="34" charset="0"/>
                        </a:rPr>
                        <a:t>tesi</a:t>
                      </a:r>
                      <a:endParaRPr lang="en-US" sz="700" b="1" i="1" u="none" strike="noStrike" dirty="0">
                        <a:solidFill>
                          <a:srgbClr val="000000"/>
                        </a:solidFill>
                        <a:effectLst/>
                        <a:latin typeface="Calibri" panose="020F0502020204030204" pitchFamily="34" charset="0"/>
                      </a:endParaRPr>
                    </a:p>
                  </a:txBody>
                  <a:tcPr marL="4417" marR="4417" marT="441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err="1">
                          <a:solidFill>
                            <a:srgbClr val="000000"/>
                          </a:solidFill>
                          <a:effectLst/>
                          <a:latin typeface="Calibri" panose="020F0502020204030204" pitchFamily="34" charset="0"/>
                        </a:rPr>
                        <a:t>Tirocinio</a:t>
                      </a:r>
                      <a:endParaRPr lang="en-US" sz="700" b="1" i="1" u="none" strike="noStrike" dirty="0">
                        <a:solidFill>
                          <a:srgbClr val="000000"/>
                        </a:solidFill>
                        <a:effectLst/>
                        <a:latin typeface="Calibri" panose="020F0502020204030204" pitchFamily="34" charset="0"/>
                      </a:endParaRPr>
                    </a:p>
                  </a:txBody>
                  <a:tcPr marL="4417" marR="4417" marT="441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a:solidFill>
                            <a:srgbClr val="000000"/>
                          </a:solidFill>
                          <a:effectLst/>
                          <a:latin typeface="Calibri" panose="020F0502020204030204" pitchFamily="34" charset="0"/>
                        </a:rPr>
                        <a:t>ISCED CODE</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a:solidFill>
                            <a:srgbClr val="000000"/>
                          </a:solidFill>
                          <a:effectLst/>
                          <a:latin typeface="Calibri" panose="020F0502020204030204" pitchFamily="34" charset="0"/>
                        </a:rPr>
                        <a:t>LIVELLO LINGUISTICO</a:t>
                      </a:r>
                    </a:p>
                  </a:txBody>
                  <a:tcPr marL="4417" marR="4417" marT="44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2082408821"/>
                  </a:ext>
                </a:extLst>
              </a:tr>
              <a:tr h="408368">
                <a:tc>
                  <a:txBody>
                    <a:bodyPr/>
                    <a:lstStyle/>
                    <a:p>
                      <a:pPr algn="ctr" fontAlgn="ctr"/>
                      <a:r>
                        <a:rPr lang="en-US" sz="800" b="0" i="0" u="none" strike="noStrike" dirty="0" err="1">
                          <a:solidFill>
                            <a:schemeClr val="tx1"/>
                          </a:solidFill>
                          <a:effectLst/>
                          <a:latin typeface="Calibri" panose="020F0502020204030204" pitchFamily="34" charset="0"/>
                        </a:rPr>
                        <a:t>Bulian</a:t>
                      </a:r>
                      <a:endParaRPr lang="en-US" sz="800" b="0" i="0" u="none" strike="noStrike" dirty="0">
                        <a:solidFill>
                          <a:schemeClr val="tx1"/>
                        </a:solidFill>
                        <a:effectLst/>
                        <a:latin typeface="Calibri" panose="020F0502020204030204" pitchFamily="34" charset="0"/>
                      </a:endParaRPr>
                    </a:p>
                  </a:txBody>
                  <a:tcPr marL="4417" marR="4417" marT="441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chemeClr val="tx1"/>
                          </a:solidFill>
                          <a:effectLst/>
                          <a:latin typeface="Calibri" panose="020F0502020204030204" pitchFamily="34" charset="0"/>
                        </a:rPr>
                        <a:t>E MADRID05</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chemeClr val="tx1"/>
                          </a:solidFill>
                          <a:effectLst/>
                          <a:latin typeface="Calibri" panose="020F0502020204030204" pitchFamily="34" charset="0"/>
                        </a:rPr>
                        <a:t>SPAGNA</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sng" strike="noStrike" dirty="0">
                          <a:solidFill>
                            <a:srgbClr val="C00000"/>
                          </a:solidFill>
                          <a:effectLst/>
                          <a:latin typeface="Arial" panose="020B0604020202020204" pitchFamily="34" charset="0"/>
                          <a:hlinkClick r:id="rId5"/>
                        </a:rPr>
                        <a:t>Universidad </a:t>
                      </a:r>
                      <a:r>
                        <a:rPr lang="en-US" sz="800" b="0" i="0" u="sng" strike="noStrike" dirty="0" err="1">
                          <a:solidFill>
                            <a:srgbClr val="C00000"/>
                          </a:solidFill>
                          <a:effectLst/>
                          <a:latin typeface="Arial" panose="020B0604020202020204" pitchFamily="34" charset="0"/>
                          <a:hlinkClick r:id="rId5"/>
                        </a:rPr>
                        <a:t>Politecnica</a:t>
                      </a:r>
                      <a:r>
                        <a:rPr lang="en-US" sz="800" b="0" i="0" u="sng" strike="noStrike" dirty="0">
                          <a:solidFill>
                            <a:srgbClr val="C00000"/>
                          </a:solidFill>
                          <a:effectLst/>
                          <a:latin typeface="Arial" panose="020B0604020202020204" pitchFamily="34" charset="0"/>
                          <a:hlinkClick r:id="rId5"/>
                        </a:rPr>
                        <a:t> de Madrid</a:t>
                      </a:r>
                      <a:endParaRPr lang="en-US" sz="800" b="0" i="0" u="sng" strike="noStrike" dirty="0">
                        <a:solidFill>
                          <a:srgbClr val="C00000"/>
                        </a:solidFill>
                        <a:effectLst/>
                        <a:latin typeface="Arial" panose="020B0604020202020204" pitchFamily="34" charset="0"/>
                      </a:endParaRP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1" u="none" strike="noStrike" dirty="0" err="1">
                          <a:solidFill>
                            <a:schemeClr val="tx1"/>
                          </a:solidFill>
                          <a:effectLst/>
                          <a:latin typeface="Calibri" panose="020F0502020204030204" pitchFamily="34" charset="0"/>
                        </a:rPr>
                        <a:t>Escuela</a:t>
                      </a:r>
                      <a:r>
                        <a:rPr lang="en-US" sz="700" b="0" i="1" u="none" strike="noStrike" dirty="0">
                          <a:solidFill>
                            <a:schemeClr val="tx1"/>
                          </a:solidFill>
                          <a:effectLst/>
                          <a:latin typeface="Calibri" panose="020F0502020204030204" pitchFamily="34" charset="0"/>
                        </a:rPr>
                        <a:t> </a:t>
                      </a:r>
                      <a:r>
                        <a:rPr lang="en-US" sz="700" b="0" i="1" u="none" strike="noStrike" dirty="0" err="1">
                          <a:solidFill>
                            <a:schemeClr val="tx1"/>
                          </a:solidFill>
                          <a:effectLst/>
                          <a:latin typeface="Calibri" panose="020F0502020204030204" pitchFamily="34" charset="0"/>
                        </a:rPr>
                        <a:t>Técnica</a:t>
                      </a:r>
                      <a:r>
                        <a:rPr lang="en-US" sz="700" b="0" i="1" u="none" strike="noStrike" dirty="0">
                          <a:solidFill>
                            <a:schemeClr val="tx1"/>
                          </a:solidFill>
                          <a:effectLst/>
                          <a:latin typeface="Calibri" panose="020F0502020204030204" pitchFamily="34" charset="0"/>
                        </a:rPr>
                        <a:t> Superior de </a:t>
                      </a:r>
                      <a:r>
                        <a:rPr lang="en-US" sz="700" b="0" i="1" u="none" strike="noStrike" dirty="0" err="1">
                          <a:solidFill>
                            <a:schemeClr val="tx1"/>
                          </a:solidFill>
                          <a:effectLst/>
                          <a:latin typeface="Calibri" panose="020F0502020204030204" pitchFamily="34" charset="0"/>
                        </a:rPr>
                        <a:t>Ingenieros</a:t>
                      </a:r>
                      <a:r>
                        <a:rPr lang="en-US" sz="700" b="0" i="1" u="none" strike="noStrike" dirty="0">
                          <a:solidFill>
                            <a:schemeClr val="tx1"/>
                          </a:solidFill>
                          <a:effectLst/>
                          <a:latin typeface="Calibri" panose="020F0502020204030204" pitchFamily="34" charset="0"/>
                        </a:rPr>
                        <a:t> </a:t>
                      </a:r>
                      <a:r>
                        <a:rPr lang="en-US" sz="700" b="0" i="1" u="none" strike="noStrike" dirty="0" err="1">
                          <a:solidFill>
                            <a:schemeClr val="tx1"/>
                          </a:solidFill>
                          <a:effectLst/>
                          <a:latin typeface="Calibri" panose="020F0502020204030204" pitchFamily="34" charset="0"/>
                        </a:rPr>
                        <a:t>Navales</a:t>
                      </a:r>
                      <a:endParaRPr lang="en-US" sz="700" b="0" i="1" u="none" strike="noStrike" dirty="0">
                        <a:solidFill>
                          <a:schemeClr val="tx1"/>
                        </a:solidFill>
                        <a:effectLst/>
                        <a:latin typeface="Calibri" panose="020F0502020204030204" pitchFamily="34" charset="0"/>
                      </a:endParaRP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10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chemeClr val="tx1"/>
                          </a:solidFill>
                          <a:effectLst/>
                          <a:latin typeface="Calibri" panose="020F0502020204030204" pitchFamily="34" charset="0"/>
                        </a:rPr>
                        <a:t>0716</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SPA B1/ ENG B2</a:t>
                      </a:r>
                    </a:p>
                  </a:txBody>
                  <a:tcPr marL="4417" marR="4417" marT="44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7598468"/>
                  </a:ext>
                </a:extLst>
              </a:tr>
              <a:tr h="408368">
                <a:tc>
                  <a:txBody>
                    <a:bodyPr/>
                    <a:lstStyle/>
                    <a:p>
                      <a:pPr algn="ctr" fontAlgn="ctr"/>
                      <a:r>
                        <a:rPr lang="en-US" sz="800" b="0" i="0" u="none" strike="noStrike" dirty="0" err="1">
                          <a:solidFill>
                            <a:srgbClr val="000000"/>
                          </a:solidFill>
                          <a:effectLst/>
                          <a:latin typeface="Calibri" panose="020F0502020204030204" pitchFamily="34" charset="0"/>
                        </a:rPr>
                        <a:t>Parussini</a:t>
                      </a:r>
                      <a:endParaRPr lang="en-US" sz="800" b="0" i="0" u="none" strike="noStrike" dirty="0">
                        <a:solidFill>
                          <a:srgbClr val="000000"/>
                        </a:solidFill>
                        <a:effectLst/>
                        <a:latin typeface="Calibri" panose="020F0502020204030204" pitchFamily="34" charset="0"/>
                      </a:endParaRPr>
                    </a:p>
                  </a:txBody>
                  <a:tcPr marL="4417" marR="4417" marT="441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panose="020F0502020204030204" pitchFamily="34" charset="0"/>
                        </a:rPr>
                        <a:t>E SANTAND01</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SPAGNA</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sng" strike="noStrike">
                          <a:solidFill>
                            <a:srgbClr val="0563C1"/>
                          </a:solidFill>
                          <a:effectLst/>
                          <a:latin typeface="Arial" panose="020B0604020202020204" pitchFamily="34" charset="0"/>
                          <a:hlinkClick r:id="rId6"/>
                        </a:rPr>
                        <a:t>Universidad de Cantabria</a:t>
                      </a:r>
                      <a:endParaRPr lang="en-US" sz="800" b="0" i="0" u="sng" strike="noStrike">
                        <a:solidFill>
                          <a:srgbClr val="0563C1"/>
                        </a:solidFill>
                        <a:effectLst/>
                        <a:latin typeface="Arial" panose="020B0604020202020204" pitchFamily="34" charset="0"/>
                      </a:endParaRP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700" b="0" i="1" u="none" strike="noStrike" dirty="0">
                          <a:solidFill>
                            <a:srgbClr val="000000"/>
                          </a:solidFill>
                          <a:effectLst/>
                          <a:latin typeface="Calibri" panose="020F0502020204030204" pitchFamily="34" charset="0"/>
                        </a:rPr>
                        <a:t>Departamento de Ciencias y Técnicas de la Navegación y de la Construcción Naval</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6</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rgbClr val="000000"/>
                          </a:solidFill>
                          <a:effectLst/>
                          <a:latin typeface="Calibri" panose="020F0502020204030204" pitchFamily="34" charset="0"/>
                        </a:rPr>
                        <a:t>1041</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SPA B1/ ENG B2</a:t>
                      </a:r>
                    </a:p>
                  </a:txBody>
                  <a:tcPr marL="4417" marR="4417" marT="44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5164214"/>
                  </a:ext>
                </a:extLst>
              </a:tr>
              <a:tr h="408368">
                <a:tc>
                  <a:txBody>
                    <a:bodyPr/>
                    <a:lstStyle/>
                    <a:p>
                      <a:pPr algn="ctr" fontAlgn="ctr"/>
                      <a:r>
                        <a:rPr lang="en-US" sz="800" b="0" i="0" u="none" strike="noStrike" dirty="0" err="1">
                          <a:solidFill>
                            <a:srgbClr val="000000"/>
                          </a:solidFill>
                          <a:effectLst/>
                          <a:highlight>
                            <a:srgbClr val="FFFF00"/>
                          </a:highlight>
                          <a:latin typeface="Calibri" panose="020F0502020204030204" pitchFamily="34" charset="0"/>
                        </a:rPr>
                        <a:t>Biot</a:t>
                      </a:r>
                      <a:endParaRPr lang="en-US" sz="800" b="0" i="0" u="none" strike="noStrike" dirty="0">
                        <a:solidFill>
                          <a:srgbClr val="000000"/>
                        </a:solidFill>
                        <a:effectLst/>
                        <a:highlight>
                          <a:srgbClr val="FFFF00"/>
                        </a:highlight>
                        <a:latin typeface="Calibri" panose="020F0502020204030204" pitchFamily="34" charset="0"/>
                      </a:endParaRPr>
                    </a:p>
                  </a:txBody>
                  <a:tcPr marL="4417" marR="4417" marT="441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F LILLE16</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FRANCIA</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sng" strike="noStrike">
                          <a:solidFill>
                            <a:srgbClr val="0563C1"/>
                          </a:solidFill>
                          <a:effectLst/>
                          <a:latin typeface="Arial" panose="020B0604020202020204" pitchFamily="34" charset="0"/>
                          <a:hlinkClick r:id="rId7"/>
                        </a:rPr>
                        <a:t>Institut Catholique d'Arts et Métiers</a:t>
                      </a:r>
                      <a:endParaRPr lang="fr-FR" sz="800" b="0" i="0" u="sng" strike="noStrike">
                        <a:solidFill>
                          <a:srgbClr val="0563C1"/>
                        </a:solidFill>
                        <a:effectLst/>
                        <a:latin typeface="Arial" panose="020B0604020202020204" pitchFamily="34" charset="0"/>
                      </a:endParaRP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1" u="none" strike="noStrike">
                          <a:solidFill>
                            <a:srgbClr val="000000"/>
                          </a:solidFill>
                          <a:effectLst/>
                          <a:latin typeface="Calibri" panose="020F0502020204030204" pitchFamily="34" charset="0"/>
                        </a:rPr>
                        <a:t>École d’ingénieur Nantes</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10 o 5</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700" b="0" i="0" u="none" strike="noStrike" dirty="0">
                        <a:solidFill>
                          <a:srgbClr val="000000"/>
                        </a:solidFill>
                        <a:effectLst/>
                        <a:latin typeface="Calibri" panose="020F0502020204030204" pitchFamily="34" charset="0"/>
                      </a:endParaRP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rgbClr val="000000"/>
                          </a:solidFill>
                          <a:effectLst/>
                          <a:latin typeface="Calibri" panose="020F0502020204030204" pitchFamily="34" charset="0"/>
                        </a:rPr>
                        <a:t>0710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FRA B1/ENG B1</a:t>
                      </a:r>
                    </a:p>
                  </a:txBody>
                  <a:tcPr marL="4417" marR="4417" marT="44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0187003"/>
                  </a:ext>
                </a:extLst>
              </a:tr>
              <a:tr h="408368">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800" b="0" i="0" u="none" strike="noStrike" dirty="0" err="1">
                          <a:solidFill>
                            <a:srgbClr val="000000"/>
                          </a:solidFill>
                          <a:effectLst/>
                          <a:latin typeface="Calibri" panose="020F0502020204030204" pitchFamily="34" charset="0"/>
                        </a:rPr>
                        <a:t>Cefalo</a:t>
                      </a:r>
                      <a:endParaRPr lang="en-US" sz="800" b="0" i="0" u="none" strike="noStrike" dirty="0">
                        <a:solidFill>
                          <a:srgbClr val="000000"/>
                        </a:solidFill>
                        <a:effectLst/>
                        <a:latin typeface="Calibri" panose="020F0502020204030204" pitchFamily="34" charset="0"/>
                      </a:endParaRPr>
                    </a:p>
                  </a:txBody>
                  <a:tcPr marL="4417" marR="4417" marT="441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HR RIJEKA01</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CROAZIA</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sng" strike="noStrike" dirty="0" err="1">
                          <a:solidFill>
                            <a:srgbClr val="0563C1"/>
                          </a:solidFill>
                          <a:effectLst/>
                          <a:latin typeface="Arial" panose="020B0604020202020204" pitchFamily="34" charset="0"/>
                          <a:hlinkClick r:id="rId8"/>
                        </a:rPr>
                        <a:t>Sveučilište</a:t>
                      </a:r>
                      <a:r>
                        <a:rPr lang="es-ES" sz="800" b="0" i="0" u="sng" strike="noStrike" dirty="0">
                          <a:solidFill>
                            <a:srgbClr val="0563C1"/>
                          </a:solidFill>
                          <a:effectLst/>
                          <a:latin typeface="Arial" panose="020B0604020202020204" pitchFamily="34" charset="0"/>
                          <a:hlinkClick r:id="rId8"/>
                        </a:rPr>
                        <a:t> u </a:t>
                      </a:r>
                      <a:r>
                        <a:rPr lang="es-ES" sz="800" b="0" i="0" u="sng" strike="noStrike" dirty="0" err="1">
                          <a:solidFill>
                            <a:srgbClr val="0563C1"/>
                          </a:solidFill>
                          <a:effectLst/>
                          <a:latin typeface="Arial" panose="020B0604020202020204" pitchFamily="34" charset="0"/>
                          <a:hlinkClick r:id="rId8"/>
                        </a:rPr>
                        <a:t>Rijeci</a:t>
                      </a:r>
                      <a:endParaRPr lang="es-ES" sz="800" b="0" i="0" u="sng" strike="noStrike" dirty="0">
                        <a:solidFill>
                          <a:srgbClr val="0563C1"/>
                        </a:solidFill>
                        <a:effectLst/>
                        <a:latin typeface="Arial" panose="020B0604020202020204" pitchFamily="34" charset="0"/>
                      </a:endParaRP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700" b="0" i="1" u="none" strike="noStrike" dirty="0" err="1">
                          <a:solidFill>
                            <a:srgbClr val="000000"/>
                          </a:solidFill>
                          <a:effectLst/>
                          <a:latin typeface="Calibri" panose="020F0502020204030204" pitchFamily="34" charset="0"/>
                        </a:rPr>
                        <a:t>Faculty</a:t>
                      </a:r>
                      <a:r>
                        <a:rPr lang="es-ES" sz="700" b="0" i="1" u="none" strike="noStrike" dirty="0">
                          <a:solidFill>
                            <a:srgbClr val="000000"/>
                          </a:solidFill>
                          <a:effectLst/>
                          <a:latin typeface="Calibri" panose="020F0502020204030204" pitchFamily="34" charset="0"/>
                        </a:rPr>
                        <a:t> of </a:t>
                      </a:r>
                      <a:r>
                        <a:rPr lang="es-ES" sz="700" b="0" i="1" u="none" strike="noStrike" dirty="0" err="1">
                          <a:solidFill>
                            <a:srgbClr val="000000"/>
                          </a:solidFill>
                          <a:effectLst/>
                          <a:latin typeface="Calibri" panose="020F0502020204030204" pitchFamily="34" charset="0"/>
                        </a:rPr>
                        <a:t>Enginering</a:t>
                      </a:r>
                      <a:endParaRPr lang="es-ES" sz="700" b="0" i="1" u="none" strike="noStrike" dirty="0">
                        <a:solidFill>
                          <a:srgbClr val="000000"/>
                        </a:solidFill>
                        <a:effectLst/>
                        <a:latin typeface="Calibri" panose="020F0502020204030204" pitchFamily="34" charset="0"/>
                      </a:endParaRP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6</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rgbClr val="000000"/>
                          </a:solidFill>
                          <a:effectLst/>
                          <a:latin typeface="Calibri" panose="020F0502020204030204" pitchFamily="34" charset="0"/>
                        </a:rPr>
                        <a:t>0730</a:t>
                      </a:r>
                    </a:p>
                    <a:p>
                      <a:pPr algn="ctr" fontAlgn="ctr"/>
                      <a:r>
                        <a:rPr lang="en-US" sz="700" b="1" i="0" u="none" strike="noStrike" dirty="0">
                          <a:solidFill>
                            <a:srgbClr val="000000"/>
                          </a:solidFill>
                          <a:effectLst/>
                          <a:latin typeface="Calibri" panose="020F0502020204030204" pitchFamily="34" charset="0"/>
                        </a:rPr>
                        <a:t>0710</a:t>
                      </a:r>
                    </a:p>
                    <a:p>
                      <a:pPr algn="ctr" fontAlgn="ctr"/>
                      <a:r>
                        <a:rPr lang="en-US" sz="700" b="1" i="0" u="none" strike="noStrike" dirty="0">
                          <a:solidFill>
                            <a:srgbClr val="000000"/>
                          </a:solidFill>
                          <a:effectLst/>
                          <a:latin typeface="Calibri" panose="020F0502020204030204" pitchFamily="34" charset="0"/>
                        </a:rPr>
                        <a:t>0610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700" b="0" i="0" u="none" strike="noStrike" dirty="0">
                          <a:solidFill>
                            <a:srgbClr val="000000"/>
                          </a:solidFill>
                          <a:effectLst/>
                          <a:latin typeface="Calibri" panose="020F0502020204030204" pitchFamily="34" charset="0"/>
                        </a:rPr>
                        <a:t>ENG B2</a:t>
                      </a:r>
                    </a:p>
                  </a:txBody>
                  <a:tcPr marL="4417" marR="4417" marT="44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6633022"/>
                  </a:ext>
                </a:extLst>
              </a:tr>
              <a:tr h="408368">
                <a:tc>
                  <a:txBody>
                    <a:bodyPr/>
                    <a:lstStyle/>
                    <a:p>
                      <a:pPr algn="ctr" fontAlgn="ctr"/>
                      <a:r>
                        <a:rPr lang="en-US" sz="800" b="0" i="0" u="none" strike="noStrike" dirty="0" err="1">
                          <a:solidFill>
                            <a:schemeClr val="tx1"/>
                          </a:solidFill>
                          <a:effectLst/>
                          <a:latin typeface="Calibri" panose="020F0502020204030204" pitchFamily="34" charset="0"/>
                        </a:rPr>
                        <a:t>Biot</a:t>
                      </a:r>
                      <a:endParaRPr lang="en-US" sz="800" b="0" i="0" u="none" strike="noStrike" dirty="0">
                        <a:solidFill>
                          <a:schemeClr val="tx1"/>
                        </a:solidFill>
                        <a:effectLst/>
                        <a:latin typeface="Calibri" panose="020F0502020204030204" pitchFamily="34" charset="0"/>
                      </a:endParaRPr>
                    </a:p>
                  </a:txBody>
                  <a:tcPr marL="4417" marR="4417" marT="441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chemeClr val="tx1"/>
                          </a:solidFill>
                          <a:effectLst/>
                          <a:latin typeface="Calibri" panose="020F0502020204030204" pitchFamily="34" charset="0"/>
                        </a:rPr>
                        <a:t>LT KLAIPED01</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chemeClr val="tx1"/>
                          </a:solidFill>
                          <a:effectLst/>
                          <a:latin typeface="Calibri" panose="020F0502020204030204" pitchFamily="34" charset="0"/>
                        </a:rPr>
                        <a:t>LITUANIA</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sng" strike="noStrike" dirty="0">
                          <a:solidFill>
                            <a:srgbClr val="C00000"/>
                          </a:solidFill>
                          <a:effectLst/>
                          <a:latin typeface="Arial" panose="020B0604020202020204" pitchFamily="34" charset="0"/>
                          <a:hlinkClick r:id="rId9"/>
                        </a:rPr>
                        <a:t>Klaipeda University</a:t>
                      </a:r>
                      <a:endParaRPr lang="en-US" sz="800" b="0" i="0" u="sng" strike="noStrike" dirty="0">
                        <a:solidFill>
                          <a:srgbClr val="C00000"/>
                        </a:solidFill>
                        <a:effectLst/>
                        <a:latin typeface="Arial" panose="020B0604020202020204" pitchFamily="34" charset="0"/>
                      </a:endParaRP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1" u="none" strike="noStrike" dirty="0">
                          <a:solidFill>
                            <a:schemeClr val="tx1"/>
                          </a:solidFill>
                          <a:effectLst/>
                          <a:latin typeface="Calibri" panose="020F0502020204030204" pitchFamily="34" charset="0"/>
                        </a:rPr>
                        <a:t>Department of Marine Engineering</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5</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chemeClr val="tx1"/>
                          </a:solidFill>
                          <a:effectLst/>
                          <a:latin typeface="Calibri" panose="020F0502020204030204" pitchFamily="34" charset="0"/>
                        </a:rPr>
                        <a:t>0719</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ENG B1-other LITHUANIAN B1</a:t>
                      </a:r>
                    </a:p>
                  </a:txBody>
                  <a:tcPr marL="4417" marR="4417" marT="44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3063794"/>
                  </a:ext>
                </a:extLst>
              </a:tr>
            </a:tbl>
          </a:graphicData>
        </a:graphic>
      </p:graphicFrame>
    </p:spTree>
    <p:extLst>
      <p:ext uri="{BB962C8B-B14F-4D97-AF65-F5344CB8AC3E}">
        <p14:creationId xmlns:p14="http://schemas.microsoft.com/office/powerpoint/2010/main" val="2784184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FC3E185-B303-E445-8467-23FFD77D3467}"/>
              </a:ext>
            </a:extLst>
          </p:cNvPr>
          <p:cNvPicPr>
            <a:picLocks noChangeAspect="1"/>
          </p:cNvPicPr>
          <p:nvPr/>
        </p:nvPicPr>
        <p:blipFill>
          <a:blip r:embed="rId4"/>
          <a:stretch>
            <a:fillRect/>
          </a:stretch>
        </p:blipFill>
        <p:spPr>
          <a:xfrm>
            <a:off x="0" y="0"/>
            <a:ext cx="9144000" cy="836188"/>
          </a:xfrm>
          <a:prstGeom prst="rect">
            <a:avLst/>
          </a:prstGeom>
        </p:spPr>
      </p:pic>
      <p:sp>
        <p:nvSpPr>
          <p:cNvPr id="5" name="CasellaDiTesto 4">
            <a:extLst>
              <a:ext uri="{FF2B5EF4-FFF2-40B4-BE49-F238E27FC236}">
                <a16:creationId xmlns:a16="http://schemas.microsoft.com/office/drawing/2014/main" id="{FF17ED5F-5680-5B40-A954-D09969114D11}"/>
              </a:ext>
            </a:extLst>
          </p:cNvPr>
          <p:cNvSpPr txBox="1"/>
          <p:nvPr/>
        </p:nvSpPr>
        <p:spPr>
          <a:xfrm>
            <a:off x="352770" y="327728"/>
            <a:ext cx="5801989" cy="415498"/>
          </a:xfrm>
          <a:prstGeom prst="rect">
            <a:avLst/>
          </a:prstGeom>
          <a:noFill/>
        </p:spPr>
        <p:txBody>
          <a:bodyPr wrap="square" rtlCol="0">
            <a:spAutoFit/>
          </a:bodyPr>
          <a:lstStyle/>
          <a:p>
            <a:r>
              <a:rPr lang="it-IT" sz="2100" b="1" dirty="0">
                <a:solidFill>
                  <a:schemeClr val="bg1"/>
                </a:solidFill>
                <a:latin typeface="Founders Grotesk" panose="020B0503030202060203" pitchFamily="34" charset="77"/>
                <a:ea typeface="Gibson SemiBold" charset="0"/>
                <a:cs typeface="Gibson SemiBold" charset="0"/>
              </a:rPr>
              <a:t>ERASMUS+ STUDIO</a:t>
            </a:r>
          </a:p>
        </p:txBody>
      </p:sp>
      <p:sp>
        <p:nvSpPr>
          <p:cNvPr id="2" name="Rectangle 1"/>
          <p:cNvSpPr/>
          <p:nvPr/>
        </p:nvSpPr>
        <p:spPr>
          <a:xfrm>
            <a:off x="352770" y="836188"/>
            <a:ext cx="3569182" cy="369332"/>
          </a:xfrm>
          <a:prstGeom prst="rect">
            <a:avLst/>
          </a:prstGeom>
        </p:spPr>
        <p:txBody>
          <a:bodyPr wrap="none">
            <a:spAutoFit/>
          </a:bodyPr>
          <a:lstStyle/>
          <a:p>
            <a:r>
              <a:rPr lang="it-IT" dirty="0">
                <a:solidFill>
                  <a:srgbClr val="70240F"/>
                </a:solidFill>
                <a:latin typeface="Founders Grotesk" panose="020B0503030202060203" pitchFamily="34" charset="77"/>
                <a:ea typeface="Gibson" charset="0"/>
                <a:cs typeface="Gibson" charset="0"/>
              </a:rPr>
              <a:t>L Ingegneria elettronica e informatica</a:t>
            </a:r>
            <a:endParaRPr lang="en-US" sz="800" dirty="0"/>
          </a:p>
        </p:txBody>
      </p:sp>
      <p:sp>
        <p:nvSpPr>
          <p:cNvPr id="7" name="Rectangle 6"/>
          <p:cNvSpPr/>
          <p:nvPr/>
        </p:nvSpPr>
        <p:spPr>
          <a:xfrm>
            <a:off x="8297165" y="418094"/>
            <a:ext cx="846835" cy="400110"/>
          </a:xfrm>
          <a:prstGeom prst="rect">
            <a:avLst/>
          </a:prstGeom>
        </p:spPr>
        <p:txBody>
          <a:bodyPr wrap="none">
            <a:spAutoFit/>
          </a:bodyPr>
          <a:lstStyle/>
          <a:p>
            <a:r>
              <a:rPr lang="it-IT" sz="2000" dirty="0">
                <a:solidFill>
                  <a:schemeClr val="bg1"/>
                </a:solidFill>
                <a:latin typeface="Founders Grotesk Semibold" panose="020B0703030202060203" pitchFamily="34" charset="0"/>
              </a:rPr>
              <a:t>dove?</a:t>
            </a:r>
            <a:endParaRPr lang="en-US" sz="2000" dirty="0">
              <a:solidFill>
                <a:schemeClr val="bg1"/>
              </a:solidFill>
              <a:latin typeface="Founders Grotesk Semibold" panose="020B0703030202060203"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525830096"/>
              </p:ext>
            </p:extLst>
          </p:nvPr>
        </p:nvGraphicFramePr>
        <p:xfrm>
          <a:off x="628651" y="1422400"/>
          <a:ext cx="7886698" cy="2712478"/>
        </p:xfrm>
        <a:graphic>
          <a:graphicData uri="http://schemas.openxmlformats.org/drawingml/2006/table">
            <a:tbl>
              <a:tblPr/>
              <a:tblGrid>
                <a:gridCol w="582674">
                  <a:extLst>
                    <a:ext uri="{9D8B030D-6E8A-4147-A177-3AD203B41FA5}">
                      <a16:colId xmlns:a16="http://schemas.microsoft.com/office/drawing/2014/main" val="355894530"/>
                    </a:ext>
                  </a:extLst>
                </a:gridCol>
                <a:gridCol w="670958">
                  <a:extLst>
                    <a:ext uri="{9D8B030D-6E8A-4147-A177-3AD203B41FA5}">
                      <a16:colId xmlns:a16="http://schemas.microsoft.com/office/drawing/2014/main" val="3758344691"/>
                    </a:ext>
                  </a:extLst>
                </a:gridCol>
                <a:gridCol w="729243">
                  <a:extLst>
                    <a:ext uri="{9D8B030D-6E8A-4147-A177-3AD203B41FA5}">
                      <a16:colId xmlns:a16="http://schemas.microsoft.com/office/drawing/2014/main" val="4013176481"/>
                    </a:ext>
                  </a:extLst>
                </a:gridCol>
                <a:gridCol w="1889847">
                  <a:extLst>
                    <a:ext uri="{9D8B030D-6E8A-4147-A177-3AD203B41FA5}">
                      <a16:colId xmlns:a16="http://schemas.microsoft.com/office/drawing/2014/main" val="1513183534"/>
                    </a:ext>
                  </a:extLst>
                </a:gridCol>
                <a:gridCol w="1712709">
                  <a:extLst>
                    <a:ext uri="{9D8B030D-6E8A-4147-A177-3AD203B41FA5}">
                      <a16:colId xmlns:a16="http://schemas.microsoft.com/office/drawing/2014/main" val="3431833773"/>
                    </a:ext>
                  </a:extLst>
                </a:gridCol>
                <a:gridCol w="454662">
                  <a:extLst>
                    <a:ext uri="{9D8B030D-6E8A-4147-A177-3AD203B41FA5}">
                      <a16:colId xmlns:a16="http://schemas.microsoft.com/office/drawing/2014/main" val="1679222594"/>
                    </a:ext>
                  </a:extLst>
                </a:gridCol>
                <a:gridCol w="136840">
                  <a:extLst>
                    <a:ext uri="{9D8B030D-6E8A-4147-A177-3AD203B41FA5}">
                      <a16:colId xmlns:a16="http://schemas.microsoft.com/office/drawing/2014/main" val="651609565"/>
                    </a:ext>
                  </a:extLst>
                </a:gridCol>
                <a:gridCol w="136840">
                  <a:extLst>
                    <a:ext uri="{9D8B030D-6E8A-4147-A177-3AD203B41FA5}">
                      <a16:colId xmlns:a16="http://schemas.microsoft.com/office/drawing/2014/main" val="2104019709"/>
                    </a:ext>
                  </a:extLst>
                </a:gridCol>
                <a:gridCol w="136840">
                  <a:extLst>
                    <a:ext uri="{9D8B030D-6E8A-4147-A177-3AD203B41FA5}">
                      <a16:colId xmlns:a16="http://schemas.microsoft.com/office/drawing/2014/main" val="2714452812"/>
                    </a:ext>
                  </a:extLst>
                </a:gridCol>
                <a:gridCol w="394335">
                  <a:extLst>
                    <a:ext uri="{9D8B030D-6E8A-4147-A177-3AD203B41FA5}">
                      <a16:colId xmlns:a16="http://schemas.microsoft.com/office/drawing/2014/main" val="3186814526"/>
                    </a:ext>
                  </a:extLst>
                </a:gridCol>
                <a:gridCol w="1041750">
                  <a:extLst>
                    <a:ext uri="{9D8B030D-6E8A-4147-A177-3AD203B41FA5}">
                      <a16:colId xmlns:a16="http://schemas.microsoft.com/office/drawing/2014/main" val="999305421"/>
                    </a:ext>
                  </a:extLst>
                </a:gridCol>
              </a:tblGrid>
              <a:tr h="602841">
                <a:tc>
                  <a:txBody>
                    <a:bodyPr/>
                    <a:lstStyle/>
                    <a:p>
                      <a:pPr algn="ctr" fontAlgn="ctr"/>
                      <a:r>
                        <a:rPr lang="en-US" sz="700" b="1" i="0" u="none" strike="noStrike" dirty="0" err="1">
                          <a:solidFill>
                            <a:srgbClr val="000000"/>
                          </a:solidFill>
                          <a:effectLst/>
                          <a:latin typeface="Calibri" panose="020F0502020204030204" pitchFamily="34" charset="0"/>
                        </a:rPr>
                        <a:t>Coordinatore</a:t>
                      </a:r>
                      <a:endParaRPr lang="en-US" sz="700" b="1" i="0" u="none" strike="noStrike" dirty="0">
                        <a:solidFill>
                          <a:srgbClr val="000000"/>
                        </a:solidFill>
                        <a:effectLst/>
                        <a:latin typeface="Calibri" panose="020F0502020204030204" pitchFamily="34" charset="0"/>
                      </a:endParaRPr>
                    </a:p>
                  </a:txBody>
                  <a:tcPr marL="4417" marR="4417" marT="441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0" u="none" strike="noStrike" dirty="0">
                          <a:solidFill>
                            <a:srgbClr val="000000"/>
                          </a:solidFill>
                          <a:effectLst/>
                          <a:latin typeface="Calibri" panose="020F0502020204030204" pitchFamily="34" charset="0"/>
                        </a:rPr>
                        <a:t>ERASMUS CODE</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0" u="none" strike="noStrike" dirty="0">
                          <a:solidFill>
                            <a:srgbClr val="000000"/>
                          </a:solidFill>
                          <a:effectLst/>
                          <a:latin typeface="Calibri" panose="020F0502020204030204" pitchFamily="34" charset="0"/>
                        </a:rPr>
                        <a:t>PAESE</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0" u="none" strike="noStrike" dirty="0">
                          <a:solidFill>
                            <a:srgbClr val="000000"/>
                          </a:solidFill>
                          <a:effectLst/>
                          <a:latin typeface="Calibri" panose="020F0502020204030204" pitchFamily="34" charset="0"/>
                        </a:rPr>
                        <a:t>UNIVERSITÀ</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it-IT" sz="700" b="1" i="0" u="none" strike="noStrike" dirty="0">
                          <a:solidFill>
                            <a:srgbClr val="000000"/>
                          </a:solidFill>
                          <a:effectLst/>
                          <a:latin typeface="Calibri" panose="020F0502020204030204" pitchFamily="34" charset="0"/>
                        </a:rPr>
                        <a:t>Facoltà e/o Dipartimento e/o Istituto</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a:solidFill>
                            <a:srgbClr val="000000"/>
                          </a:solidFill>
                          <a:effectLst/>
                          <a:latin typeface="Calibri" panose="020F0502020204030204" pitchFamily="34" charset="0"/>
                        </a:rPr>
                        <a:t>MESI PER STUDENTE</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err="1">
                          <a:solidFill>
                            <a:srgbClr val="000000"/>
                          </a:solidFill>
                          <a:effectLst/>
                          <a:latin typeface="Calibri" panose="020F0502020204030204" pitchFamily="34" charset="0"/>
                        </a:rPr>
                        <a:t>Corsi</a:t>
                      </a:r>
                      <a:endParaRPr lang="en-US" sz="700" b="1" i="1" u="none" strike="noStrike" dirty="0">
                        <a:solidFill>
                          <a:srgbClr val="000000"/>
                        </a:solidFill>
                        <a:effectLst/>
                        <a:latin typeface="Calibri" panose="020F0502020204030204" pitchFamily="34" charset="0"/>
                      </a:endParaRPr>
                    </a:p>
                  </a:txBody>
                  <a:tcPr marL="4417" marR="4417" marT="441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err="1">
                          <a:solidFill>
                            <a:srgbClr val="000000"/>
                          </a:solidFill>
                          <a:effectLst/>
                          <a:latin typeface="Calibri" panose="020F0502020204030204" pitchFamily="34" charset="0"/>
                        </a:rPr>
                        <a:t>Lavoro</a:t>
                      </a:r>
                      <a:r>
                        <a:rPr lang="en-US" sz="700" b="1" i="1" u="none" strike="noStrike" dirty="0">
                          <a:solidFill>
                            <a:srgbClr val="000000"/>
                          </a:solidFill>
                          <a:effectLst/>
                          <a:latin typeface="Calibri" panose="020F0502020204030204" pitchFamily="34" charset="0"/>
                        </a:rPr>
                        <a:t> di </a:t>
                      </a:r>
                      <a:r>
                        <a:rPr lang="en-US" sz="700" b="1" i="1" u="none" strike="noStrike" dirty="0" err="1">
                          <a:solidFill>
                            <a:srgbClr val="000000"/>
                          </a:solidFill>
                          <a:effectLst/>
                          <a:latin typeface="Calibri" panose="020F0502020204030204" pitchFamily="34" charset="0"/>
                        </a:rPr>
                        <a:t>tesi</a:t>
                      </a:r>
                      <a:endParaRPr lang="en-US" sz="700" b="1" i="1" u="none" strike="noStrike" dirty="0">
                        <a:solidFill>
                          <a:srgbClr val="000000"/>
                        </a:solidFill>
                        <a:effectLst/>
                        <a:latin typeface="Calibri" panose="020F0502020204030204" pitchFamily="34" charset="0"/>
                      </a:endParaRPr>
                    </a:p>
                  </a:txBody>
                  <a:tcPr marL="4417" marR="4417" marT="441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err="1">
                          <a:solidFill>
                            <a:srgbClr val="000000"/>
                          </a:solidFill>
                          <a:effectLst/>
                          <a:latin typeface="Calibri" panose="020F0502020204030204" pitchFamily="34" charset="0"/>
                        </a:rPr>
                        <a:t>Tirocinio</a:t>
                      </a:r>
                      <a:endParaRPr lang="en-US" sz="700" b="1" i="1" u="none" strike="noStrike" dirty="0">
                        <a:solidFill>
                          <a:srgbClr val="000000"/>
                        </a:solidFill>
                        <a:effectLst/>
                        <a:latin typeface="Calibri" panose="020F0502020204030204" pitchFamily="34" charset="0"/>
                      </a:endParaRPr>
                    </a:p>
                  </a:txBody>
                  <a:tcPr marL="4417" marR="4417" marT="441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a:solidFill>
                            <a:srgbClr val="000000"/>
                          </a:solidFill>
                          <a:effectLst/>
                          <a:latin typeface="Calibri" panose="020F0502020204030204" pitchFamily="34" charset="0"/>
                        </a:rPr>
                        <a:t>ISCED CODE</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a:solidFill>
                            <a:srgbClr val="000000"/>
                          </a:solidFill>
                          <a:effectLst/>
                          <a:latin typeface="Calibri" panose="020F0502020204030204" pitchFamily="34" charset="0"/>
                        </a:rPr>
                        <a:t>LIVELLO LINGUISTICO</a:t>
                      </a:r>
                    </a:p>
                  </a:txBody>
                  <a:tcPr marL="4417" marR="4417" marT="44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2244078146"/>
                  </a:ext>
                </a:extLst>
              </a:tr>
              <a:tr h="412005">
                <a:tc>
                  <a:txBody>
                    <a:bodyPr/>
                    <a:lstStyle/>
                    <a:p>
                      <a:pPr algn="ctr" fontAlgn="ctr"/>
                      <a:r>
                        <a:rPr lang="en-US" sz="800" b="0" i="0" u="none" strike="noStrike" dirty="0" err="1">
                          <a:solidFill>
                            <a:srgbClr val="000000"/>
                          </a:solidFill>
                          <a:effectLst/>
                          <a:latin typeface="Calibri" panose="020F0502020204030204" pitchFamily="34" charset="0"/>
                        </a:rPr>
                        <a:t>Castelli</a:t>
                      </a:r>
                      <a:endParaRPr lang="en-US" sz="800" b="0" i="0" u="none" strike="noStrike" dirty="0">
                        <a:solidFill>
                          <a:srgbClr val="000000"/>
                        </a:solidFill>
                        <a:effectLst/>
                        <a:latin typeface="Calibri" panose="020F0502020204030204" pitchFamily="34" charset="0"/>
                      </a:endParaRPr>
                    </a:p>
                  </a:txBody>
                  <a:tcPr marL="4417" marR="4417" marT="441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panose="020F0502020204030204" pitchFamily="34" charset="0"/>
                        </a:rPr>
                        <a:t>B BRUXEL04</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BELGIO</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sng" strike="noStrike">
                          <a:solidFill>
                            <a:srgbClr val="0563C1"/>
                          </a:solidFill>
                          <a:effectLst/>
                          <a:latin typeface="Arial" panose="020B0604020202020204" pitchFamily="34" charset="0"/>
                          <a:hlinkClick r:id="rId5"/>
                        </a:rPr>
                        <a:t>Université Libre de Bruxelles</a:t>
                      </a:r>
                      <a:endParaRPr lang="en-US" sz="800" b="0" i="0" u="sng" strike="noStrike">
                        <a:solidFill>
                          <a:srgbClr val="0563C1"/>
                        </a:solidFill>
                        <a:effectLst/>
                        <a:latin typeface="Arial" panose="020B0604020202020204" pitchFamily="34" charset="0"/>
                      </a:endParaRP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1" u="none" strike="noStrike">
                          <a:solidFill>
                            <a:srgbClr val="000000"/>
                          </a:solidFill>
                          <a:effectLst/>
                          <a:latin typeface="Calibri" panose="020F0502020204030204" pitchFamily="34" charset="0"/>
                        </a:rPr>
                        <a:t>Faculté des Sciences, Department d'Informatique</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6</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rgbClr val="000000"/>
                          </a:solidFill>
                          <a:effectLst/>
                          <a:latin typeface="Calibri" panose="020F0502020204030204" pitchFamily="34" charset="0"/>
                        </a:rPr>
                        <a:t>0610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FRA B1-other ENG B2</a:t>
                      </a:r>
                    </a:p>
                  </a:txBody>
                  <a:tcPr marL="4417" marR="4417" marT="44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0592365"/>
                  </a:ext>
                </a:extLst>
              </a:tr>
              <a:tr h="412005">
                <a:tc>
                  <a:txBody>
                    <a:bodyPr/>
                    <a:lstStyle/>
                    <a:p>
                      <a:pPr algn="ctr" fontAlgn="ctr"/>
                      <a:r>
                        <a:rPr lang="en-US" sz="800" b="0" i="0" u="none" strike="noStrike" dirty="0" err="1">
                          <a:solidFill>
                            <a:srgbClr val="000000"/>
                          </a:solidFill>
                          <a:effectLst/>
                          <a:latin typeface="Calibri" panose="020F0502020204030204" pitchFamily="34" charset="0"/>
                        </a:rPr>
                        <a:t>Castelli</a:t>
                      </a:r>
                      <a:endParaRPr lang="en-US" sz="800" b="0" i="0" u="none" strike="noStrike" dirty="0">
                        <a:solidFill>
                          <a:srgbClr val="000000"/>
                        </a:solidFill>
                        <a:effectLst/>
                        <a:latin typeface="Calibri" panose="020F0502020204030204" pitchFamily="34" charset="0"/>
                      </a:endParaRPr>
                    </a:p>
                  </a:txBody>
                  <a:tcPr marL="4417" marR="4417" marT="441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panose="020F0502020204030204" pitchFamily="34" charset="0"/>
                        </a:rPr>
                        <a:t>E BARCELO03</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SPAGNA</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sng" strike="noStrike" dirty="0" err="1">
                          <a:solidFill>
                            <a:srgbClr val="0563C1"/>
                          </a:solidFill>
                          <a:effectLst/>
                          <a:latin typeface="Arial" panose="020B0604020202020204" pitchFamily="34" charset="0"/>
                          <a:hlinkClick r:id="rId6"/>
                        </a:rPr>
                        <a:t>Universitat</a:t>
                      </a:r>
                      <a:r>
                        <a:rPr lang="en-US" sz="800" b="0" i="0" u="sng" strike="noStrike" dirty="0">
                          <a:solidFill>
                            <a:srgbClr val="0563C1"/>
                          </a:solidFill>
                          <a:effectLst/>
                          <a:latin typeface="Arial" panose="020B0604020202020204" pitchFamily="34" charset="0"/>
                          <a:hlinkClick r:id="rId6"/>
                        </a:rPr>
                        <a:t> </a:t>
                      </a:r>
                      <a:r>
                        <a:rPr lang="en-US" sz="800" b="0" i="0" u="sng" strike="noStrike" dirty="0" err="1">
                          <a:solidFill>
                            <a:srgbClr val="0563C1"/>
                          </a:solidFill>
                          <a:effectLst/>
                          <a:latin typeface="Arial" panose="020B0604020202020204" pitchFamily="34" charset="0"/>
                          <a:hlinkClick r:id="rId6"/>
                        </a:rPr>
                        <a:t>Politècnica</a:t>
                      </a:r>
                      <a:r>
                        <a:rPr lang="en-US" sz="800" b="0" i="0" u="sng" strike="noStrike" dirty="0">
                          <a:solidFill>
                            <a:srgbClr val="0563C1"/>
                          </a:solidFill>
                          <a:effectLst/>
                          <a:latin typeface="Arial" panose="020B0604020202020204" pitchFamily="34" charset="0"/>
                          <a:hlinkClick r:id="rId6"/>
                        </a:rPr>
                        <a:t> de </a:t>
                      </a:r>
                      <a:r>
                        <a:rPr lang="en-US" sz="800" b="0" i="0" u="sng" strike="noStrike" dirty="0" err="1">
                          <a:solidFill>
                            <a:srgbClr val="0563C1"/>
                          </a:solidFill>
                          <a:effectLst/>
                          <a:latin typeface="Arial" panose="020B0604020202020204" pitchFamily="34" charset="0"/>
                          <a:hlinkClick r:id="rId6"/>
                        </a:rPr>
                        <a:t>Catalunya</a:t>
                      </a:r>
                      <a:r>
                        <a:rPr lang="en-US" sz="800" b="0" i="0" u="sng" strike="noStrike" dirty="0">
                          <a:solidFill>
                            <a:srgbClr val="0563C1"/>
                          </a:solidFill>
                          <a:effectLst/>
                          <a:latin typeface="Arial" panose="020B0604020202020204" pitchFamily="34" charset="0"/>
                          <a:hlinkClick r:id="rId6"/>
                        </a:rPr>
                        <a:t> (UPC-</a:t>
                      </a:r>
                      <a:r>
                        <a:rPr lang="en-US" sz="800" b="0" i="0" u="sng" strike="noStrike" dirty="0" err="1">
                          <a:solidFill>
                            <a:srgbClr val="0563C1"/>
                          </a:solidFill>
                          <a:effectLst/>
                          <a:latin typeface="Arial" panose="020B0604020202020204" pitchFamily="34" charset="0"/>
                          <a:hlinkClick r:id="rId6"/>
                        </a:rPr>
                        <a:t>BarcelonaTech</a:t>
                      </a:r>
                      <a:r>
                        <a:rPr lang="en-US" sz="800" b="0" i="0" u="sng" strike="noStrike" dirty="0">
                          <a:solidFill>
                            <a:srgbClr val="0563C1"/>
                          </a:solidFill>
                          <a:effectLst/>
                          <a:latin typeface="Arial" panose="020B0604020202020204" pitchFamily="34" charset="0"/>
                          <a:hlinkClick r:id="rId6"/>
                        </a:rPr>
                        <a:t>)</a:t>
                      </a:r>
                      <a:endParaRPr lang="en-US" sz="800" b="0" i="0" u="sng" strike="noStrike" dirty="0">
                        <a:solidFill>
                          <a:srgbClr val="0563C1"/>
                        </a:solidFill>
                        <a:effectLst/>
                        <a:latin typeface="Arial" panose="020B0604020202020204" pitchFamily="34" charset="0"/>
                      </a:endParaRP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1" u="none" strike="noStrike">
                          <a:solidFill>
                            <a:srgbClr val="000000"/>
                          </a:solidFill>
                          <a:effectLst/>
                          <a:latin typeface="Calibri" panose="020F0502020204030204" pitchFamily="34" charset="0"/>
                        </a:rPr>
                        <a:t>Castelldefels School of Telecommunications and Aerospace Engineering (EETAC)/Castelldefels School of Telecommunications and Aerospace Engineering</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5</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sz="700" b="1" i="0" u="none" strike="noStrike" kern="1200" dirty="0">
                          <a:solidFill>
                            <a:srgbClr val="000000"/>
                          </a:solidFill>
                          <a:effectLst/>
                          <a:latin typeface="Calibri" panose="020F0502020204030204" pitchFamily="34" charset="0"/>
                          <a:ea typeface="+mn-ea"/>
                          <a:cs typeface="+mn-cs"/>
                        </a:rPr>
                        <a:t>0610</a:t>
                      </a:r>
                    </a:p>
                    <a:p>
                      <a:pPr marL="0" algn="ctr" defTabSz="685800" rtl="0" eaLnBrk="1" fontAlgn="ctr" latinLnBrk="0" hangingPunct="1"/>
                      <a:r>
                        <a:rPr lang="en-US" sz="700" b="1" i="0" u="none" strike="noStrike" kern="1200" dirty="0">
                          <a:solidFill>
                            <a:srgbClr val="000000"/>
                          </a:solidFill>
                          <a:effectLst/>
                          <a:latin typeface="Calibri" panose="020F0502020204030204" pitchFamily="34" charset="0"/>
                          <a:ea typeface="+mn-ea"/>
                          <a:cs typeface="+mn-cs"/>
                        </a:rPr>
                        <a:t>0619</a:t>
                      </a:r>
                    </a:p>
                    <a:p>
                      <a:pPr marL="0" algn="ctr" defTabSz="685800" rtl="0" eaLnBrk="1" fontAlgn="ctr" latinLnBrk="0" hangingPunct="1"/>
                      <a:r>
                        <a:rPr lang="en-US" sz="700" b="1" i="0" u="none" strike="noStrike" kern="1200" dirty="0">
                          <a:solidFill>
                            <a:srgbClr val="000000"/>
                          </a:solidFill>
                          <a:effectLst/>
                          <a:latin typeface="Calibri" panose="020F0502020204030204" pitchFamily="34" charset="0"/>
                          <a:ea typeface="+mn-ea"/>
                          <a:cs typeface="+mn-cs"/>
                        </a:rPr>
                        <a:t>0714</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SPA B2-other ENG B2</a:t>
                      </a:r>
                    </a:p>
                  </a:txBody>
                  <a:tcPr marL="4417" marR="4417" marT="44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2122170"/>
                  </a:ext>
                </a:extLst>
              </a:tr>
              <a:tr h="412005">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800" b="0" i="0" u="none" strike="noStrike" dirty="0" err="1">
                          <a:solidFill>
                            <a:srgbClr val="000000"/>
                          </a:solidFill>
                          <a:effectLst/>
                          <a:latin typeface="Calibri" panose="020F0502020204030204" pitchFamily="34" charset="0"/>
                        </a:rPr>
                        <a:t>Cefalo</a:t>
                      </a:r>
                      <a:endParaRPr lang="en-US" sz="800" b="0" i="0" u="none" strike="noStrike" dirty="0">
                        <a:solidFill>
                          <a:srgbClr val="000000"/>
                        </a:solidFill>
                        <a:effectLst/>
                        <a:latin typeface="Calibri" panose="020F0502020204030204" pitchFamily="34" charset="0"/>
                      </a:endParaRPr>
                    </a:p>
                  </a:txBody>
                  <a:tcPr marL="4417" marR="4417" marT="441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HR RIJEKA01</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CROAZIA</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sng" strike="noStrike" dirty="0" err="1">
                          <a:solidFill>
                            <a:srgbClr val="0563C1"/>
                          </a:solidFill>
                          <a:effectLst/>
                          <a:latin typeface="Arial" panose="020B0604020202020204" pitchFamily="34" charset="0"/>
                          <a:hlinkClick r:id="rId7"/>
                        </a:rPr>
                        <a:t>Sveučilište</a:t>
                      </a:r>
                      <a:r>
                        <a:rPr lang="es-ES" sz="800" b="0" i="0" u="sng" strike="noStrike" dirty="0">
                          <a:solidFill>
                            <a:srgbClr val="0563C1"/>
                          </a:solidFill>
                          <a:effectLst/>
                          <a:latin typeface="Arial" panose="020B0604020202020204" pitchFamily="34" charset="0"/>
                          <a:hlinkClick r:id="rId7"/>
                        </a:rPr>
                        <a:t> u </a:t>
                      </a:r>
                      <a:r>
                        <a:rPr lang="es-ES" sz="800" b="0" i="0" u="sng" strike="noStrike" dirty="0" err="1">
                          <a:solidFill>
                            <a:srgbClr val="0563C1"/>
                          </a:solidFill>
                          <a:effectLst/>
                          <a:latin typeface="Arial" panose="020B0604020202020204" pitchFamily="34" charset="0"/>
                          <a:hlinkClick r:id="rId7"/>
                        </a:rPr>
                        <a:t>Rijeci</a:t>
                      </a:r>
                      <a:endParaRPr lang="es-ES" sz="800" b="0" i="0" u="sng" strike="noStrike" dirty="0">
                        <a:solidFill>
                          <a:srgbClr val="0563C1"/>
                        </a:solidFill>
                        <a:effectLst/>
                        <a:latin typeface="Arial" panose="020B0604020202020204" pitchFamily="34" charset="0"/>
                      </a:endParaRP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700" b="0" i="1" u="none" strike="noStrike" dirty="0" err="1">
                          <a:solidFill>
                            <a:srgbClr val="000000"/>
                          </a:solidFill>
                          <a:effectLst/>
                          <a:latin typeface="Calibri" panose="020F0502020204030204" pitchFamily="34" charset="0"/>
                        </a:rPr>
                        <a:t>Faculty</a:t>
                      </a:r>
                      <a:r>
                        <a:rPr lang="es-ES" sz="700" b="0" i="1" u="none" strike="noStrike" dirty="0">
                          <a:solidFill>
                            <a:srgbClr val="000000"/>
                          </a:solidFill>
                          <a:effectLst/>
                          <a:latin typeface="Calibri" panose="020F0502020204030204" pitchFamily="34" charset="0"/>
                        </a:rPr>
                        <a:t> of </a:t>
                      </a:r>
                      <a:r>
                        <a:rPr lang="es-ES" sz="700" b="0" i="1" u="none" strike="noStrike" dirty="0" err="1">
                          <a:solidFill>
                            <a:srgbClr val="000000"/>
                          </a:solidFill>
                          <a:effectLst/>
                          <a:latin typeface="Calibri" panose="020F0502020204030204" pitchFamily="34" charset="0"/>
                        </a:rPr>
                        <a:t>Enginering</a:t>
                      </a:r>
                      <a:endParaRPr lang="es-ES" sz="700" b="0" i="1" u="none" strike="noStrike" dirty="0">
                        <a:solidFill>
                          <a:srgbClr val="000000"/>
                        </a:solidFill>
                        <a:effectLst/>
                        <a:latin typeface="Calibri" panose="020F0502020204030204" pitchFamily="34" charset="0"/>
                      </a:endParaRP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6</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rgbClr val="000000"/>
                          </a:solidFill>
                          <a:effectLst/>
                          <a:latin typeface="Calibri" panose="020F0502020204030204" pitchFamily="34" charset="0"/>
                        </a:rPr>
                        <a:t>0730</a:t>
                      </a:r>
                    </a:p>
                    <a:p>
                      <a:pPr algn="ctr" fontAlgn="ctr"/>
                      <a:r>
                        <a:rPr lang="en-US" sz="700" b="1" i="0" u="none" strike="noStrike" dirty="0">
                          <a:solidFill>
                            <a:srgbClr val="000000"/>
                          </a:solidFill>
                          <a:effectLst/>
                          <a:latin typeface="Calibri" panose="020F0502020204030204" pitchFamily="34" charset="0"/>
                        </a:rPr>
                        <a:t>0710</a:t>
                      </a:r>
                    </a:p>
                    <a:p>
                      <a:pPr algn="ctr" fontAlgn="ctr"/>
                      <a:r>
                        <a:rPr lang="en-US" sz="700" b="1" i="0" u="none" strike="noStrike" dirty="0">
                          <a:solidFill>
                            <a:srgbClr val="000000"/>
                          </a:solidFill>
                          <a:effectLst/>
                          <a:latin typeface="Calibri" panose="020F0502020204030204" pitchFamily="34" charset="0"/>
                        </a:rPr>
                        <a:t>0610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700" b="0" i="0" u="none" strike="noStrike" dirty="0">
                          <a:solidFill>
                            <a:srgbClr val="000000"/>
                          </a:solidFill>
                          <a:effectLst/>
                          <a:latin typeface="Calibri" panose="020F0502020204030204" pitchFamily="34" charset="0"/>
                        </a:rPr>
                        <a:t>ENG B2</a:t>
                      </a:r>
                    </a:p>
                  </a:txBody>
                  <a:tcPr marL="4417" marR="4417" marT="44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2167600"/>
                  </a:ext>
                </a:extLst>
              </a:tr>
              <a:tr h="412005">
                <a:tc>
                  <a:txBody>
                    <a:bodyPr/>
                    <a:lstStyle/>
                    <a:p>
                      <a:pPr algn="ctr" fontAlgn="ctr"/>
                      <a:r>
                        <a:rPr lang="en-US" sz="800" b="0" i="0" u="none" strike="noStrike" dirty="0" err="1">
                          <a:solidFill>
                            <a:srgbClr val="000000"/>
                          </a:solidFill>
                          <a:effectLst/>
                          <a:highlight>
                            <a:srgbClr val="00FFFF"/>
                          </a:highlight>
                          <a:latin typeface="Calibri" panose="020F0502020204030204" pitchFamily="34" charset="0"/>
                        </a:rPr>
                        <a:t>Castelli</a:t>
                      </a:r>
                      <a:endParaRPr lang="en-US" sz="800" b="0" i="0" u="none" strike="noStrike" dirty="0">
                        <a:solidFill>
                          <a:srgbClr val="000000"/>
                        </a:solidFill>
                        <a:effectLst/>
                        <a:highlight>
                          <a:srgbClr val="00FFFF"/>
                        </a:highlight>
                        <a:latin typeface="Calibri" panose="020F0502020204030204" pitchFamily="34" charset="0"/>
                      </a:endParaRPr>
                    </a:p>
                  </a:txBody>
                  <a:tcPr marL="4417" marR="4417" marT="441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panose="020F0502020204030204" pitchFamily="34" charset="0"/>
                        </a:rPr>
                        <a:t>LT KAUNAS01</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LITUANIA</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sng" strike="noStrike">
                          <a:solidFill>
                            <a:srgbClr val="0563C1"/>
                          </a:solidFill>
                          <a:effectLst/>
                          <a:latin typeface="Arial" panose="020B0604020202020204" pitchFamily="34" charset="0"/>
                          <a:hlinkClick r:id="rId8"/>
                        </a:rPr>
                        <a:t>Vytautas Magnus University</a:t>
                      </a:r>
                      <a:endParaRPr lang="en-US" sz="800" b="0" i="0" u="sng" strike="noStrike">
                        <a:solidFill>
                          <a:srgbClr val="0563C1"/>
                        </a:solidFill>
                        <a:effectLst/>
                        <a:latin typeface="Arial" panose="020B0604020202020204" pitchFamily="34" charset="0"/>
                      </a:endParaRP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1" u="none" strike="noStrike" dirty="0">
                          <a:solidFill>
                            <a:srgbClr val="000000"/>
                          </a:solidFill>
                          <a:effectLst/>
                          <a:latin typeface="Calibri" panose="020F0502020204030204" pitchFamily="34" charset="0"/>
                        </a:rPr>
                        <a:t>Faculty of Informatics</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5</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 </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700" b="1" i="0" u="none" strike="noStrike" kern="1200" dirty="0">
                          <a:solidFill>
                            <a:srgbClr val="000000"/>
                          </a:solidFill>
                          <a:effectLst/>
                          <a:latin typeface="Calibri" panose="020F0502020204030204" pitchFamily="34" charset="0"/>
                          <a:ea typeface="+mn-ea"/>
                          <a:cs typeface="+mn-cs"/>
                        </a:rPr>
                        <a:t>0610</a:t>
                      </a:r>
                      <a:endParaRPr lang="en-US" sz="700" b="1" i="0" u="none" strike="noStrike" dirty="0">
                        <a:solidFill>
                          <a:srgbClr val="000000"/>
                        </a:solidFill>
                        <a:effectLst/>
                        <a:latin typeface="Calibri" panose="020F0502020204030204" pitchFamily="34" charset="0"/>
                      </a:endParaRPr>
                    </a:p>
                    <a:p>
                      <a:pPr marL="0" marR="0" lvl="0" indent="0" algn="ctr" defTabSz="685800" rtl="0" eaLnBrk="1" fontAlgn="ctr" latinLnBrk="0" hangingPunct="1">
                        <a:lnSpc>
                          <a:spcPct val="100000"/>
                        </a:lnSpc>
                        <a:spcBef>
                          <a:spcPts val="0"/>
                        </a:spcBef>
                        <a:spcAft>
                          <a:spcPts val="0"/>
                        </a:spcAft>
                        <a:buClrTx/>
                        <a:buSzTx/>
                        <a:buFontTx/>
                        <a:buNone/>
                        <a:tabLst/>
                        <a:defRPr/>
                      </a:pPr>
                      <a:r>
                        <a:rPr lang="en-US" sz="700" b="1" i="0" u="none" strike="noStrike" dirty="0">
                          <a:solidFill>
                            <a:srgbClr val="000000"/>
                          </a:solidFill>
                          <a:effectLst/>
                          <a:latin typeface="Calibri" panose="020F0502020204030204" pitchFamily="34" charset="0"/>
                        </a:rPr>
                        <a:t>0700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ENG B2-other LIT B1 </a:t>
                      </a:r>
                    </a:p>
                  </a:txBody>
                  <a:tcPr marL="4417" marR="4417" marT="44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7015185"/>
                  </a:ext>
                </a:extLst>
              </a:tr>
              <a:tr h="412005">
                <a:tc>
                  <a:txBody>
                    <a:bodyPr/>
                    <a:lstStyle/>
                    <a:p>
                      <a:pPr algn="ctr" fontAlgn="ctr"/>
                      <a:r>
                        <a:rPr lang="en-US" sz="800" b="0" i="0" u="none" strike="noStrike" dirty="0" err="1">
                          <a:solidFill>
                            <a:srgbClr val="000000"/>
                          </a:solidFill>
                          <a:effectLst/>
                          <a:latin typeface="Calibri" panose="020F0502020204030204" pitchFamily="34" charset="0"/>
                        </a:rPr>
                        <a:t>Bedon</a:t>
                      </a:r>
                      <a:endParaRPr lang="en-US" sz="800" b="0" i="0" u="none" strike="noStrike" dirty="0">
                        <a:solidFill>
                          <a:srgbClr val="000000"/>
                        </a:solidFill>
                        <a:effectLst/>
                        <a:latin typeface="Calibri" panose="020F0502020204030204" pitchFamily="34" charset="0"/>
                      </a:endParaRPr>
                    </a:p>
                  </a:txBody>
                  <a:tcPr marL="4417" marR="4417" marT="441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panose="020F0502020204030204" pitchFamily="34" charset="0"/>
                        </a:rPr>
                        <a:t>SK ZILINA01</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SLOVACCHIA</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sng" strike="noStrike" dirty="0">
                          <a:solidFill>
                            <a:srgbClr val="0563C1"/>
                          </a:solidFill>
                          <a:effectLst/>
                          <a:latin typeface="Arial" panose="020B0604020202020204" pitchFamily="34" charset="0"/>
                          <a:hlinkClick r:id="rId9"/>
                        </a:rPr>
                        <a:t>University of Zilina</a:t>
                      </a:r>
                      <a:endParaRPr lang="en-US" sz="800" b="0" i="0" u="sng" strike="noStrike" dirty="0">
                        <a:solidFill>
                          <a:srgbClr val="0563C1"/>
                        </a:solidFill>
                        <a:effectLst/>
                        <a:latin typeface="Arial" panose="020B0604020202020204" pitchFamily="34" charset="0"/>
                      </a:endParaRP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1" u="none" strike="noStrike" dirty="0">
                          <a:solidFill>
                            <a:srgbClr val="000000"/>
                          </a:solidFill>
                          <a:effectLst/>
                          <a:latin typeface="Calibri" panose="020F0502020204030204" pitchFamily="34" charset="0"/>
                        </a:rPr>
                        <a:t>Faculty of Civil Engineering, Faculty of Operation and Economics of Transport, Faculty of Mechanical Engineering, Faculty of Electrical Engineering and Information </a:t>
                      </a:r>
                      <a:r>
                        <a:rPr lang="en-US" sz="600" b="0" i="1" u="none" strike="noStrike" dirty="0" err="1">
                          <a:solidFill>
                            <a:srgbClr val="000000"/>
                          </a:solidFill>
                          <a:effectLst/>
                          <a:latin typeface="Calibri" panose="020F0502020204030204" pitchFamily="34" charset="0"/>
                        </a:rPr>
                        <a:t>Technology,Faculty</a:t>
                      </a:r>
                      <a:r>
                        <a:rPr lang="en-US" sz="600" b="0" i="1" u="none" strike="noStrike" dirty="0">
                          <a:solidFill>
                            <a:srgbClr val="000000"/>
                          </a:solidFill>
                          <a:effectLst/>
                          <a:latin typeface="Calibri" panose="020F0502020204030204" pitchFamily="34" charset="0"/>
                        </a:rPr>
                        <a:t> of Security Engineering</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6</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rgbClr val="000000"/>
                          </a:solidFill>
                          <a:effectLst/>
                          <a:latin typeface="Calibri" panose="020F0502020204030204" pitchFamily="34" charset="0"/>
                        </a:rPr>
                        <a:t>0610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ENG B1</a:t>
                      </a:r>
                    </a:p>
                  </a:txBody>
                  <a:tcPr marL="4417" marR="4417" marT="44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0443241"/>
                  </a:ext>
                </a:extLst>
              </a:tr>
            </a:tbl>
          </a:graphicData>
        </a:graphic>
      </p:graphicFrame>
      <p:graphicFrame>
        <p:nvGraphicFramePr>
          <p:cNvPr id="6" name="Tabella 5">
            <a:extLst>
              <a:ext uri="{FF2B5EF4-FFF2-40B4-BE49-F238E27FC236}">
                <a16:creationId xmlns:a16="http://schemas.microsoft.com/office/drawing/2014/main" id="{F0FBF734-FF77-ECA1-3CD4-5B7C2E9933DC}"/>
              </a:ext>
            </a:extLst>
          </p:cNvPr>
          <p:cNvGraphicFramePr>
            <a:graphicFrameLocks noGrp="1"/>
          </p:cNvGraphicFramePr>
          <p:nvPr>
            <p:extLst>
              <p:ext uri="{D42A27DB-BD31-4B8C-83A1-F6EECF244321}">
                <p14:modId xmlns:p14="http://schemas.microsoft.com/office/powerpoint/2010/main" val="4202124261"/>
              </p:ext>
            </p:extLst>
          </p:nvPr>
        </p:nvGraphicFramePr>
        <p:xfrm>
          <a:off x="628651" y="4145755"/>
          <a:ext cx="7886698" cy="412005"/>
        </p:xfrm>
        <a:graphic>
          <a:graphicData uri="http://schemas.openxmlformats.org/drawingml/2006/table">
            <a:tbl>
              <a:tblPr/>
              <a:tblGrid>
                <a:gridCol w="582674">
                  <a:extLst>
                    <a:ext uri="{9D8B030D-6E8A-4147-A177-3AD203B41FA5}">
                      <a16:colId xmlns:a16="http://schemas.microsoft.com/office/drawing/2014/main" val="3139404739"/>
                    </a:ext>
                  </a:extLst>
                </a:gridCol>
                <a:gridCol w="670958">
                  <a:extLst>
                    <a:ext uri="{9D8B030D-6E8A-4147-A177-3AD203B41FA5}">
                      <a16:colId xmlns:a16="http://schemas.microsoft.com/office/drawing/2014/main" val="1269743895"/>
                    </a:ext>
                  </a:extLst>
                </a:gridCol>
                <a:gridCol w="729243">
                  <a:extLst>
                    <a:ext uri="{9D8B030D-6E8A-4147-A177-3AD203B41FA5}">
                      <a16:colId xmlns:a16="http://schemas.microsoft.com/office/drawing/2014/main" val="1253279048"/>
                    </a:ext>
                  </a:extLst>
                </a:gridCol>
                <a:gridCol w="1889847">
                  <a:extLst>
                    <a:ext uri="{9D8B030D-6E8A-4147-A177-3AD203B41FA5}">
                      <a16:colId xmlns:a16="http://schemas.microsoft.com/office/drawing/2014/main" val="2933939325"/>
                    </a:ext>
                  </a:extLst>
                </a:gridCol>
                <a:gridCol w="1712709">
                  <a:extLst>
                    <a:ext uri="{9D8B030D-6E8A-4147-A177-3AD203B41FA5}">
                      <a16:colId xmlns:a16="http://schemas.microsoft.com/office/drawing/2014/main" val="1208715702"/>
                    </a:ext>
                  </a:extLst>
                </a:gridCol>
                <a:gridCol w="454662">
                  <a:extLst>
                    <a:ext uri="{9D8B030D-6E8A-4147-A177-3AD203B41FA5}">
                      <a16:colId xmlns:a16="http://schemas.microsoft.com/office/drawing/2014/main" val="1084140406"/>
                    </a:ext>
                  </a:extLst>
                </a:gridCol>
                <a:gridCol w="136840">
                  <a:extLst>
                    <a:ext uri="{9D8B030D-6E8A-4147-A177-3AD203B41FA5}">
                      <a16:colId xmlns:a16="http://schemas.microsoft.com/office/drawing/2014/main" val="2718104489"/>
                    </a:ext>
                  </a:extLst>
                </a:gridCol>
                <a:gridCol w="136840">
                  <a:extLst>
                    <a:ext uri="{9D8B030D-6E8A-4147-A177-3AD203B41FA5}">
                      <a16:colId xmlns:a16="http://schemas.microsoft.com/office/drawing/2014/main" val="743804855"/>
                    </a:ext>
                  </a:extLst>
                </a:gridCol>
                <a:gridCol w="136840">
                  <a:extLst>
                    <a:ext uri="{9D8B030D-6E8A-4147-A177-3AD203B41FA5}">
                      <a16:colId xmlns:a16="http://schemas.microsoft.com/office/drawing/2014/main" val="3733708315"/>
                    </a:ext>
                  </a:extLst>
                </a:gridCol>
                <a:gridCol w="394335">
                  <a:extLst>
                    <a:ext uri="{9D8B030D-6E8A-4147-A177-3AD203B41FA5}">
                      <a16:colId xmlns:a16="http://schemas.microsoft.com/office/drawing/2014/main" val="3446132875"/>
                    </a:ext>
                  </a:extLst>
                </a:gridCol>
                <a:gridCol w="1041750">
                  <a:extLst>
                    <a:ext uri="{9D8B030D-6E8A-4147-A177-3AD203B41FA5}">
                      <a16:colId xmlns:a16="http://schemas.microsoft.com/office/drawing/2014/main" val="430075754"/>
                    </a:ext>
                  </a:extLst>
                </a:gridCol>
              </a:tblGrid>
              <a:tr h="412005">
                <a:tc>
                  <a:txBody>
                    <a:bodyPr/>
                    <a:lstStyle/>
                    <a:p>
                      <a:pPr algn="ctr" fontAlgn="ctr"/>
                      <a:r>
                        <a:rPr lang="en-US" sz="800" b="0" i="0" u="none" strike="noStrike" dirty="0" err="1">
                          <a:solidFill>
                            <a:srgbClr val="000000"/>
                          </a:solidFill>
                          <a:effectLst/>
                          <a:latin typeface="Calibri" panose="020F0502020204030204" pitchFamily="34" charset="0"/>
                        </a:rPr>
                        <a:t>Medvet</a:t>
                      </a:r>
                      <a:endParaRPr lang="en-US" sz="800" b="0" i="0" u="none" strike="noStrike" dirty="0">
                        <a:solidFill>
                          <a:srgbClr val="000000"/>
                        </a:solidFill>
                        <a:effectLst/>
                        <a:latin typeface="Calibri" panose="020F0502020204030204" pitchFamily="34" charset="0"/>
                      </a:endParaRPr>
                    </a:p>
                  </a:txBody>
                  <a:tcPr marL="4417" marR="4417" marT="441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P LISBOA03</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PORTOGALLO</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sng" strike="noStrike" dirty="0" err="1">
                          <a:solidFill>
                            <a:srgbClr val="0563C1"/>
                          </a:solidFill>
                          <a:effectLst/>
                          <a:latin typeface="Arial" panose="020B0604020202020204" pitchFamily="34" charset="0"/>
                          <a:hlinkClick r:id="rId10"/>
                        </a:rPr>
                        <a:t>Universidade</a:t>
                      </a:r>
                      <a:r>
                        <a:rPr lang="en-US" sz="800" b="0" i="0" u="sng" strike="noStrike" dirty="0">
                          <a:solidFill>
                            <a:srgbClr val="0563C1"/>
                          </a:solidFill>
                          <a:effectLst/>
                          <a:latin typeface="Arial" panose="020B0604020202020204" pitchFamily="34" charset="0"/>
                          <a:hlinkClick r:id="rId10"/>
                        </a:rPr>
                        <a:t> NOVA de Lisboa</a:t>
                      </a:r>
                      <a:endParaRPr lang="en-US" sz="800" b="0" i="0" u="sng" strike="noStrike" dirty="0">
                        <a:solidFill>
                          <a:srgbClr val="0563C1"/>
                        </a:solidFill>
                        <a:effectLst/>
                        <a:latin typeface="Arial" panose="020B0604020202020204" pitchFamily="34" charset="0"/>
                      </a:endParaRP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1" u="none" strike="noStrike" dirty="0">
                          <a:solidFill>
                            <a:srgbClr val="000000"/>
                          </a:solidFill>
                          <a:effectLst/>
                          <a:latin typeface="Calibri" panose="020F0502020204030204" pitchFamily="34" charset="0"/>
                        </a:rPr>
                        <a:t>NOVA Information Management School</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6</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rgbClr val="000000"/>
                          </a:solidFill>
                          <a:effectLst/>
                          <a:latin typeface="Calibri" panose="020F0502020204030204" pitchFamily="34" charset="0"/>
                        </a:rPr>
                        <a:t>0688</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ENG B1/POR B1</a:t>
                      </a:r>
                    </a:p>
                  </a:txBody>
                  <a:tcPr marL="4417" marR="4417" marT="44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9457466"/>
                  </a:ext>
                </a:extLst>
              </a:tr>
            </a:tbl>
          </a:graphicData>
        </a:graphic>
      </p:graphicFrame>
    </p:spTree>
    <p:extLst>
      <p:ext uri="{BB962C8B-B14F-4D97-AF65-F5344CB8AC3E}">
        <p14:creationId xmlns:p14="http://schemas.microsoft.com/office/powerpoint/2010/main" val="3531853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FC3E185-B303-E445-8467-23FFD77D3467}"/>
              </a:ext>
            </a:extLst>
          </p:cNvPr>
          <p:cNvPicPr>
            <a:picLocks noChangeAspect="1"/>
          </p:cNvPicPr>
          <p:nvPr/>
        </p:nvPicPr>
        <p:blipFill>
          <a:blip r:embed="rId4"/>
          <a:stretch>
            <a:fillRect/>
          </a:stretch>
        </p:blipFill>
        <p:spPr>
          <a:xfrm>
            <a:off x="0" y="0"/>
            <a:ext cx="9144000" cy="836188"/>
          </a:xfrm>
          <a:prstGeom prst="rect">
            <a:avLst/>
          </a:prstGeom>
        </p:spPr>
      </p:pic>
      <p:sp>
        <p:nvSpPr>
          <p:cNvPr id="5" name="CasellaDiTesto 4">
            <a:extLst>
              <a:ext uri="{FF2B5EF4-FFF2-40B4-BE49-F238E27FC236}">
                <a16:creationId xmlns:a16="http://schemas.microsoft.com/office/drawing/2014/main" id="{FF17ED5F-5680-5B40-A954-D09969114D11}"/>
              </a:ext>
            </a:extLst>
          </p:cNvPr>
          <p:cNvSpPr txBox="1"/>
          <p:nvPr/>
        </p:nvSpPr>
        <p:spPr>
          <a:xfrm>
            <a:off x="352770" y="327728"/>
            <a:ext cx="5801989" cy="415498"/>
          </a:xfrm>
          <a:prstGeom prst="rect">
            <a:avLst/>
          </a:prstGeom>
          <a:noFill/>
        </p:spPr>
        <p:txBody>
          <a:bodyPr wrap="square" rtlCol="0">
            <a:spAutoFit/>
          </a:bodyPr>
          <a:lstStyle/>
          <a:p>
            <a:r>
              <a:rPr lang="it-IT" sz="2100" b="1" dirty="0">
                <a:solidFill>
                  <a:schemeClr val="bg1"/>
                </a:solidFill>
                <a:latin typeface="Founders Grotesk" panose="020B0503030202060203" pitchFamily="34" charset="77"/>
                <a:ea typeface="Gibson SemiBold" charset="0"/>
                <a:cs typeface="Gibson SemiBold" charset="0"/>
              </a:rPr>
              <a:t>PROGRAMMA</a:t>
            </a:r>
          </a:p>
        </p:txBody>
      </p:sp>
      <p:sp>
        <p:nvSpPr>
          <p:cNvPr id="7" name="CasellaDiTesto 10">
            <a:extLst>
              <a:ext uri="{FF2B5EF4-FFF2-40B4-BE49-F238E27FC236}">
                <a16:creationId xmlns:a16="http://schemas.microsoft.com/office/drawing/2014/main" id="{7751E33A-1AB6-A747-8348-02B291D7DCB0}"/>
              </a:ext>
            </a:extLst>
          </p:cNvPr>
          <p:cNvSpPr txBox="1"/>
          <p:nvPr/>
        </p:nvSpPr>
        <p:spPr>
          <a:xfrm>
            <a:off x="360204" y="1255114"/>
            <a:ext cx="8367483" cy="3108543"/>
          </a:xfrm>
          <a:prstGeom prst="rect">
            <a:avLst/>
          </a:prstGeom>
          <a:noFill/>
        </p:spPr>
        <p:txBody>
          <a:bodyPr wrap="square" rtlCol="0">
            <a:spAutoFit/>
          </a:bodyPr>
          <a:lstStyle/>
          <a:p>
            <a:pPr marL="214313" indent="-214313" algn="just">
              <a:buFont typeface="Arial" charset="0"/>
              <a:buChar char="•"/>
            </a:pPr>
            <a:r>
              <a:rPr lang="it-IT" sz="2800" dirty="0">
                <a:solidFill>
                  <a:srgbClr val="70240F"/>
                </a:solidFill>
                <a:latin typeface="Founders Grotesk" panose="020B0503030202060203" pitchFamily="34" charset="77"/>
                <a:ea typeface="Gibson" charset="0"/>
                <a:cs typeface="Gibson" charset="0"/>
              </a:rPr>
              <a:t>Mobilità verso l’estero</a:t>
            </a:r>
          </a:p>
          <a:p>
            <a:pPr marL="214313" indent="-214313" algn="just">
              <a:buFont typeface="Arial" charset="0"/>
              <a:buChar char="•"/>
            </a:pPr>
            <a:endParaRPr lang="it-IT" sz="2800" dirty="0">
              <a:solidFill>
                <a:srgbClr val="70240F"/>
              </a:solidFill>
              <a:latin typeface="Founders Grotesk" panose="020B0503030202060203" pitchFamily="34" charset="77"/>
              <a:ea typeface="Gibson" charset="0"/>
              <a:cs typeface="Gibson" charset="0"/>
            </a:endParaRPr>
          </a:p>
          <a:p>
            <a:pPr marL="214313" indent="-214313" algn="just">
              <a:buFont typeface="Arial" charset="0"/>
              <a:buChar char="•"/>
            </a:pPr>
            <a:r>
              <a:rPr lang="it-IT" sz="2800" dirty="0">
                <a:solidFill>
                  <a:srgbClr val="70240F"/>
                </a:solidFill>
                <a:latin typeface="Founders Grotesk" panose="020B0503030202060203" pitchFamily="34" charset="77"/>
                <a:ea typeface="Gibson" charset="0"/>
                <a:cs typeface="Gibson" charset="0"/>
              </a:rPr>
              <a:t>Erasmus+ </a:t>
            </a:r>
            <a:r>
              <a:rPr lang="it-IT" sz="2800" dirty="0" err="1">
                <a:solidFill>
                  <a:srgbClr val="70240F"/>
                </a:solidFill>
                <a:latin typeface="Founders Grotesk" panose="020B0503030202060203" pitchFamily="34" charset="77"/>
                <a:ea typeface="Gibson" charset="0"/>
                <a:cs typeface="Gibson" charset="0"/>
              </a:rPr>
              <a:t>Traineeship</a:t>
            </a:r>
            <a:endParaRPr lang="it-IT" sz="2800" dirty="0">
              <a:solidFill>
                <a:srgbClr val="70240F"/>
              </a:solidFill>
              <a:latin typeface="Founders Grotesk" panose="020B0503030202060203" pitchFamily="34" charset="77"/>
              <a:ea typeface="Gibson" charset="0"/>
              <a:cs typeface="Gibson" charset="0"/>
            </a:endParaRPr>
          </a:p>
          <a:p>
            <a:pPr algn="just"/>
            <a:endParaRPr lang="it-IT" sz="2800" dirty="0">
              <a:solidFill>
                <a:srgbClr val="70240F"/>
              </a:solidFill>
              <a:latin typeface="Founders Grotesk" panose="020B0503030202060203" pitchFamily="34" charset="77"/>
              <a:ea typeface="Gibson" charset="0"/>
              <a:cs typeface="Gibson" charset="0"/>
            </a:endParaRPr>
          </a:p>
          <a:p>
            <a:pPr marL="214313" indent="-214313" algn="just">
              <a:buFont typeface="Arial" charset="0"/>
              <a:buChar char="•"/>
            </a:pPr>
            <a:r>
              <a:rPr lang="it-IT" sz="2800" b="1" dirty="0">
                <a:solidFill>
                  <a:srgbClr val="70240F"/>
                </a:solidFill>
                <a:latin typeface="Founders Grotesk" panose="020B0503030202060203" pitchFamily="34" charset="77"/>
                <a:ea typeface="Gibson" charset="0"/>
                <a:cs typeface="Gibson" charset="0"/>
              </a:rPr>
              <a:t>Erasmus+ Studio</a:t>
            </a:r>
          </a:p>
          <a:p>
            <a:pPr marL="214313" indent="-214313" algn="just">
              <a:buFont typeface="Arial" charset="0"/>
              <a:buChar char="•"/>
            </a:pPr>
            <a:endParaRPr lang="it-IT" sz="2800" dirty="0">
              <a:solidFill>
                <a:srgbClr val="70240F"/>
              </a:solidFill>
              <a:latin typeface="Founders Grotesk" panose="020B0503030202060203" pitchFamily="34" charset="77"/>
              <a:ea typeface="Gibson" charset="0"/>
              <a:cs typeface="Gibson" charset="0"/>
            </a:endParaRPr>
          </a:p>
          <a:p>
            <a:pPr marL="214313" indent="-214313" algn="just">
              <a:buFont typeface="Arial" charset="0"/>
              <a:buChar char="•"/>
            </a:pPr>
            <a:r>
              <a:rPr lang="it-IT" sz="2800" dirty="0">
                <a:solidFill>
                  <a:srgbClr val="70240F"/>
                </a:solidFill>
                <a:latin typeface="Founders Grotesk" panose="020B0503030202060203" pitchFamily="34" charset="77"/>
                <a:ea typeface="Gibson" charset="0"/>
                <a:cs typeface="Gibson" charset="0"/>
              </a:rPr>
              <a:t>Informazioni e Contatti</a:t>
            </a:r>
          </a:p>
        </p:txBody>
      </p:sp>
    </p:spTree>
    <p:extLst>
      <p:ext uri="{BB962C8B-B14F-4D97-AF65-F5344CB8AC3E}">
        <p14:creationId xmlns:p14="http://schemas.microsoft.com/office/powerpoint/2010/main" val="19977571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FC3E185-B303-E445-8467-23FFD77D3467}"/>
              </a:ext>
            </a:extLst>
          </p:cNvPr>
          <p:cNvPicPr>
            <a:picLocks noChangeAspect="1"/>
          </p:cNvPicPr>
          <p:nvPr/>
        </p:nvPicPr>
        <p:blipFill>
          <a:blip r:embed="rId4"/>
          <a:stretch>
            <a:fillRect/>
          </a:stretch>
        </p:blipFill>
        <p:spPr>
          <a:xfrm>
            <a:off x="0" y="0"/>
            <a:ext cx="9144000" cy="836188"/>
          </a:xfrm>
          <a:prstGeom prst="rect">
            <a:avLst/>
          </a:prstGeom>
        </p:spPr>
      </p:pic>
      <p:sp>
        <p:nvSpPr>
          <p:cNvPr id="5" name="CasellaDiTesto 4">
            <a:extLst>
              <a:ext uri="{FF2B5EF4-FFF2-40B4-BE49-F238E27FC236}">
                <a16:creationId xmlns:a16="http://schemas.microsoft.com/office/drawing/2014/main" id="{FF17ED5F-5680-5B40-A954-D09969114D11}"/>
              </a:ext>
            </a:extLst>
          </p:cNvPr>
          <p:cNvSpPr txBox="1"/>
          <p:nvPr/>
        </p:nvSpPr>
        <p:spPr>
          <a:xfrm>
            <a:off x="352770" y="327728"/>
            <a:ext cx="5801989" cy="415498"/>
          </a:xfrm>
          <a:prstGeom prst="rect">
            <a:avLst/>
          </a:prstGeom>
          <a:noFill/>
        </p:spPr>
        <p:txBody>
          <a:bodyPr wrap="square" rtlCol="0">
            <a:spAutoFit/>
          </a:bodyPr>
          <a:lstStyle/>
          <a:p>
            <a:r>
              <a:rPr lang="it-IT" sz="2100" b="1" dirty="0">
                <a:solidFill>
                  <a:schemeClr val="bg1"/>
                </a:solidFill>
                <a:latin typeface="Founders Grotesk" panose="020B0503030202060203" pitchFamily="34" charset="77"/>
                <a:ea typeface="Gibson SemiBold" charset="0"/>
                <a:cs typeface="Gibson SemiBold" charset="0"/>
              </a:rPr>
              <a:t>ERASMUS+ STUDIO</a:t>
            </a:r>
          </a:p>
        </p:txBody>
      </p:sp>
      <p:sp>
        <p:nvSpPr>
          <p:cNvPr id="7" name="Rectangle 6"/>
          <p:cNvSpPr/>
          <p:nvPr/>
        </p:nvSpPr>
        <p:spPr>
          <a:xfrm>
            <a:off x="8297165" y="418094"/>
            <a:ext cx="846835" cy="400110"/>
          </a:xfrm>
          <a:prstGeom prst="rect">
            <a:avLst/>
          </a:prstGeom>
        </p:spPr>
        <p:txBody>
          <a:bodyPr wrap="none">
            <a:spAutoFit/>
          </a:bodyPr>
          <a:lstStyle/>
          <a:p>
            <a:r>
              <a:rPr lang="it-IT" sz="2000" dirty="0">
                <a:solidFill>
                  <a:schemeClr val="bg1"/>
                </a:solidFill>
                <a:latin typeface="Founders Grotesk Semibold" panose="020B0703030202060203" pitchFamily="34" charset="0"/>
              </a:rPr>
              <a:t>dove?</a:t>
            </a:r>
            <a:endParaRPr lang="en-US" sz="2000" dirty="0">
              <a:solidFill>
                <a:schemeClr val="bg1"/>
              </a:solidFill>
              <a:latin typeface="Founders Grotesk Semibold" panose="020B0703030202060203" pitchFamily="34" charset="0"/>
            </a:endParaRPr>
          </a:p>
        </p:txBody>
      </p:sp>
      <p:sp>
        <p:nvSpPr>
          <p:cNvPr id="8" name="Rectangle 7"/>
          <p:cNvSpPr/>
          <p:nvPr/>
        </p:nvSpPr>
        <p:spPr>
          <a:xfrm>
            <a:off x="352770" y="840008"/>
            <a:ext cx="2140522" cy="369332"/>
          </a:xfrm>
          <a:prstGeom prst="rect">
            <a:avLst/>
          </a:prstGeom>
        </p:spPr>
        <p:txBody>
          <a:bodyPr wrap="none">
            <a:spAutoFit/>
          </a:bodyPr>
          <a:lstStyle/>
          <a:p>
            <a:r>
              <a:rPr lang="it-IT" dirty="0">
                <a:solidFill>
                  <a:srgbClr val="70240F"/>
                </a:solidFill>
                <a:latin typeface="Founders Grotesk" panose="020B0503030202060203" pitchFamily="34" charset="77"/>
                <a:ea typeface="Gibson" charset="0"/>
                <a:cs typeface="Gibson" charset="0"/>
              </a:rPr>
              <a:t>LM Ingegneria Clinica</a:t>
            </a:r>
            <a:endParaRPr lang="en-US" sz="800" dirty="0"/>
          </a:p>
        </p:txBody>
      </p:sp>
      <p:graphicFrame>
        <p:nvGraphicFramePr>
          <p:cNvPr id="6" name="Table 5"/>
          <p:cNvGraphicFramePr>
            <a:graphicFrameLocks noGrp="1"/>
          </p:cNvGraphicFramePr>
          <p:nvPr>
            <p:extLst>
              <p:ext uri="{D42A27DB-BD31-4B8C-83A1-F6EECF244321}">
                <p14:modId xmlns:p14="http://schemas.microsoft.com/office/powerpoint/2010/main" val="1920628436"/>
              </p:ext>
            </p:extLst>
          </p:nvPr>
        </p:nvGraphicFramePr>
        <p:xfrm>
          <a:off x="628651" y="1612347"/>
          <a:ext cx="7886698" cy="984577"/>
        </p:xfrm>
        <a:graphic>
          <a:graphicData uri="http://schemas.openxmlformats.org/drawingml/2006/table">
            <a:tbl>
              <a:tblPr/>
              <a:tblGrid>
                <a:gridCol w="582674">
                  <a:extLst>
                    <a:ext uri="{9D8B030D-6E8A-4147-A177-3AD203B41FA5}">
                      <a16:colId xmlns:a16="http://schemas.microsoft.com/office/drawing/2014/main" val="1260510590"/>
                    </a:ext>
                  </a:extLst>
                </a:gridCol>
                <a:gridCol w="670958">
                  <a:extLst>
                    <a:ext uri="{9D8B030D-6E8A-4147-A177-3AD203B41FA5}">
                      <a16:colId xmlns:a16="http://schemas.microsoft.com/office/drawing/2014/main" val="2934123045"/>
                    </a:ext>
                  </a:extLst>
                </a:gridCol>
                <a:gridCol w="565017">
                  <a:extLst>
                    <a:ext uri="{9D8B030D-6E8A-4147-A177-3AD203B41FA5}">
                      <a16:colId xmlns:a16="http://schemas.microsoft.com/office/drawing/2014/main" val="3624397226"/>
                    </a:ext>
                  </a:extLst>
                </a:gridCol>
                <a:gridCol w="2054073">
                  <a:extLst>
                    <a:ext uri="{9D8B030D-6E8A-4147-A177-3AD203B41FA5}">
                      <a16:colId xmlns:a16="http://schemas.microsoft.com/office/drawing/2014/main" val="723227294"/>
                    </a:ext>
                  </a:extLst>
                </a:gridCol>
                <a:gridCol w="1712709">
                  <a:extLst>
                    <a:ext uri="{9D8B030D-6E8A-4147-A177-3AD203B41FA5}">
                      <a16:colId xmlns:a16="http://schemas.microsoft.com/office/drawing/2014/main" val="1740991930"/>
                    </a:ext>
                  </a:extLst>
                </a:gridCol>
                <a:gridCol w="454662">
                  <a:extLst>
                    <a:ext uri="{9D8B030D-6E8A-4147-A177-3AD203B41FA5}">
                      <a16:colId xmlns:a16="http://schemas.microsoft.com/office/drawing/2014/main" val="2361597921"/>
                    </a:ext>
                  </a:extLst>
                </a:gridCol>
                <a:gridCol w="136840">
                  <a:extLst>
                    <a:ext uri="{9D8B030D-6E8A-4147-A177-3AD203B41FA5}">
                      <a16:colId xmlns:a16="http://schemas.microsoft.com/office/drawing/2014/main" val="2043492687"/>
                    </a:ext>
                  </a:extLst>
                </a:gridCol>
                <a:gridCol w="136840">
                  <a:extLst>
                    <a:ext uri="{9D8B030D-6E8A-4147-A177-3AD203B41FA5}">
                      <a16:colId xmlns:a16="http://schemas.microsoft.com/office/drawing/2014/main" val="819189857"/>
                    </a:ext>
                  </a:extLst>
                </a:gridCol>
                <a:gridCol w="136840">
                  <a:extLst>
                    <a:ext uri="{9D8B030D-6E8A-4147-A177-3AD203B41FA5}">
                      <a16:colId xmlns:a16="http://schemas.microsoft.com/office/drawing/2014/main" val="3744032479"/>
                    </a:ext>
                  </a:extLst>
                </a:gridCol>
                <a:gridCol w="394335">
                  <a:extLst>
                    <a:ext uri="{9D8B030D-6E8A-4147-A177-3AD203B41FA5}">
                      <a16:colId xmlns:a16="http://schemas.microsoft.com/office/drawing/2014/main" val="3556184582"/>
                    </a:ext>
                  </a:extLst>
                </a:gridCol>
                <a:gridCol w="1041750">
                  <a:extLst>
                    <a:ext uri="{9D8B030D-6E8A-4147-A177-3AD203B41FA5}">
                      <a16:colId xmlns:a16="http://schemas.microsoft.com/office/drawing/2014/main" val="2982095087"/>
                    </a:ext>
                  </a:extLst>
                </a:gridCol>
              </a:tblGrid>
              <a:tr h="609614">
                <a:tc>
                  <a:txBody>
                    <a:bodyPr/>
                    <a:lstStyle/>
                    <a:p>
                      <a:pPr algn="ctr" fontAlgn="ctr"/>
                      <a:r>
                        <a:rPr lang="en-US" sz="700" b="1" i="0" u="none" strike="noStrike" dirty="0" err="1">
                          <a:solidFill>
                            <a:srgbClr val="000000"/>
                          </a:solidFill>
                          <a:effectLst/>
                          <a:latin typeface="Calibri" panose="020F0502020204030204" pitchFamily="34" charset="0"/>
                        </a:rPr>
                        <a:t>Coordinatore</a:t>
                      </a:r>
                      <a:endParaRPr lang="en-US" sz="700" b="1" i="0" u="none" strike="noStrike" dirty="0">
                        <a:solidFill>
                          <a:srgbClr val="000000"/>
                        </a:solidFill>
                        <a:effectLst/>
                        <a:latin typeface="Calibri" panose="020F0502020204030204" pitchFamily="34" charset="0"/>
                      </a:endParaRPr>
                    </a:p>
                  </a:txBody>
                  <a:tcPr marL="4417" marR="4417" marT="441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0" u="none" strike="noStrike" dirty="0">
                          <a:solidFill>
                            <a:srgbClr val="000000"/>
                          </a:solidFill>
                          <a:effectLst/>
                          <a:latin typeface="Calibri" panose="020F0502020204030204" pitchFamily="34" charset="0"/>
                        </a:rPr>
                        <a:t>ERASMUS CODE</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0" u="none" strike="noStrike" dirty="0">
                          <a:solidFill>
                            <a:srgbClr val="000000"/>
                          </a:solidFill>
                          <a:effectLst/>
                          <a:latin typeface="Calibri" panose="020F0502020204030204" pitchFamily="34" charset="0"/>
                        </a:rPr>
                        <a:t>PAESE</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0" u="none" strike="noStrike" dirty="0">
                          <a:solidFill>
                            <a:srgbClr val="000000"/>
                          </a:solidFill>
                          <a:effectLst/>
                          <a:latin typeface="Calibri" panose="020F0502020204030204" pitchFamily="34" charset="0"/>
                        </a:rPr>
                        <a:t>UNIVERSITÀ</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it-IT" sz="700" b="1" i="0" u="none" strike="noStrike" dirty="0">
                          <a:solidFill>
                            <a:srgbClr val="000000"/>
                          </a:solidFill>
                          <a:effectLst/>
                          <a:latin typeface="Calibri" panose="020F0502020204030204" pitchFamily="34" charset="0"/>
                        </a:rPr>
                        <a:t>Facoltà e/o Dipartimento e/o Istituto</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a:solidFill>
                            <a:srgbClr val="000000"/>
                          </a:solidFill>
                          <a:effectLst/>
                          <a:latin typeface="Calibri" panose="020F0502020204030204" pitchFamily="34" charset="0"/>
                        </a:rPr>
                        <a:t>MESI PER STUDENTE</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err="1">
                          <a:solidFill>
                            <a:srgbClr val="000000"/>
                          </a:solidFill>
                          <a:effectLst/>
                          <a:latin typeface="Calibri" panose="020F0502020204030204" pitchFamily="34" charset="0"/>
                        </a:rPr>
                        <a:t>Corsi</a:t>
                      </a:r>
                      <a:endParaRPr lang="en-US" sz="700" b="1" i="1" u="none" strike="noStrike" dirty="0">
                        <a:solidFill>
                          <a:srgbClr val="000000"/>
                        </a:solidFill>
                        <a:effectLst/>
                        <a:latin typeface="Calibri" panose="020F0502020204030204" pitchFamily="34" charset="0"/>
                      </a:endParaRPr>
                    </a:p>
                  </a:txBody>
                  <a:tcPr marL="4417" marR="4417" marT="441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err="1">
                          <a:solidFill>
                            <a:srgbClr val="000000"/>
                          </a:solidFill>
                          <a:effectLst/>
                          <a:latin typeface="Calibri" panose="020F0502020204030204" pitchFamily="34" charset="0"/>
                        </a:rPr>
                        <a:t>Lavoro</a:t>
                      </a:r>
                      <a:r>
                        <a:rPr lang="en-US" sz="700" b="1" i="1" u="none" strike="noStrike" dirty="0">
                          <a:solidFill>
                            <a:srgbClr val="000000"/>
                          </a:solidFill>
                          <a:effectLst/>
                          <a:latin typeface="Calibri" panose="020F0502020204030204" pitchFamily="34" charset="0"/>
                        </a:rPr>
                        <a:t> di </a:t>
                      </a:r>
                      <a:r>
                        <a:rPr lang="en-US" sz="700" b="1" i="1" u="none" strike="noStrike" dirty="0" err="1">
                          <a:solidFill>
                            <a:srgbClr val="000000"/>
                          </a:solidFill>
                          <a:effectLst/>
                          <a:latin typeface="Calibri" panose="020F0502020204030204" pitchFamily="34" charset="0"/>
                        </a:rPr>
                        <a:t>tesi</a:t>
                      </a:r>
                      <a:endParaRPr lang="en-US" sz="700" b="1" i="1" u="none" strike="noStrike" dirty="0">
                        <a:solidFill>
                          <a:srgbClr val="000000"/>
                        </a:solidFill>
                        <a:effectLst/>
                        <a:latin typeface="Calibri" panose="020F0502020204030204" pitchFamily="34" charset="0"/>
                      </a:endParaRPr>
                    </a:p>
                  </a:txBody>
                  <a:tcPr marL="4417" marR="4417" marT="441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err="1">
                          <a:solidFill>
                            <a:srgbClr val="000000"/>
                          </a:solidFill>
                          <a:effectLst/>
                          <a:latin typeface="Calibri" panose="020F0502020204030204" pitchFamily="34" charset="0"/>
                        </a:rPr>
                        <a:t>Tirocinio</a:t>
                      </a:r>
                      <a:endParaRPr lang="en-US" sz="700" b="1" i="1" u="none" strike="noStrike" dirty="0">
                        <a:solidFill>
                          <a:srgbClr val="000000"/>
                        </a:solidFill>
                        <a:effectLst/>
                        <a:latin typeface="Calibri" panose="020F0502020204030204" pitchFamily="34" charset="0"/>
                      </a:endParaRPr>
                    </a:p>
                  </a:txBody>
                  <a:tcPr marL="4417" marR="4417" marT="441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a:solidFill>
                            <a:srgbClr val="000000"/>
                          </a:solidFill>
                          <a:effectLst/>
                          <a:latin typeface="Calibri" panose="020F0502020204030204" pitchFamily="34" charset="0"/>
                        </a:rPr>
                        <a:t>ISCED CODE</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a:solidFill>
                            <a:srgbClr val="000000"/>
                          </a:solidFill>
                          <a:effectLst/>
                          <a:latin typeface="Calibri" panose="020F0502020204030204" pitchFamily="34" charset="0"/>
                        </a:rPr>
                        <a:t>LIVELLO LINGUISTICO</a:t>
                      </a:r>
                    </a:p>
                  </a:txBody>
                  <a:tcPr marL="4417" marR="4417" marT="44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2775087647"/>
                  </a:ext>
                </a:extLst>
              </a:tr>
              <a:tr h="374963">
                <a:tc>
                  <a:txBody>
                    <a:bodyPr/>
                    <a:lstStyle/>
                    <a:p>
                      <a:pPr algn="ctr" fontAlgn="ctr"/>
                      <a:r>
                        <a:rPr lang="en-US" sz="800" b="0" i="0" u="none" strike="noStrike" dirty="0" err="1">
                          <a:solidFill>
                            <a:srgbClr val="000000"/>
                          </a:solidFill>
                          <a:effectLst/>
                          <a:latin typeface="Calibri" panose="020F0502020204030204" pitchFamily="34" charset="0"/>
                        </a:rPr>
                        <a:t>Accardo</a:t>
                      </a:r>
                      <a:endParaRPr lang="en-US" sz="800" b="0" i="0" u="none" strike="noStrike" dirty="0">
                        <a:solidFill>
                          <a:srgbClr val="000000"/>
                        </a:solidFill>
                        <a:effectLst/>
                        <a:latin typeface="Calibri" panose="020F0502020204030204" pitchFamily="34" charset="0"/>
                      </a:endParaRPr>
                    </a:p>
                  </a:txBody>
                  <a:tcPr marL="4417" marR="4417" marT="441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LV RIGA02</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LETTONIA</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sng" strike="noStrike" dirty="0">
                          <a:solidFill>
                            <a:srgbClr val="0563C1"/>
                          </a:solidFill>
                          <a:effectLst/>
                          <a:latin typeface="Arial" panose="020B0604020202020204" pitchFamily="34" charset="0"/>
                          <a:hlinkClick r:id="rId5"/>
                        </a:rPr>
                        <a:t>Riga Technical University</a:t>
                      </a:r>
                      <a:endParaRPr lang="en-US" sz="800" b="0" i="0" u="sng" strike="noStrike" dirty="0">
                        <a:solidFill>
                          <a:srgbClr val="0563C1"/>
                        </a:solidFill>
                        <a:effectLst/>
                        <a:latin typeface="Arial" panose="020B0604020202020204" pitchFamily="34" charset="0"/>
                      </a:endParaRP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1" u="none" strike="noStrike" dirty="0">
                          <a:solidFill>
                            <a:srgbClr val="000000"/>
                          </a:solidFill>
                          <a:effectLst/>
                          <a:latin typeface="Calibri" panose="020F0502020204030204" pitchFamily="34" charset="0"/>
                        </a:rPr>
                        <a:t>Institute of Biomedical Engineering and Nanotechnologies of the Faculty of Faculty of Mechanical Engineering, Transport and Aeronautics</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5</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rgbClr val="000000"/>
                          </a:solidFill>
                          <a:effectLst/>
                          <a:latin typeface="Calibri" panose="020F0502020204030204" pitchFamily="34" charset="0"/>
                        </a:rPr>
                        <a:t>0710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ENG B1</a:t>
                      </a:r>
                    </a:p>
                  </a:txBody>
                  <a:tcPr marL="4417" marR="4417" marT="44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1527992"/>
                  </a:ext>
                </a:extLst>
              </a:tr>
            </a:tbl>
          </a:graphicData>
        </a:graphic>
      </p:graphicFrame>
    </p:spTree>
    <p:extLst>
      <p:ext uri="{BB962C8B-B14F-4D97-AF65-F5344CB8AC3E}">
        <p14:creationId xmlns:p14="http://schemas.microsoft.com/office/powerpoint/2010/main" val="3359174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FC3E185-B303-E445-8467-23FFD77D3467}"/>
              </a:ext>
            </a:extLst>
          </p:cNvPr>
          <p:cNvPicPr>
            <a:picLocks noChangeAspect="1"/>
          </p:cNvPicPr>
          <p:nvPr/>
        </p:nvPicPr>
        <p:blipFill>
          <a:blip r:embed="rId4"/>
          <a:stretch>
            <a:fillRect/>
          </a:stretch>
        </p:blipFill>
        <p:spPr>
          <a:xfrm>
            <a:off x="0" y="0"/>
            <a:ext cx="9144000" cy="836188"/>
          </a:xfrm>
          <a:prstGeom prst="rect">
            <a:avLst/>
          </a:prstGeom>
        </p:spPr>
      </p:pic>
      <p:sp>
        <p:nvSpPr>
          <p:cNvPr id="5" name="CasellaDiTesto 4">
            <a:extLst>
              <a:ext uri="{FF2B5EF4-FFF2-40B4-BE49-F238E27FC236}">
                <a16:creationId xmlns:a16="http://schemas.microsoft.com/office/drawing/2014/main" id="{FF17ED5F-5680-5B40-A954-D09969114D11}"/>
              </a:ext>
            </a:extLst>
          </p:cNvPr>
          <p:cNvSpPr txBox="1"/>
          <p:nvPr/>
        </p:nvSpPr>
        <p:spPr>
          <a:xfrm>
            <a:off x="352770" y="327728"/>
            <a:ext cx="5801989" cy="415498"/>
          </a:xfrm>
          <a:prstGeom prst="rect">
            <a:avLst/>
          </a:prstGeom>
          <a:noFill/>
        </p:spPr>
        <p:txBody>
          <a:bodyPr wrap="square" rtlCol="0">
            <a:spAutoFit/>
          </a:bodyPr>
          <a:lstStyle/>
          <a:p>
            <a:r>
              <a:rPr lang="it-IT" sz="2100" b="1" dirty="0">
                <a:solidFill>
                  <a:schemeClr val="bg1"/>
                </a:solidFill>
                <a:latin typeface="Founders Grotesk" panose="020B0503030202060203" pitchFamily="34" charset="77"/>
                <a:ea typeface="Gibson SemiBold" charset="0"/>
                <a:cs typeface="Gibson SemiBold" charset="0"/>
              </a:rPr>
              <a:t>ERASMUS+ STUDIO</a:t>
            </a:r>
          </a:p>
        </p:txBody>
      </p:sp>
      <p:sp>
        <p:nvSpPr>
          <p:cNvPr id="2" name="Rectangle 1"/>
          <p:cNvSpPr/>
          <p:nvPr/>
        </p:nvSpPr>
        <p:spPr>
          <a:xfrm>
            <a:off x="352770" y="836188"/>
            <a:ext cx="8637611" cy="369332"/>
          </a:xfrm>
          <a:prstGeom prst="rect">
            <a:avLst/>
          </a:prstGeom>
        </p:spPr>
        <p:txBody>
          <a:bodyPr wrap="square">
            <a:spAutoFit/>
          </a:bodyPr>
          <a:lstStyle/>
          <a:p>
            <a:r>
              <a:rPr lang="it-IT" dirty="0">
                <a:solidFill>
                  <a:srgbClr val="70240F"/>
                </a:solidFill>
                <a:latin typeface="Founders Grotesk" panose="020B0503030202060203" pitchFamily="34" charset="77"/>
                <a:ea typeface="Gibson" charset="0"/>
                <a:cs typeface="Gibson" charset="0"/>
              </a:rPr>
              <a:t>LM </a:t>
            </a:r>
            <a:r>
              <a:rPr lang="it-IT" dirty="0" err="1">
                <a:solidFill>
                  <a:srgbClr val="70240F"/>
                </a:solidFill>
                <a:latin typeface="Founders Grotesk" panose="020B0503030202060203" pitchFamily="34" charset="77"/>
                <a:ea typeface="Gibson" charset="0"/>
                <a:cs typeface="Gibson" charset="0"/>
              </a:rPr>
              <a:t>Materials</a:t>
            </a:r>
            <a:r>
              <a:rPr lang="it-IT" dirty="0">
                <a:solidFill>
                  <a:srgbClr val="70240F"/>
                </a:solidFill>
                <a:latin typeface="Founders Grotesk" panose="020B0503030202060203" pitchFamily="34" charset="77"/>
                <a:ea typeface="Gibson" charset="0"/>
                <a:cs typeface="Gibson" charset="0"/>
              </a:rPr>
              <a:t> and </a:t>
            </a:r>
            <a:r>
              <a:rPr lang="it-IT" dirty="0" err="1">
                <a:solidFill>
                  <a:srgbClr val="70240F"/>
                </a:solidFill>
                <a:latin typeface="Founders Grotesk" panose="020B0503030202060203" pitchFamily="34" charset="77"/>
                <a:ea typeface="Gibson" charset="0"/>
                <a:cs typeface="Gibson" charset="0"/>
              </a:rPr>
              <a:t>chemical</a:t>
            </a:r>
            <a:r>
              <a:rPr lang="it-IT" dirty="0">
                <a:solidFill>
                  <a:srgbClr val="70240F"/>
                </a:solidFill>
                <a:latin typeface="Founders Grotesk" panose="020B0503030202060203" pitchFamily="34" charset="77"/>
                <a:ea typeface="Gibson" charset="0"/>
                <a:cs typeface="Gibson" charset="0"/>
              </a:rPr>
              <a:t> </a:t>
            </a:r>
            <a:r>
              <a:rPr lang="it-IT" dirty="0" err="1">
                <a:solidFill>
                  <a:srgbClr val="70240F"/>
                </a:solidFill>
                <a:latin typeface="Founders Grotesk" panose="020B0503030202060203" pitchFamily="34" charset="77"/>
                <a:ea typeface="Gibson" charset="0"/>
                <a:cs typeface="Gibson" charset="0"/>
              </a:rPr>
              <a:t>engineering</a:t>
            </a:r>
            <a:r>
              <a:rPr lang="it-IT" dirty="0">
                <a:solidFill>
                  <a:srgbClr val="70240F"/>
                </a:solidFill>
                <a:latin typeface="Founders Grotesk" panose="020B0503030202060203" pitchFamily="34" charset="77"/>
                <a:ea typeface="Gibson" charset="0"/>
                <a:cs typeface="Gibson" charset="0"/>
              </a:rPr>
              <a:t> for nano, </a:t>
            </a:r>
            <a:r>
              <a:rPr lang="it-IT" dirty="0" err="1">
                <a:solidFill>
                  <a:srgbClr val="70240F"/>
                </a:solidFill>
                <a:latin typeface="Founders Grotesk" panose="020B0503030202060203" pitchFamily="34" charset="77"/>
                <a:ea typeface="Gibson" charset="0"/>
                <a:cs typeface="Gibson" charset="0"/>
              </a:rPr>
              <a:t>bio</a:t>
            </a:r>
            <a:r>
              <a:rPr lang="it-IT" dirty="0">
                <a:solidFill>
                  <a:srgbClr val="70240F"/>
                </a:solidFill>
                <a:latin typeface="Founders Grotesk" panose="020B0503030202060203" pitchFamily="34" charset="77"/>
                <a:ea typeface="Gibson" charset="0"/>
                <a:cs typeface="Gibson" charset="0"/>
              </a:rPr>
              <a:t> and </a:t>
            </a:r>
            <a:r>
              <a:rPr lang="it-IT" dirty="0" err="1">
                <a:solidFill>
                  <a:srgbClr val="70240F"/>
                </a:solidFill>
                <a:latin typeface="Founders Grotesk" panose="020B0503030202060203" pitchFamily="34" charset="77"/>
                <a:ea typeface="Gibson" charset="0"/>
                <a:cs typeface="Gibson" charset="0"/>
              </a:rPr>
              <a:t>sustainable</a:t>
            </a:r>
            <a:r>
              <a:rPr lang="it-IT" dirty="0">
                <a:solidFill>
                  <a:srgbClr val="70240F"/>
                </a:solidFill>
                <a:latin typeface="Founders Grotesk" panose="020B0503030202060203" pitchFamily="34" charset="77"/>
                <a:ea typeface="Gibson" charset="0"/>
                <a:cs typeface="Gibson" charset="0"/>
              </a:rPr>
              <a:t> </a:t>
            </a:r>
            <a:r>
              <a:rPr lang="it-IT" dirty="0" err="1">
                <a:solidFill>
                  <a:srgbClr val="70240F"/>
                </a:solidFill>
                <a:latin typeface="Founders Grotesk" panose="020B0503030202060203" pitchFamily="34" charset="77"/>
                <a:ea typeface="Gibson" charset="0"/>
                <a:cs typeface="Gibson" charset="0"/>
              </a:rPr>
              <a:t>technologies</a:t>
            </a:r>
            <a:endParaRPr lang="en-US" sz="800" dirty="0"/>
          </a:p>
        </p:txBody>
      </p:sp>
      <p:sp>
        <p:nvSpPr>
          <p:cNvPr id="7" name="Rectangle 6"/>
          <p:cNvSpPr/>
          <p:nvPr/>
        </p:nvSpPr>
        <p:spPr>
          <a:xfrm>
            <a:off x="8297165" y="418094"/>
            <a:ext cx="846835" cy="400110"/>
          </a:xfrm>
          <a:prstGeom prst="rect">
            <a:avLst/>
          </a:prstGeom>
        </p:spPr>
        <p:txBody>
          <a:bodyPr wrap="none">
            <a:spAutoFit/>
          </a:bodyPr>
          <a:lstStyle/>
          <a:p>
            <a:r>
              <a:rPr lang="it-IT" sz="2000" dirty="0">
                <a:solidFill>
                  <a:schemeClr val="bg1"/>
                </a:solidFill>
                <a:latin typeface="Founders Grotesk Semibold" panose="020B0703030202060203" pitchFamily="34" charset="0"/>
              </a:rPr>
              <a:t>dove?</a:t>
            </a:r>
            <a:endParaRPr lang="en-US" sz="2000" dirty="0">
              <a:solidFill>
                <a:schemeClr val="bg1"/>
              </a:solidFill>
              <a:latin typeface="Founders Grotesk Semibold" panose="020B0703030202060203"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795630053"/>
              </p:ext>
            </p:extLst>
          </p:nvPr>
        </p:nvGraphicFramePr>
        <p:xfrm>
          <a:off x="628651" y="1381171"/>
          <a:ext cx="7886698" cy="2798366"/>
        </p:xfrm>
        <a:graphic>
          <a:graphicData uri="http://schemas.openxmlformats.org/drawingml/2006/table">
            <a:tbl>
              <a:tblPr/>
              <a:tblGrid>
                <a:gridCol w="582674">
                  <a:extLst>
                    <a:ext uri="{9D8B030D-6E8A-4147-A177-3AD203B41FA5}">
                      <a16:colId xmlns:a16="http://schemas.microsoft.com/office/drawing/2014/main" val="3902917276"/>
                    </a:ext>
                  </a:extLst>
                </a:gridCol>
                <a:gridCol w="670958">
                  <a:extLst>
                    <a:ext uri="{9D8B030D-6E8A-4147-A177-3AD203B41FA5}">
                      <a16:colId xmlns:a16="http://schemas.microsoft.com/office/drawing/2014/main" val="2375034988"/>
                    </a:ext>
                  </a:extLst>
                </a:gridCol>
                <a:gridCol w="565017">
                  <a:extLst>
                    <a:ext uri="{9D8B030D-6E8A-4147-A177-3AD203B41FA5}">
                      <a16:colId xmlns:a16="http://schemas.microsoft.com/office/drawing/2014/main" val="2756525649"/>
                    </a:ext>
                  </a:extLst>
                </a:gridCol>
                <a:gridCol w="2054073">
                  <a:extLst>
                    <a:ext uri="{9D8B030D-6E8A-4147-A177-3AD203B41FA5}">
                      <a16:colId xmlns:a16="http://schemas.microsoft.com/office/drawing/2014/main" val="1835996315"/>
                    </a:ext>
                  </a:extLst>
                </a:gridCol>
                <a:gridCol w="1712709">
                  <a:extLst>
                    <a:ext uri="{9D8B030D-6E8A-4147-A177-3AD203B41FA5}">
                      <a16:colId xmlns:a16="http://schemas.microsoft.com/office/drawing/2014/main" val="2723568653"/>
                    </a:ext>
                  </a:extLst>
                </a:gridCol>
                <a:gridCol w="454662">
                  <a:extLst>
                    <a:ext uri="{9D8B030D-6E8A-4147-A177-3AD203B41FA5}">
                      <a16:colId xmlns:a16="http://schemas.microsoft.com/office/drawing/2014/main" val="110380520"/>
                    </a:ext>
                  </a:extLst>
                </a:gridCol>
                <a:gridCol w="136840">
                  <a:extLst>
                    <a:ext uri="{9D8B030D-6E8A-4147-A177-3AD203B41FA5}">
                      <a16:colId xmlns:a16="http://schemas.microsoft.com/office/drawing/2014/main" val="2794761611"/>
                    </a:ext>
                  </a:extLst>
                </a:gridCol>
                <a:gridCol w="136840">
                  <a:extLst>
                    <a:ext uri="{9D8B030D-6E8A-4147-A177-3AD203B41FA5}">
                      <a16:colId xmlns:a16="http://schemas.microsoft.com/office/drawing/2014/main" val="3146875988"/>
                    </a:ext>
                  </a:extLst>
                </a:gridCol>
                <a:gridCol w="136840">
                  <a:extLst>
                    <a:ext uri="{9D8B030D-6E8A-4147-A177-3AD203B41FA5}">
                      <a16:colId xmlns:a16="http://schemas.microsoft.com/office/drawing/2014/main" val="1756461298"/>
                    </a:ext>
                  </a:extLst>
                </a:gridCol>
                <a:gridCol w="394335">
                  <a:extLst>
                    <a:ext uri="{9D8B030D-6E8A-4147-A177-3AD203B41FA5}">
                      <a16:colId xmlns:a16="http://schemas.microsoft.com/office/drawing/2014/main" val="3193676353"/>
                    </a:ext>
                  </a:extLst>
                </a:gridCol>
                <a:gridCol w="1041750">
                  <a:extLst>
                    <a:ext uri="{9D8B030D-6E8A-4147-A177-3AD203B41FA5}">
                      <a16:colId xmlns:a16="http://schemas.microsoft.com/office/drawing/2014/main" val="2639599102"/>
                    </a:ext>
                  </a:extLst>
                </a:gridCol>
              </a:tblGrid>
              <a:tr h="609614">
                <a:tc>
                  <a:txBody>
                    <a:bodyPr/>
                    <a:lstStyle/>
                    <a:p>
                      <a:pPr algn="ctr" fontAlgn="ctr"/>
                      <a:r>
                        <a:rPr lang="en-US" sz="700" b="1" i="0" u="none" strike="noStrike" dirty="0" err="1">
                          <a:solidFill>
                            <a:srgbClr val="000000"/>
                          </a:solidFill>
                          <a:effectLst/>
                          <a:latin typeface="Calibri" panose="020F0502020204030204" pitchFamily="34" charset="0"/>
                        </a:rPr>
                        <a:t>Coordinatore</a:t>
                      </a:r>
                      <a:endParaRPr lang="en-US" sz="700" b="1" i="0" u="none" strike="noStrike" dirty="0">
                        <a:solidFill>
                          <a:srgbClr val="000000"/>
                        </a:solidFill>
                        <a:effectLst/>
                        <a:latin typeface="Calibri" panose="020F0502020204030204" pitchFamily="34" charset="0"/>
                      </a:endParaRPr>
                    </a:p>
                  </a:txBody>
                  <a:tcPr marL="4417" marR="4417" marT="441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0" u="none" strike="noStrike" dirty="0">
                          <a:solidFill>
                            <a:srgbClr val="000000"/>
                          </a:solidFill>
                          <a:effectLst/>
                          <a:latin typeface="Calibri" panose="020F0502020204030204" pitchFamily="34" charset="0"/>
                        </a:rPr>
                        <a:t>ERASMUS CODE</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0" u="none" strike="noStrike" dirty="0">
                          <a:solidFill>
                            <a:srgbClr val="000000"/>
                          </a:solidFill>
                          <a:effectLst/>
                          <a:latin typeface="Calibri" panose="020F0502020204030204" pitchFamily="34" charset="0"/>
                        </a:rPr>
                        <a:t>PAESE</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0" u="none" strike="noStrike" dirty="0">
                          <a:solidFill>
                            <a:srgbClr val="000000"/>
                          </a:solidFill>
                          <a:effectLst/>
                          <a:latin typeface="Calibri" panose="020F0502020204030204" pitchFamily="34" charset="0"/>
                        </a:rPr>
                        <a:t>UNIVERSITÀ</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it-IT" sz="700" b="1" i="0" u="none" strike="noStrike" dirty="0">
                          <a:solidFill>
                            <a:srgbClr val="000000"/>
                          </a:solidFill>
                          <a:effectLst/>
                          <a:latin typeface="Calibri" panose="020F0502020204030204" pitchFamily="34" charset="0"/>
                        </a:rPr>
                        <a:t>Facoltà e/o Dipartimento e/o Istituto</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a:solidFill>
                            <a:srgbClr val="000000"/>
                          </a:solidFill>
                          <a:effectLst/>
                          <a:latin typeface="Calibri" panose="020F0502020204030204" pitchFamily="34" charset="0"/>
                        </a:rPr>
                        <a:t>MESI PER STUDENTE</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err="1">
                          <a:solidFill>
                            <a:srgbClr val="000000"/>
                          </a:solidFill>
                          <a:effectLst/>
                          <a:latin typeface="Calibri" panose="020F0502020204030204" pitchFamily="34" charset="0"/>
                        </a:rPr>
                        <a:t>Corsi</a:t>
                      </a:r>
                      <a:endParaRPr lang="en-US" sz="700" b="1" i="1" u="none" strike="noStrike" dirty="0">
                        <a:solidFill>
                          <a:srgbClr val="000000"/>
                        </a:solidFill>
                        <a:effectLst/>
                        <a:latin typeface="Calibri" panose="020F0502020204030204" pitchFamily="34" charset="0"/>
                      </a:endParaRPr>
                    </a:p>
                  </a:txBody>
                  <a:tcPr marL="4417" marR="4417" marT="441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err="1">
                          <a:solidFill>
                            <a:srgbClr val="000000"/>
                          </a:solidFill>
                          <a:effectLst/>
                          <a:latin typeface="Calibri" panose="020F0502020204030204" pitchFamily="34" charset="0"/>
                        </a:rPr>
                        <a:t>Lavoro</a:t>
                      </a:r>
                      <a:r>
                        <a:rPr lang="en-US" sz="700" b="1" i="1" u="none" strike="noStrike" dirty="0">
                          <a:solidFill>
                            <a:srgbClr val="000000"/>
                          </a:solidFill>
                          <a:effectLst/>
                          <a:latin typeface="Calibri" panose="020F0502020204030204" pitchFamily="34" charset="0"/>
                        </a:rPr>
                        <a:t> di </a:t>
                      </a:r>
                      <a:r>
                        <a:rPr lang="en-US" sz="700" b="1" i="1" u="none" strike="noStrike" dirty="0" err="1">
                          <a:solidFill>
                            <a:srgbClr val="000000"/>
                          </a:solidFill>
                          <a:effectLst/>
                          <a:latin typeface="Calibri" panose="020F0502020204030204" pitchFamily="34" charset="0"/>
                        </a:rPr>
                        <a:t>tesi</a:t>
                      </a:r>
                      <a:endParaRPr lang="en-US" sz="700" b="1" i="1" u="none" strike="noStrike" dirty="0">
                        <a:solidFill>
                          <a:srgbClr val="000000"/>
                        </a:solidFill>
                        <a:effectLst/>
                        <a:latin typeface="Calibri" panose="020F0502020204030204" pitchFamily="34" charset="0"/>
                      </a:endParaRPr>
                    </a:p>
                  </a:txBody>
                  <a:tcPr marL="4417" marR="4417" marT="441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err="1">
                          <a:solidFill>
                            <a:srgbClr val="000000"/>
                          </a:solidFill>
                          <a:effectLst/>
                          <a:latin typeface="Calibri" panose="020F0502020204030204" pitchFamily="34" charset="0"/>
                        </a:rPr>
                        <a:t>Tirocinio</a:t>
                      </a:r>
                      <a:endParaRPr lang="en-US" sz="700" b="1" i="1" u="none" strike="noStrike" dirty="0">
                        <a:solidFill>
                          <a:srgbClr val="000000"/>
                        </a:solidFill>
                        <a:effectLst/>
                        <a:latin typeface="Calibri" panose="020F0502020204030204" pitchFamily="34" charset="0"/>
                      </a:endParaRPr>
                    </a:p>
                  </a:txBody>
                  <a:tcPr marL="4417" marR="4417" marT="441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a:solidFill>
                            <a:srgbClr val="000000"/>
                          </a:solidFill>
                          <a:effectLst/>
                          <a:latin typeface="Calibri" panose="020F0502020204030204" pitchFamily="34" charset="0"/>
                        </a:rPr>
                        <a:t>ISCED CODE</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a:solidFill>
                            <a:srgbClr val="000000"/>
                          </a:solidFill>
                          <a:effectLst/>
                          <a:latin typeface="Calibri" panose="020F0502020204030204" pitchFamily="34" charset="0"/>
                        </a:rPr>
                        <a:t>LIVELLO LINGUISTICO</a:t>
                      </a:r>
                    </a:p>
                  </a:txBody>
                  <a:tcPr marL="4417" marR="4417" marT="44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2574607634"/>
                  </a:ext>
                </a:extLst>
              </a:tr>
              <a:tr h="309225">
                <a:tc>
                  <a:txBody>
                    <a:bodyPr/>
                    <a:lstStyle/>
                    <a:p>
                      <a:pPr algn="ctr" fontAlgn="ctr"/>
                      <a:r>
                        <a:rPr lang="en-US" sz="800" b="0" i="0" u="none" strike="noStrike" dirty="0" err="1">
                          <a:solidFill>
                            <a:srgbClr val="000000"/>
                          </a:solidFill>
                          <a:effectLst/>
                          <a:latin typeface="Calibri" panose="020F0502020204030204" pitchFamily="34" charset="0"/>
                        </a:rPr>
                        <a:t>Grassi</a:t>
                      </a:r>
                      <a:endParaRPr lang="en-US" sz="800" b="0" i="0" u="none" strike="noStrike" dirty="0">
                        <a:solidFill>
                          <a:srgbClr val="000000"/>
                        </a:solidFill>
                        <a:effectLst/>
                        <a:latin typeface="Calibri" panose="020F0502020204030204" pitchFamily="34" charset="0"/>
                      </a:endParaRPr>
                    </a:p>
                  </a:txBody>
                  <a:tcPr marL="4417" marR="4417" marT="441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panose="020F0502020204030204" pitchFamily="34" charset="0"/>
                        </a:rPr>
                        <a:t>A GRAZ02</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AUSTRIA</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sng" strike="noStrike">
                          <a:solidFill>
                            <a:srgbClr val="0563C1"/>
                          </a:solidFill>
                          <a:effectLst/>
                          <a:latin typeface="Arial" panose="020B0604020202020204" pitchFamily="34" charset="0"/>
                          <a:hlinkClick r:id="rId5"/>
                        </a:rPr>
                        <a:t>Technische Universität Graz</a:t>
                      </a:r>
                      <a:endParaRPr lang="en-US" sz="800" b="0" i="0" u="sng" strike="noStrike">
                        <a:solidFill>
                          <a:srgbClr val="0563C1"/>
                        </a:solidFill>
                        <a:effectLst/>
                        <a:latin typeface="Arial" panose="020B0604020202020204" pitchFamily="34" charset="0"/>
                      </a:endParaRP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1" u="none" strike="noStrike" dirty="0">
                          <a:solidFill>
                            <a:srgbClr val="000000"/>
                          </a:solidFill>
                          <a:effectLst/>
                          <a:latin typeface="Calibri" panose="020F0502020204030204" pitchFamily="34" charset="0"/>
                        </a:rPr>
                        <a:t>Faculty of Technical Chemistry, Chemical and Process Engineering and Biotechnology; Institute of Chemical Engineering and Environmental Technology</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10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rgbClr val="000000"/>
                          </a:solidFill>
                          <a:effectLst/>
                          <a:latin typeface="Calibri" panose="020F0502020204030204" pitchFamily="34" charset="0"/>
                        </a:rPr>
                        <a:t>0710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TED B2/ENG C1</a:t>
                      </a:r>
                    </a:p>
                  </a:txBody>
                  <a:tcPr marL="4417" marR="4417" marT="44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6133300"/>
                  </a:ext>
                </a:extLst>
              </a:tr>
              <a:tr h="309225">
                <a:tc>
                  <a:txBody>
                    <a:bodyPr/>
                    <a:lstStyle/>
                    <a:p>
                      <a:pPr algn="ctr" fontAlgn="ctr"/>
                      <a:r>
                        <a:rPr lang="en-US" sz="800" b="0" i="0" u="none" strike="noStrike" dirty="0" err="1">
                          <a:solidFill>
                            <a:schemeClr val="tx1"/>
                          </a:solidFill>
                          <a:effectLst/>
                          <a:latin typeface="Calibri" panose="020F0502020204030204" pitchFamily="34" charset="0"/>
                        </a:rPr>
                        <a:t>Posocco</a:t>
                      </a:r>
                      <a:endParaRPr lang="en-US" sz="800" b="0" i="0" u="none" strike="noStrike" dirty="0">
                        <a:solidFill>
                          <a:schemeClr val="tx1"/>
                        </a:solidFill>
                        <a:effectLst/>
                        <a:latin typeface="Calibri" panose="020F0502020204030204" pitchFamily="34" charset="0"/>
                      </a:endParaRPr>
                    </a:p>
                  </a:txBody>
                  <a:tcPr marL="4417" marR="4417" marT="441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chemeClr val="tx1"/>
                          </a:solidFill>
                          <a:effectLst/>
                          <a:latin typeface="Calibri" panose="020F0502020204030204" pitchFamily="34" charset="0"/>
                        </a:rPr>
                        <a:t>CZ USTINAD01</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chemeClr val="tx1"/>
                          </a:solidFill>
                          <a:effectLst/>
                          <a:latin typeface="Calibri" panose="020F0502020204030204" pitchFamily="34" charset="0"/>
                        </a:rPr>
                        <a:t>REP. CECA</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sng" strike="noStrike" dirty="0" err="1">
                          <a:solidFill>
                            <a:srgbClr val="C00000"/>
                          </a:solidFill>
                          <a:effectLst/>
                          <a:latin typeface="Arial" panose="020B0604020202020204" pitchFamily="34" charset="0"/>
                          <a:hlinkClick r:id="rId6"/>
                        </a:rPr>
                        <a:t>Univerzita</a:t>
                      </a:r>
                      <a:r>
                        <a:rPr lang="en-US" sz="800" b="0" i="0" u="sng" strike="noStrike" dirty="0">
                          <a:solidFill>
                            <a:srgbClr val="C00000"/>
                          </a:solidFill>
                          <a:effectLst/>
                          <a:latin typeface="Arial" panose="020B0604020202020204" pitchFamily="34" charset="0"/>
                          <a:hlinkClick r:id="rId6"/>
                        </a:rPr>
                        <a:t> Jana </a:t>
                      </a:r>
                      <a:r>
                        <a:rPr lang="en-US" sz="800" b="0" i="0" u="sng" strike="noStrike" dirty="0" err="1">
                          <a:solidFill>
                            <a:srgbClr val="C00000"/>
                          </a:solidFill>
                          <a:effectLst/>
                          <a:latin typeface="Arial" panose="020B0604020202020204" pitchFamily="34" charset="0"/>
                          <a:hlinkClick r:id="rId6"/>
                        </a:rPr>
                        <a:t>Evangelisty</a:t>
                      </a:r>
                      <a:endParaRPr lang="en-US" sz="800" b="0" i="0" u="sng" strike="noStrike" dirty="0">
                        <a:solidFill>
                          <a:srgbClr val="C00000"/>
                        </a:solidFill>
                        <a:effectLst/>
                        <a:latin typeface="Arial" panose="020B0604020202020204" pitchFamily="34" charset="0"/>
                      </a:endParaRP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1" u="none" strike="noStrike" dirty="0">
                          <a:solidFill>
                            <a:schemeClr val="tx1"/>
                          </a:solidFill>
                          <a:effectLst/>
                          <a:latin typeface="Calibri" panose="020F0502020204030204" pitchFamily="34" charset="0"/>
                        </a:rPr>
                        <a:t>Faculty of Science, Department of Physics</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9</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 </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chemeClr val="tx1"/>
                          </a:solidFill>
                          <a:effectLst/>
                          <a:latin typeface="Calibri" panose="020F0502020204030204" pitchFamily="34" charset="0"/>
                        </a:rPr>
                        <a:t>0533</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ENG B2</a:t>
                      </a:r>
                    </a:p>
                  </a:txBody>
                  <a:tcPr marL="4417" marR="4417" marT="44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0141404"/>
                  </a:ext>
                </a:extLst>
              </a:tr>
              <a:tr h="309225">
                <a:tc>
                  <a:txBody>
                    <a:bodyPr/>
                    <a:lstStyle/>
                    <a:p>
                      <a:pPr algn="ctr" fontAlgn="ctr"/>
                      <a:r>
                        <a:rPr lang="en-US" sz="800" b="0" i="0" u="none" strike="noStrike" dirty="0" err="1">
                          <a:solidFill>
                            <a:srgbClr val="000000"/>
                          </a:solidFill>
                          <a:effectLst/>
                          <a:latin typeface="Calibri" panose="020F0502020204030204" pitchFamily="34" charset="0"/>
                        </a:rPr>
                        <a:t>Lughi</a:t>
                      </a:r>
                      <a:endParaRPr lang="en-US" sz="800" b="0" i="0" u="none" strike="noStrike" dirty="0">
                        <a:solidFill>
                          <a:srgbClr val="000000"/>
                        </a:solidFill>
                        <a:effectLst/>
                        <a:latin typeface="Calibri" panose="020F0502020204030204" pitchFamily="34" charset="0"/>
                      </a:endParaRPr>
                    </a:p>
                  </a:txBody>
                  <a:tcPr marL="4417" marR="4417" marT="441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panose="020F0502020204030204" pitchFamily="34" charset="0"/>
                        </a:rPr>
                        <a:t>D SAARBRU01</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GERMANIA</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sng" strike="noStrike">
                          <a:solidFill>
                            <a:srgbClr val="0563C1"/>
                          </a:solidFill>
                          <a:effectLst/>
                          <a:latin typeface="Arial" panose="020B0604020202020204" pitchFamily="34" charset="0"/>
                          <a:hlinkClick r:id="rId7"/>
                        </a:rPr>
                        <a:t>Universität des Saarlandes</a:t>
                      </a:r>
                      <a:endParaRPr lang="en-US" sz="800" b="0" i="0" u="sng" strike="noStrike">
                        <a:solidFill>
                          <a:srgbClr val="0563C1"/>
                        </a:solidFill>
                        <a:effectLst/>
                        <a:latin typeface="Arial" panose="020B0604020202020204" pitchFamily="34" charset="0"/>
                      </a:endParaRP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1" u="none" strike="noStrike">
                          <a:solidFill>
                            <a:srgbClr val="000000"/>
                          </a:solidFill>
                          <a:effectLst/>
                          <a:latin typeface="Calibri" panose="020F0502020204030204" pitchFamily="34" charset="0"/>
                        </a:rPr>
                        <a:t>Department of Materials Science and Engineering</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6</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rgbClr val="000000"/>
                          </a:solidFill>
                          <a:effectLst/>
                          <a:latin typeface="Calibri" panose="020F0502020204030204" pitchFamily="34" charset="0"/>
                        </a:rPr>
                        <a:t>0710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ENG B2- other TED B1 (for courses)</a:t>
                      </a:r>
                    </a:p>
                  </a:txBody>
                  <a:tcPr marL="4417" marR="4417" marT="44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3230581"/>
                  </a:ext>
                </a:extLst>
              </a:tr>
              <a:tr h="309225">
                <a:tc>
                  <a:txBody>
                    <a:bodyPr/>
                    <a:lstStyle/>
                    <a:p>
                      <a:pPr algn="ctr" fontAlgn="ctr"/>
                      <a:r>
                        <a:rPr lang="en-US" sz="800" b="0" i="0" u="none" strike="noStrike" dirty="0" err="1">
                          <a:solidFill>
                            <a:schemeClr val="tx1"/>
                          </a:solidFill>
                          <a:effectLst/>
                          <a:latin typeface="Calibri" panose="020F0502020204030204" pitchFamily="34" charset="0"/>
                        </a:rPr>
                        <a:t>Taccani</a:t>
                      </a:r>
                      <a:endParaRPr lang="en-US" sz="800" b="0" i="0" u="none" strike="noStrike" dirty="0">
                        <a:solidFill>
                          <a:schemeClr val="tx1"/>
                        </a:solidFill>
                        <a:effectLst/>
                        <a:latin typeface="Calibri" panose="020F0502020204030204" pitchFamily="34" charset="0"/>
                      </a:endParaRPr>
                    </a:p>
                  </a:txBody>
                  <a:tcPr marL="4417" marR="4417" marT="441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chemeClr val="tx1"/>
                          </a:solidFill>
                          <a:effectLst/>
                          <a:latin typeface="Calibri" panose="020F0502020204030204" pitchFamily="34" charset="0"/>
                        </a:rPr>
                        <a:t>E VALENCI02</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chemeClr val="tx1"/>
                          </a:solidFill>
                          <a:effectLst/>
                          <a:latin typeface="Calibri" panose="020F0502020204030204" pitchFamily="34" charset="0"/>
                        </a:rPr>
                        <a:t>SPAGNA</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sng" strike="noStrike" dirty="0">
                          <a:solidFill>
                            <a:srgbClr val="C00000"/>
                          </a:solidFill>
                          <a:effectLst/>
                          <a:latin typeface="Arial" panose="020B0604020202020204" pitchFamily="34" charset="0"/>
                          <a:hlinkClick r:id="rId8"/>
                        </a:rPr>
                        <a:t>Universidad </a:t>
                      </a:r>
                      <a:r>
                        <a:rPr lang="en-US" sz="800" b="0" i="0" u="sng" strike="noStrike" dirty="0" err="1">
                          <a:solidFill>
                            <a:srgbClr val="C00000"/>
                          </a:solidFill>
                          <a:effectLst/>
                          <a:latin typeface="Arial" panose="020B0604020202020204" pitchFamily="34" charset="0"/>
                          <a:hlinkClick r:id="rId8"/>
                        </a:rPr>
                        <a:t>Politécnica</a:t>
                      </a:r>
                      <a:r>
                        <a:rPr lang="en-US" sz="800" b="0" i="0" u="sng" strike="noStrike" dirty="0">
                          <a:solidFill>
                            <a:srgbClr val="C00000"/>
                          </a:solidFill>
                          <a:effectLst/>
                          <a:latin typeface="Arial" panose="020B0604020202020204" pitchFamily="34" charset="0"/>
                          <a:hlinkClick r:id="rId8"/>
                        </a:rPr>
                        <a:t> de Valencia</a:t>
                      </a:r>
                      <a:endParaRPr lang="en-US" sz="800" b="0" i="0" u="sng" strike="noStrike" dirty="0">
                        <a:solidFill>
                          <a:srgbClr val="C00000"/>
                        </a:solidFill>
                        <a:effectLst/>
                        <a:latin typeface="Arial" panose="020B0604020202020204" pitchFamily="34" charset="0"/>
                      </a:endParaRP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1" u="none" strike="noStrike" dirty="0">
                          <a:solidFill>
                            <a:schemeClr val="tx1"/>
                          </a:solidFill>
                          <a:effectLst/>
                          <a:latin typeface="Calibri" panose="020F0502020204030204" pitchFamily="34" charset="0"/>
                        </a:rPr>
                        <a:t>ETSII </a:t>
                      </a:r>
                      <a:r>
                        <a:rPr lang="en-US" sz="700" b="0" i="1" u="none" strike="noStrike" dirty="0" err="1">
                          <a:solidFill>
                            <a:schemeClr val="tx1"/>
                          </a:solidFill>
                          <a:effectLst/>
                          <a:latin typeface="Calibri" panose="020F0502020204030204" pitchFamily="34" charset="0"/>
                        </a:rPr>
                        <a:t>Escuela</a:t>
                      </a:r>
                      <a:r>
                        <a:rPr lang="en-US" sz="700" b="0" i="1" u="none" strike="noStrike" dirty="0">
                          <a:solidFill>
                            <a:schemeClr val="tx1"/>
                          </a:solidFill>
                          <a:effectLst/>
                          <a:latin typeface="Calibri" panose="020F0502020204030204" pitchFamily="34" charset="0"/>
                        </a:rPr>
                        <a:t> </a:t>
                      </a:r>
                      <a:r>
                        <a:rPr lang="en-US" sz="700" b="0" i="1" u="none" strike="noStrike" dirty="0" err="1">
                          <a:solidFill>
                            <a:schemeClr val="tx1"/>
                          </a:solidFill>
                          <a:effectLst/>
                          <a:latin typeface="Calibri" panose="020F0502020204030204" pitchFamily="34" charset="0"/>
                        </a:rPr>
                        <a:t>Técnica</a:t>
                      </a:r>
                      <a:r>
                        <a:rPr lang="en-US" sz="700" b="0" i="1" u="none" strike="noStrike" dirty="0">
                          <a:solidFill>
                            <a:schemeClr val="tx1"/>
                          </a:solidFill>
                          <a:effectLst/>
                          <a:latin typeface="Calibri" panose="020F0502020204030204" pitchFamily="34" charset="0"/>
                        </a:rPr>
                        <a:t> Superior de </a:t>
                      </a:r>
                      <a:r>
                        <a:rPr lang="en-US" sz="700" b="0" i="1" u="none" strike="noStrike" dirty="0" err="1">
                          <a:solidFill>
                            <a:schemeClr val="tx1"/>
                          </a:solidFill>
                          <a:effectLst/>
                          <a:latin typeface="Calibri" panose="020F0502020204030204" pitchFamily="34" charset="0"/>
                        </a:rPr>
                        <a:t>Ingenieros</a:t>
                      </a:r>
                      <a:r>
                        <a:rPr lang="en-US" sz="700" b="0" i="1" u="none" strike="noStrike" dirty="0">
                          <a:solidFill>
                            <a:schemeClr val="tx1"/>
                          </a:solidFill>
                          <a:effectLst/>
                          <a:latin typeface="Calibri" panose="020F0502020204030204" pitchFamily="34" charset="0"/>
                        </a:rPr>
                        <a:t> </a:t>
                      </a:r>
                      <a:r>
                        <a:rPr lang="en-US" sz="700" b="0" i="1" u="none" strike="noStrike" dirty="0" err="1">
                          <a:solidFill>
                            <a:schemeClr val="tx1"/>
                          </a:solidFill>
                          <a:effectLst/>
                          <a:latin typeface="Calibri" panose="020F0502020204030204" pitchFamily="34" charset="0"/>
                        </a:rPr>
                        <a:t>Industriales</a:t>
                      </a:r>
                      <a:endParaRPr lang="en-US" sz="700" b="0" i="1" u="none" strike="noStrike" dirty="0">
                        <a:solidFill>
                          <a:schemeClr val="tx1"/>
                        </a:solidFill>
                        <a:effectLst/>
                        <a:latin typeface="Calibri" panose="020F0502020204030204" pitchFamily="34" charset="0"/>
                      </a:endParaRP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10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chemeClr val="tx1"/>
                          </a:solidFill>
                          <a:effectLst/>
                          <a:latin typeface="Calibri" panose="020F0502020204030204" pitchFamily="34" charset="0"/>
                        </a:rPr>
                        <a:t>0710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700" b="0" i="0" u="none" strike="noStrike" dirty="0">
                          <a:solidFill>
                            <a:schemeClr val="tx1"/>
                          </a:solidFill>
                          <a:effectLst/>
                          <a:latin typeface="Calibri" panose="020F0502020204030204" pitchFamily="34" charset="0"/>
                        </a:rPr>
                        <a:t>SPA A2/solo qualche corso è tenuto in inglese</a:t>
                      </a:r>
                    </a:p>
                  </a:txBody>
                  <a:tcPr marL="4417" marR="4417" marT="44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0208520"/>
                  </a:ext>
                </a:extLst>
              </a:tr>
              <a:tr h="329034">
                <a:tc>
                  <a:txBody>
                    <a:bodyPr/>
                    <a:lstStyle/>
                    <a:p>
                      <a:pPr algn="ctr" fontAlgn="ctr"/>
                      <a:r>
                        <a:rPr lang="en-US" sz="800" b="0" i="0" u="none" strike="noStrike" dirty="0" err="1">
                          <a:solidFill>
                            <a:srgbClr val="000000"/>
                          </a:solidFill>
                          <a:effectLst/>
                          <a:latin typeface="Calibri" panose="020F0502020204030204" pitchFamily="34" charset="0"/>
                        </a:rPr>
                        <a:t>Cosmi</a:t>
                      </a:r>
                      <a:endParaRPr lang="en-US" sz="800" b="0" i="0" u="none" strike="noStrike" dirty="0">
                        <a:solidFill>
                          <a:srgbClr val="000000"/>
                        </a:solidFill>
                        <a:effectLst/>
                        <a:latin typeface="Calibri" panose="020F0502020204030204" pitchFamily="34" charset="0"/>
                      </a:endParaRPr>
                    </a:p>
                  </a:txBody>
                  <a:tcPr marL="4417" marR="4417" marT="441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RO BUCURES11</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ROMANIA</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sng" strike="noStrike" dirty="0" err="1">
                          <a:solidFill>
                            <a:srgbClr val="0563C1"/>
                          </a:solidFill>
                          <a:effectLst/>
                          <a:latin typeface="Arial" panose="020B0604020202020204" pitchFamily="34" charset="0"/>
                          <a:hlinkClick r:id="rId9"/>
                        </a:rPr>
                        <a:t>Universitatea</a:t>
                      </a:r>
                      <a:r>
                        <a:rPr lang="en-US" sz="800" b="0" i="0" u="sng" strike="noStrike" dirty="0">
                          <a:solidFill>
                            <a:srgbClr val="0563C1"/>
                          </a:solidFill>
                          <a:effectLst/>
                          <a:latin typeface="Arial" panose="020B0604020202020204" pitchFamily="34" charset="0"/>
                          <a:hlinkClick r:id="rId9"/>
                        </a:rPr>
                        <a:t> </a:t>
                      </a:r>
                      <a:r>
                        <a:rPr lang="en-US" sz="800" b="0" i="0" u="sng" strike="noStrike" dirty="0" err="1">
                          <a:solidFill>
                            <a:srgbClr val="0563C1"/>
                          </a:solidFill>
                          <a:effectLst/>
                          <a:latin typeface="Arial" panose="020B0604020202020204" pitchFamily="34" charset="0"/>
                          <a:hlinkClick r:id="rId9"/>
                        </a:rPr>
                        <a:t>Politehnica</a:t>
                      </a:r>
                      <a:r>
                        <a:rPr lang="en-US" sz="800" b="0" i="0" u="sng" strike="noStrike" dirty="0">
                          <a:solidFill>
                            <a:srgbClr val="0563C1"/>
                          </a:solidFill>
                          <a:effectLst/>
                          <a:latin typeface="Arial" panose="020B0604020202020204" pitchFamily="34" charset="0"/>
                          <a:hlinkClick r:id="rId9"/>
                        </a:rPr>
                        <a:t> din </a:t>
                      </a:r>
                      <a:r>
                        <a:rPr lang="en-US" sz="800" b="0" i="0" u="sng" strike="noStrike" dirty="0" err="1">
                          <a:solidFill>
                            <a:srgbClr val="0563C1"/>
                          </a:solidFill>
                          <a:effectLst/>
                          <a:latin typeface="Arial" panose="020B0604020202020204" pitchFamily="34" charset="0"/>
                          <a:hlinkClick r:id="rId9"/>
                        </a:rPr>
                        <a:t>Bucuresti</a:t>
                      </a:r>
                      <a:endParaRPr lang="en-US" sz="800" b="0" i="0" u="sng" strike="noStrike" dirty="0">
                        <a:solidFill>
                          <a:srgbClr val="0563C1"/>
                        </a:solidFill>
                        <a:effectLst/>
                        <a:latin typeface="Arial" panose="020B0604020202020204" pitchFamily="34" charset="0"/>
                      </a:endParaRP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1" u="none" strike="noStrike" dirty="0">
                          <a:solidFill>
                            <a:srgbClr val="000000"/>
                          </a:solidFill>
                          <a:effectLst/>
                          <a:latin typeface="Calibri" panose="020F0502020204030204" pitchFamily="34" charset="0"/>
                        </a:rPr>
                        <a:t>Faculty of Engineering and Management</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6</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 </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rgbClr val="000000"/>
                          </a:solidFill>
                          <a:effectLst/>
                          <a:latin typeface="Calibri" panose="020F0502020204030204" pitchFamily="34" charset="0"/>
                        </a:rPr>
                        <a:t>0710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ENG B2</a:t>
                      </a:r>
                    </a:p>
                  </a:txBody>
                  <a:tcPr marL="4417" marR="4417" marT="44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7143787"/>
                  </a:ext>
                </a:extLst>
              </a:tr>
              <a:tr h="305423">
                <a:tc>
                  <a:txBody>
                    <a:bodyPr/>
                    <a:lstStyle/>
                    <a:p>
                      <a:pPr algn="ctr" fontAlgn="ctr"/>
                      <a:r>
                        <a:rPr lang="en-US" sz="800" b="0" i="0" u="none" strike="noStrike" dirty="0" err="1">
                          <a:solidFill>
                            <a:srgbClr val="000000"/>
                          </a:solidFill>
                          <a:effectLst/>
                          <a:latin typeface="Calibri" panose="020F0502020204030204" pitchFamily="34" charset="0"/>
                        </a:rPr>
                        <a:t>Lughi</a:t>
                      </a:r>
                      <a:endParaRPr lang="en-US" sz="800" b="0" i="0" u="none" strike="noStrike" dirty="0">
                        <a:solidFill>
                          <a:srgbClr val="000000"/>
                        </a:solidFill>
                        <a:effectLst/>
                        <a:latin typeface="Calibri" panose="020F0502020204030204" pitchFamily="34" charset="0"/>
                      </a:endParaRPr>
                    </a:p>
                  </a:txBody>
                  <a:tcPr marL="4352" marR="4352" marT="435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800" b="1" i="0" u="none" strike="noStrike" dirty="0">
                        <a:solidFill>
                          <a:schemeClr val="tx1"/>
                        </a:solidFill>
                        <a:effectLst/>
                        <a:latin typeface="Calibri" panose="020F0502020204030204" pitchFamily="34" charset="0"/>
                      </a:endParaRP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chemeClr val="tx1"/>
                          </a:solidFill>
                          <a:effectLst/>
                          <a:latin typeface="Calibri" panose="020F0502020204030204" pitchFamily="34" charset="0"/>
                        </a:rPr>
                        <a:t>GIAPPONE</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sz="800" b="0" i="0" u="sng" strike="noStrike" kern="1200" dirty="0">
                          <a:solidFill>
                            <a:schemeClr val="tx1"/>
                          </a:solidFill>
                          <a:effectLst/>
                          <a:latin typeface="Arial" panose="020B0604020202020204" pitchFamily="34" charset="0"/>
                          <a:ea typeface="+mn-ea"/>
                          <a:cs typeface="+mn-cs"/>
                          <a:hlinkClick r:id="rId10"/>
                        </a:rPr>
                        <a:t>Kyoto Institute of Technology (KYT)</a:t>
                      </a:r>
                      <a:endParaRPr lang="en-US" sz="800" b="0" i="0" u="sng" strike="noStrike" kern="1200" dirty="0">
                        <a:solidFill>
                          <a:schemeClr val="tx1"/>
                        </a:solidFill>
                        <a:effectLst/>
                        <a:latin typeface="Arial" panose="020B0604020202020204" pitchFamily="34" charset="0"/>
                        <a:ea typeface="+mn-ea"/>
                        <a:cs typeface="+mn-cs"/>
                      </a:endParaRP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1" u="none" strike="noStrike" dirty="0">
                          <a:solidFill>
                            <a:schemeClr val="tx1"/>
                          </a:solidFill>
                          <a:effectLst/>
                          <a:latin typeface="Calibri" panose="020F0502020204030204" pitchFamily="34" charset="0"/>
                        </a:rPr>
                        <a:t>Materials Science and Engineering</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6</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700" b="0" i="0" u="none" strike="noStrike" dirty="0">
                        <a:solidFill>
                          <a:schemeClr val="tx1"/>
                        </a:solidFill>
                        <a:effectLst/>
                        <a:latin typeface="Calibri" panose="020F0502020204030204" pitchFamily="34" charset="0"/>
                      </a:endParaRP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sz="700" b="1" i="0" u="none" strike="noStrike" kern="1200" dirty="0">
                          <a:solidFill>
                            <a:srgbClr val="000000"/>
                          </a:solidFill>
                          <a:effectLst/>
                          <a:latin typeface="Calibri" panose="020F0502020204030204" pitchFamily="34" charset="0"/>
                          <a:ea typeface="+mn-ea"/>
                          <a:cs typeface="+mn-cs"/>
                        </a:rPr>
                        <a:t>0711</a:t>
                      </a:r>
                    </a:p>
                    <a:p>
                      <a:pPr marL="0" algn="ctr" defTabSz="685800" rtl="0" eaLnBrk="1" fontAlgn="ctr" latinLnBrk="0" hangingPunct="1"/>
                      <a:r>
                        <a:rPr lang="en-US" sz="700" b="1" i="0" u="none" strike="noStrike" kern="1200" dirty="0">
                          <a:solidFill>
                            <a:srgbClr val="000000"/>
                          </a:solidFill>
                          <a:effectLst/>
                          <a:latin typeface="Calibri" panose="020F0502020204030204" pitchFamily="34" charset="0"/>
                          <a:ea typeface="+mn-ea"/>
                          <a:cs typeface="+mn-cs"/>
                        </a:rPr>
                        <a:t>0722</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700" b="0" i="0" u="none" strike="noStrike" dirty="0">
                          <a:solidFill>
                            <a:schemeClr val="tx1"/>
                          </a:solidFill>
                          <a:effectLst/>
                          <a:latin typeface="Calibri" panose="020F0502020204030204" pitchFamily="34" charset="0"/>
                        </a:rPr>
                        <a:t>ENG B2</a:t>
                      </a:r>
                    </a:p>
                  </a:txBody>
                  <a:tcPr marL="4352" marR="4352" marT="435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163752"/>
                  </a:ext>
                </a:extLst>
              </a:tr>
              <a:tr h="317395">
                <a:tc>
                  <a:txBody>
                    <a:bodyPr/>
                    <a:lstStyle/>
                    <a:p>
                      <a:pPr algn="ctr" fontAlgn="ctr"/>
                      <a:r>
                        <a:rPr lang="en-US" sz="800" b="0" i="0" u="none" strike="noStrike" dirty="0" err="1">
                          <a:solidFill>
                            <a:srgbClr val="C00000"/>
                          </a:solidFill>
                          <a:effectLst/>
                          <a:highlight>
                            <a:srgbClr val="FFFF00"/>
                          </a:highlight>
                          <a:latin typeface="Calibri" panose="020F0502020204030204" pitchFamily="34" charset="0"/>
                        </a:rPr>
                        <a:t>Cosmi</a:t>
                      </a:r>
                      <a:endParaRPr lang="en-US" sz="800" b="0" i="0" u="none" strike="noStrike" dirty="0">
                        <a:solidFill>
                          <a:srgbClr val="C00000"/>
                        </a:solidFill>
                        <a:effectLst/>
                        <a:highlight>
                          <a:srgbClr val="FFFF00"/>
                        </a:highlight>
                        <a:latin typeface="Calibri" panose="020F0502020204030204" pitchFamily="34" charset="0"/>
                      </a:endParaRPr>
                    </a:p>
                  </a:txBody>
                  <a:tcPr marL="4352" marR="4352" marT="435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800" b="1" i="0" u="none" strike="noStrike" dirty="0">
                        <a:solidFill>
                          <a:srgbClr val="C00000"/>
                        </a:solidFill>
                        <a:effectLst/>
                        <a:latin typeface="Calibri" panose="020F0502020204030204" pitchFamily="34" charset="0"/>
                      </a:endParaRP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C00000"/>
                          </a:solidFill>
                          <a:effectLst/>
                          <a:latin typeface="Calibri" panose="020F0502020204030204" pitchFamily="34" charset="0"/>
                        </a:rPr>
                        <a:t>ARGENTINA</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s-ES" sz="800" b="0" i="0" u="none" strike="noStrike" kern="1200" dirty="0">
                          <a:solidFill>
                            <a:srgbClr val="C00000"/>
                          </a:solidFill>
                          <a:effectLst/>
                          <a:latin typeface="Arial" panose="020B0604020202020204" pitchFamily="34" charset="0"/>
                          <a:ea typeface="+mn-ea"/>
                          <a:cs typeface="+mn-cs"/>
                        </a:rPr>
                        <a:t>Universidad de Buenos Aires - UBA</a:t>
                      </a:r>
                      <a:endParaRPr lang="en-US" sz="800" b="0" i="0" u="none" strike="noStrike" kern="1200" dirty="0">
                        <a:solidFill>
                          <a:srgbClr val="C00000"/>
                        </a:solidFill>
                        <a:effectLst/>
                        <a:latin typeface="Arial" panose="020B0604020202020204" pitchFamily="34" charset="0"/>
                        <a:ea typeface="+mn-ea"/>
                        <a:cs typeface="+mn-cs"/>
                      </a:endParaRP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1" u="none" strike="noStrike" dirty="0" err="1">
                          <a:solidFill>
                            <a:srgbClr val="C00000"/>
                          </a:solidFill>
                          <a:effectLst/>
                          <a:latin typeface="Calibri" panose="020F0502020204030204" pitchFamily="34" charset="0"/>
                        </a:rPr>
                        <a:t>Facultad</a:t>
                      </a:r>
                      <a:r>
                        <a:rPr lang="en-US" sz="700" b="0" i="1" u="none" strike="noStrike" dirty="0">
                          <a:solidFill>
                            <a:srgbClr val="C00000"/>
                          </a:solidFill>
                          <a:effectLst/>
                          <a:latin typeface="Calibri" panose="020F0502020204030204" pitchFamily="34" charset="0"/>
                        </a:rPr>
                        <a:t> de </a:t>
                      </a:r>
                      <a:r>
                        <a:rPr lang="en-US" sz="700" b="0" i="1" u="none" strike="noStrike" dirty="0" err="1">
                          <a:solidFill>
                            <a:srgbClr val="C00000"/>
                          </a:solidFill>
                          <a:effectLst/>
                          <a:latin typeface="Calibri" panose="020F0502020204030204" pitchFamily="34" charset="0"/>
                        </a:rPr>
                        <a:t>Ingenier</a:t>
                      </a:r>
                      <a:r>
                        <a:rPr lang="el-GR" sz="700" b="0" i="1" u="none" strike="noStrike" dirty="0">
                          <a:solidFill>
                            <a:srgbClr val="C00000"/>
                          </a:solidFill>
                          <a:effectLst/>
                          <a:latin typeface="Calibri" panose="020F0502020204030204" pitchFamily="34" charset="0"/>
                        </a:rPr>
                        <a:t>ί</a:t>
                      </a:r>
                      <a:r>
                        <a:rPr lang="en-US" sz="700" b="0" i="1" u="none" strike="noStrike" dirty="0">
                          <a:solidFill>
                            <a:srgbClr val="C00000"/>
                          </a:solidFill>
                          <a:effectLst/>
                          <a:latin typeface="Calibri" panose="020F0502020204030204" pitchFamily="34" charset="0"/>
                        </a:rPr>
                        <a:t>a</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C00000"/>
                          </a:solidFill>
                          <a:effectLst/>
                          <a:latin typeface="Calibri" panose="020F0502020204030204" pitchFamily="34" charset="0"/>
                        </a:rPr>
                        <a:t>6</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700" b="0" i="0" u="none" strike="noStrike" dirty="0">
                        <a:solidFill>
                          <a:srgbClr val="C00000"/>
                        </a:solidFill>
                        <a:effectLst/>
                        <a:latin typeface="Calibri" panose="020F0502020204030204" pitchFamily="34" charset="0"/>
                      </a:endParaRP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C00000"/>
                          </a:solidFill>
                          <a:effectLst/>
                          <a:latin typeface="Calibri" panose="020F0502020204030204" pitchFamily="34" charset="0"/>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700" b="0" i="0" u="none" strike="noStrike" dirty="0">
                        <a:solidFill>
                          <a:srgbClr val="C00000"/>
                        </a:solidFill>
                        <a:effectLst/>
                        <a:latin typeface="Calibri" panose="020F0502020204030204" pitchFamily="34" charset="0"/>
                      </a:endParaRP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sz="700" b="1" i="0" u="none" strike="noStrike" kern="1200" dirty="0">
                          <a:solidFill>
                            <a:srgbClr val="C00000"/>
                          </a:solidFill>
                          <a:effectLst/>
                          <a:latin typeface="Calibri" panose="020F0502020204030204" pitchFamily="34" charset="0"/>
                          <a:ea typeface="+mn-ea"/>
                          <a:cs typeface="+mn-cs"/>
                        </a:rPr>
                        <a:t>0700</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700" b="0" i="0" u="none" strike="noStrike" dirty="0">
                          <a:solidFill>
                            <a:srgbClr val="C00000"/>
                          </a:solidFill>
                          <a:effectLst/>
                          <a:latin typeface="Calibri" panose="020F0502020204030204" pitchFamily="34" charset="0"/>
                        </a:rPr>
                        <a:t>ENG B2</a:t>
                      </a:r>
                    </a:p>
                  </a:txBody>
                  <a:tcPr marL="4352" marR="4352" marT="435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0413738"/>
                  </a:ext>
                </a:extLst>
              </a:tr>
            </a:tbl>
          </a:graphicData>
        </a:graphic>
      </p:graphicFrame>
    </p:spTree>
    <p:extLst>
      <p:ext uri="{BB962C8B-B14F-4D97-AF65-F5344CB8AC3E}">
        <p14:creationId xmlns:p14="http://schemas.microsoft.com/office/powerpoint/2010/main" val="1543808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FC3E185-B303-E445-8467-23FFD77D3467}"/>
              </a:ext>
            </a:extLst>
          </p:cNvPr>
          <p:cNvPicPr>
            <a:picLocks noChangeAspect="1"/>
          </p:cNvPicPr>
          <p:nvPr/>
        </p:nvPicPr>
        <p:blipFill>
          <a:blip r:embed="rId4"/>
          <a:stretch>
            <a:fillRect/>
          </a:stretch>
        </p:blipFill>
        <p:spPr>
          <a:xfrm>
            <a:off x="0" y="0"/>
            <a:ext cx="9144000" cy="836188"/>
          </a:xfrm>
          <a:prstGeom prst="rect">
            <a:avLst/>
          </a:prstGeom>
        </p:spPr>
      </p:pic>
      <p:sp>
        <p:nvSpPr>
          <p:cNvPr id="5" name="CasellaDiTesto 4">
            <a:extLst>
              <a:ext uri="{FF2B5EF4-FFF2-40B4-BE49-F238E27FC236}">
                <a16:creationId xmlns:a16="http://schemas.microsoft.com/office/drawing/2014/main" id="{FF17ED5F-5680-5B40-A954-D09969114D11}"/>
              </a:ext>
            </a:extLst>
          </p:cNvPr>
          <p:cNvSpPr txBox="1"/>
          <p:nvPr/>
        </p:nvSpPr>
        <p:spPr>
          <a:xfrm>
            <a:off x="352770" y="327728"/>
            <a:ext cx="5801989" cy="415498"/>
          </a:xfrm>
          <a:prstGeom prst="rect">
            <a:avLst/>
          </a:prstGeom>
          <a:noFill/>
        </p:spPr>
        <p:txBody>
          <a:bodyPr wrap="square" rtlCol="0">
            <a:spAutoFit/>
          </a:bodyPr>
          <a:lstStyle/>
          <a:p>
            <a:r>
              <a:rPr lang="it-IT" sz="2100" b="1" dirty="0">
                <a:solidFill>
                  <a:schemeClr val="bg1"/>
                </a:solidFill>
                <a:latin typeface="Founders Grotesk" panose="020B0503030202060203" pitchFamily="34" charset="77"/>
                <a:ea typeface="Gibson SemiBold" charset="0"/>
                <a:cs typeface="Gibson SemiBold" charset="0"/>
              </a:rPr>
              <a:t>ERASMUS+ STUDIO</a:t>
            </a:r>
          </a:p>
        </p:txBody>
      </p:sp>
      <p:sp>
        <p:nvSpPr>
          <p:cNvPr id="2" name="Rectangle 1"/>
          <p:cNvSpPr/>
          <p:nvPr/>
        </p:nvSpPr>
        <p:spPr>
          <a:xfrm>
            <a:off x="352770" y="836188"/>
            <a:ext cx="2211696" cy="369332"/>
          </a:xfrm>
          <a:prstGeom prst="rect">
            <a:avLst/>
          </a:prstGeom>
        </p:spPr>
        <p:txBody>
          <a:bodyPr wrap="none">
            <a:spAutoFit/>
          </a:bodyPr>
          <a:lstStyle/>
          <a:p>
            <a:r>
              <a:rPr lang="it-IT" dirty="0">
                <a:solidFill>
                  <a:srgbClr val="70240F"/>
                </a:solidFill>
                <a:latin typeface="Founders Grotesk" panose="020B0503030202060203" pitchFamily="34" charset="77"/>
                <a:ea typeface="Gibson" charset="0"/>
                <a:cs typeface="Gibson" charset="0"/>
              </a:rPr>
              <a:t>LM Ingegneria Navale</a:t>
            </a:r>
            <a:endParaRPr lang="en-US" sz="800" dirty="0"/>
          </a:p>
        </p:txBody>
      </p:sp>
      <p:sp>
        <p:nvSpPr>
          <p:cNvPr id="7" name="Rectangle 6"/>
          <p:cNvSpPr/>
          <p:nvPr/>
        </p:nvSpPr>
        <p:spPr>
          <a:xfrm>
            <a:off x="8297165" y="418094"/>
            <a:ext cx="846835" cy="400110"/>
          </a:xfrm>
          <a:prstGeom prst="rect">
            <a:avLst/>
          </a:prstGeom>
        </p:spPr>
        <p:txBody>
          <a:bodyPr wrap="none">
            <a:spAutoFit/>
          </a:bodyPr>
          <a:lstStyle/>
          <a:p>
            <a:r>
              <a:rPr lang="it-IT" sz="2000" dirty="0">
                <a:solidFill>
                  <a:schemeClr val="bg1"/>
                </a:solidFill>
                <a:latin typeface="Founders Grotesk Semibold" panose="020B0703030202060203" pitchFamily="34" charset="0"/>
              </a:rPr>
              <a:t>dove?</a:t>
            </a:r>
            <a:endParaRPr lang="en-US" sz="2000" dirty="0">
              <a:solidFill>
                <a:schemeClr val="bg1"/>
              </a:solidFill>
              <a:latin typeface="Founders Grotesk Semibold" panose="020B0703030202060203"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302310722"/>
              </p:ext>
            </p:extLst>
          </p:nvPr>
        </p:nvGraphicFramePr>
        <p:xfrm>
          <a:off x="628651" y="1371600"/>
          <a:ext cx="7886698" cy="2791389"/>
        </p:xfrm>
        <a:graphic>
          <a:graphicData uri="http://schemas.openxmlformats.org/drawingml/2006/table">
            <a:tbl>
              <a:tblPr/>
              <a:tblGrid>
                <a:gridCol w="582674">
                  <a:extLst>
                    <a:ext uri="{9D8B030D-6E8A-4147-A177-3AD203B41FA5}">
                      <a16:colId xmlns:a16="http://schemas.microsoft.com/office/drawing/2014/main" val="1965840497"/>
                    </a:ext>
                  </a:extLst>
                </a:gridCol>
                <a:gridCol w="670958">
                  <a:extLst>
                    <a:ext uri="{9D8B030D-6E8A-4147-A177-3AD203B41FA5}">
                      <a16:colId xmlns:a16="http://schemas.microsoft.com/office/drawing/2014/main" val="3798474366"/>
                    </a:ext>
                  </a:extLst>
                </a:gridCol>
                <a:gridCol w="565017">
                  <a:extLst>
                    <a:ext uri="{9D8B030D-6E8A-4147-A177-3AD203B41FA5}">
                      <a16:colId xmlns:a16="http://schemas.microsoft.com/office/drawing/2014/main" val="2477670782"/>
                    </a:ext>
                  </a:extLst>
                </a:gridCol>
                <a:gridCol w="2054073">
                  <a:extLst>
                    <a:ext uri="{9D8B030D-6E8A-4147-A177-3AD203B41FA5}">
                      <a16:colId xmlns:a16="http://schemas.microsoft.com/office/drawing/2014/main" val="549282946"/>
                    </a:ext>
                  </a:extLst>
                </a:gridCol>
                <a:gridCol w="1712709">
                  <a:extLst>
                    <a:ext uri="{9D8B030D-6E8A-4147-A177-3AD203B41FA5}">
                      <a16:colId xmlns:a16="http://schemas.microsoft.com/office/drawing/2014/main" val="3330713398"/>
                    </a:ext>
                  </a:extLst>
                </a:gridCol>
                <a:gridCol w="454662">
                  <a:extLst>
                    <a:ext uri="{9D8B030D-6E8A-4147-A177-3AD203B41FA5}">
                      <a16:colId xmlns:a16="http://schemas.microsoft.com/office/drawing/2014/main" val="609796859"/>
                    </a:ext>
                  </a:extLst>
                </a:gridCol>
                <a:gridCol w="136840">
                  <a:extLst>
                    <a:ext uri="{9D8B030D-6E8A-4147-A177-3AD203B41FA5}">
                      <a16:colId xmlns:a16="http://schemas.microsoft.com/office/drawing/2014/main" val="2962004158"/>
                    </a:ext>
                  </a:extLst>
                </a:gridCol>
                <a:gridCol w="136840">
                  <a:extLst>
                    <a:ext uri="{9D8B030D-6E8A-4147-A177-3AD203B41FA5}">
                      <a16:colId xmlns:a16="http://schemas.microsoft.com/office/drawing/2014/main" val="2143083627"/>
                    </a:ext>
                  </a:extLst>
                </a:gridCol>
                <a:gridCol w="136840">
                  <a:extLst>
                    <a:ext uri="{9D8B030D-6E8A-4147-A177-3AD203B41FA5}">
                      <a16:colId xmlns:a16="http://schemas.microsoft.com/office/drawing/2014/main" val="1199398196"/>
                    </a:ext>
                  </a:extLst>
                </a:gridCol>
                <a:gridCol w="394335">
                  <a:extLst>
                    <a:ext uri="{9D8B030D-6E8A-4147-A177-3AD203B41FA5}">
                      <a16:colId xmlns:a16="http://schemas.microsoft.com/office/drawing/2014/main" val="1508554362"/>
                    </a:ext>
                  </a:extLst>
                </a:gridCol>
                <a:gridCol w="1041750">
                  <a:extLst>
                    <a:ext uri="{9D8B030D-6E8A-4147-A177-3AD203B41FA5}">
                      <a16:colId xmlns:a16="http://schemas.microsoft.com/office/drawing/2014/main" val="807173864"/>
                    </a:ext>
                  </a:extLst>
                </a:gridCol>
              </a:tblGrid>
              <a:tr h="609614">
                <a:tc>
                  <a:txBody>
                    <a:bodyPr/>
                    <a:lstStyle/>
                    <a:p>
                      <a:pPr algn="ctr" fontAlgn="ctr"/>
                      <a:r>
                        <a:rPr lang="en-US" sz="700" b="1" i="0" u="none" strike="noStrike" dirty="0" err="1">
                          <a:solidFill>
                            <a:srgbClr val="000000"/>
                          </a:solidFill>
                          <a:effectLst/>
                          <a:latin typeface="Calibri" panose="020F0502020204030204" pitchFamily="34" charset="0"/>
                        </a:rPr>
                        <a:t>Coordinatore</a:t>
                      </a:r>
                      <a:endParaRPr lang="en-US" sz="700" b="1" i="0" u="none" strike="noStrike" dirty="0">
                        <a:solidFill>
                          <a:srgbClr val="000000"/>
                        </a:solidFill>
                        <a:effectLst/>
                        <a:latin typeface="Calibri" panose="020F0502020204030204" pitchFamily="34" charset="0"/>
                      </a:endParaRPr>
                    </a:p>
                  </a:txBody>
                  <a:tcPr marL="4417" marR="4417" marT="441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0" u="none" strike="noStrike" dirty="0">
                          <a:solidFill>
                            <a:srgbClr val="000000"/>
                          </a:solidFill>
                          <a:effectLst/>
                          <a:latin typeface="Calibri" panose="020F0502020204030204" pitchFamily="34" charset="0"/>
                        </a:rPr>
                        <a:t>ERASMUS CODE</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0" u="none" strike="noStrike" dirty="0">
                          <a:solidFill>
                            <a:srgbClr val="000000"/>
                          </a:solidFill>
                          <a:effectLst/>
                          <a:latin typeface="Calibri" panose="020F0502020204030204" pitchFamily="34" charset="0"/>
                        </a:rPr>
                        <a:t>PAESE</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0" u="none" strike="noStrike" dirty="0">
                          <a:solidFill>
                            <a:srgbClr val="000000"/>
                          </a:solidFill>
                          <a:effectLst/>
                          <a:latin typeface="Calibri" panose="020F0502020204030204" pitchFamily="34" charset="0"/>
                        </a:rPr>
                        <a:t>UNIVERSITÀ</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it-IT" sz="700" b="1" i="0" u="none" strike="noStrike" dirty="0">
                          <a:solidFill>
                            <a:srgbClr val="000000"/>
                          </a:solidFill>
                          <a:effectLst/>
                          <a:latin typeface="Calibri" panose="020F0502020204030204" pitchFamily="34" charset="0"/>
                        </a:rPr>
                        <a:t>Facoltà e/o Dipartimento e/o Istituto</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a:solidFill>
                            <a:srgbClr val="000000"/>
                          </a:solidFill>
                          <a:effectLst/>
                          <a:latin typeface="Calibri" panose="020F0502020204030204" pitchFamily="34" charset="0"/>
                        </a:rPr>
                        <a:t>MESI PER STUDENTE</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err="1">
                          <a:solidFill>
                            <a:srgbClr val="000000"/>
                          </a:solidFill>
                          <a:effectLst/>
                          <a:latin typeface="Calibri" panose="020F0502020204030204" pitchFamily="34" charset="0"/>
                        </a:rPr>
                        <a:t>Corsi</a:t>
                      </a:r>
                      <a:endParaRPr lang="en-US" sz="700" b="1" i="1" u="none" strike="noStrike" dirty="0">
                        <a:solidFill>
                          <a:srgbClr val="000000"/>
                        </a:solidFill>
                        <a:effectLst/>
                        <a:latin typeface="Calibri" panose="020F0502020204030204" pitchFamily="34" charset="0"/>
                      </a:endParaRPr>
                    </a:p>
                  </a:txBody>
                  <a:tcPr marL="4417" marR="4417" marT="441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err="1">
                          <a:solidFill>
                            <a:srgbClr val="000000"/>
                          </a:solidFill>
                          <a:effectLst/>
                          <a:latin typeface="Calibri" panose="020F0502020204030204" pitchFamily="34" charset="0"/>
                        </a:rPr>
                        <a:t>Lavoro</a:t>
                      </a:r>
                      <a:r>
                        <a:rPr lang="en-US" sz="700" b="1" i="1" u="none" strike="noStrike" dirty="0">
                          <a:solidFill>
                            <a:srgbClr val="000000"/>
                          </a:solidFill>
                          <a:effectLst/>
                          <a:latin typeface="Calibri" panose="020F0502020204030204" pitchFamily="34" charset="0"/>
                        </a:rPr>
                        <a:t> di </a:t>
                      </a:r>
                      <a:r>
                        <a:rPr lang="en-US" sz="700" b="1" i="1" u="none" strike="noStrike" dirty="0" err="1">
                          <a:solidFill>
                            <a:srgbClr val="000000"/>
                          </a:solidFill>
                          <a:effectLst/>
                          <a:latin typeface="Calibri" panose="020F0502020204030204" pitchFamily="34" charset="0"/>
                        </a:rPr>
                        <a:t>tesi</a:t>
                      </a:r>
                      <a:endParaRPr lang="en-US" sz="700" b="1" i="1" u="none" strike="noStrike" dirty="0">
                        <a:solidFill>
                          <a:srgbClr val="000000"/>
                        </a:solidFill>
                        <a:effectLst/>
                        <a:latin typeface="Calibri" panose="020F0502020204030204" pitchFamily="34" charset="0"/>
                      </a:endParaRPr>
                    </a:p>
                  </a:txBody>
                  <a:tcPr marL="4417" marR="4417" marT="441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err="1">
                          <a:solidFill>
                            <a:srgbClr val="000000"/>
                          </a:solidFill>
                          <a:effectLst/>
                          <a:latin typeface="Calibri" panose="020F0502020204030204" pitchFamily="34" charset="0"/>
                        </a:rPr>
                        <a:t>Tirocinio</a:t>
                      </a:r>
                      <a:endParaRPr lang="en-US" sz="700" b="1" i="1" u="none" strike="noStrike" dirty="0">
                        <a:solidFill>
                          <a:srgbClr val="000000"/>
                        </a:solidFill>
                        <a:effectLst/>
                        <a:latin typeface="Calibri" panose="020F0502020204030204" pitchFamily="34" charset="0"/>
                      </a:endParaRPr>
                    </a:p>
                  </a:txBody>
                  <a:tcPr marL="4417" marR="4417" marT="441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a:solidFill>
                            <a:srgbClr val="000000"/>
                          </a:solidFill>
                          <a:effectLst/>
                          <a:latin typeface="Calibri" panose="020F0502020204030204" pitchFamily="34" charset="0"/>
                        </a:rPr>
                        <a:t>ISCED CODE</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a:solidFill>
                            <a:srgbClr val="000000"/>
                          </a:solidFill>
                          <a:effectLst/>
                          <a:latin typeface="Calibri" panose="020F0502020204030204" pitchFamily="34" charset="0"/>
                        </a:rPr>
                        <a:t>LIVELLO LINGUISTICO</a:t>
                      </a:r>
                    </a:p>
                  </a:txBody>
                  <a:tcPr marL="4417" marR="4417" marT="44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2538614503"/>
                  </a:ext>
                </a:extLst>
              </a:tr>
              <a:tr h="436355">
                <a:tc>
                  <a:txBody>
                    <a:bodyPr/>
                    <a:lstStyle/>
                    <a:p>
                      <a:pPr algn="ctr" fontAlgn="ctr"/>
                      <a:r>
                        <a:rPr lang="en-US" sz="800" b="0" i="0" u="none" strike="noStrike" dirty="0" err="1">
                          <a:solidFill>
                            <a:schemeClr val="tx1"/>
                          </a:solidFill>
                          <a:effectLst/>
                          <a:highlight>
                            <a:srgbClr val="FFFF00"/>
                          </a:highlight>
                          <a:latin typeface="Calibri" panose="020F0502020204030204" pitchFamily="34" charset="0"/>
                        </a:rPr>
                        <a:t>Bulian</a:t>
                      </a:r>
                      <a:endParaRPr lang="en-US" sz="800" b="0" i="0" u="none" strike="noStrike" dirty="0">
                        <a:solidFill>
                          <a:schemeClr val="tx1"/>
                        </a:solidFill>
                        <a:effectLst/>
                        <a:highlight>
                          <a:srgbClr val="FFFF00"/>
                        </a:highlight>
                        <a:latin typeface="Calibri" panose="020F0502020204030204" pitchFamily="34" charset="0"/>
                      </a:endParaRPr>
                    </a:p>
                  </a:txBody>
                  <a:tcPr marL="4417" marR="4417" marT="441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chemeClr val="tx1"/>
                          </a:solidFill>
                          <a:effectLst/>
                          <a:latin typeface="Calibri" panose="020F0502020204030204" pitchFamily="34" charset="0"/>
                        </a:rPr>
                        <a:t>D BREMEN04</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chemeClr val="tx1"/>
                          </a:solidFill>
                          <a:effectLst/>
                          <a:latin typeface="Calibri" panose="020F0502020204030204" pitchFamily="34" charset="0"/>
                        </a:rPr>
                        <a:t>GERMANIA</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sng" strike="noStrike" dirty="0" err="1">
                          <a:solidFill>
                            <a:srgbClr val="C00000"/>
                          </a:solidFill>
                          <a:effectLst/>
                          <a:latin typeface="Arial" panose="020B0604020202020204" pitchFamily="34" charset="0"/>
                          <a:hlinkClick r:id="rId5"/>
                        </a:rPr>
                        <a:t>Hochschule</a:t>
                      </a:r>
                      <a:r>
                        <a:rPr lang="en-US" sz="800" b="0" i="0" u="sng" strike="noStrike" dirty="0">
                          <a:solidFill>
                            <a:srgbClr val="C00000"/>
                          </a:solidFill>
                          <a:effectLst/>
                          <a:latin typeface="Arial" panose="020B0604020202020204" pitchFamily="34" charset="0"/>
                          <a:hlinkClick r:id="rId5"/>
                        </a:rPr>
                        <a:t> Bremen – City University of Applied </a:t>
                      </a:r>
                      <a:r>
                        <a:rPr lang="en-US" sz="800" b="0" i="0" u="sng" strike="noStrike" dirty="0" err="1">
                          <a:solidFill>
                            <a:srgbClr val="C00000"/>
                          </a:solidFill>
                          <a:effectLst/>
                          <a:latin typeface="Arial" panose="020B0604020202020204" pitchFamily="34" charset="0"/>
                          <a:hlinkClick r:id="rId5"/>
                        </a:rPr>
                        <a:t>Sciencies</a:t>
                      </a:r>
                      <a:endParaRPr lang="en-US" sz="800" b="0" i="0" u="sng" strike="noStrike" dirty="0">
                        <a:solidFill>
                          <a:srgbClr val="C00000"/>
                        </a:solidFill>
                        <a:effectLst/>
                        <a:latin typeface="Arial" panose="020B0604020202020204" pitchFamily="34" charset="0"/>
                      </a:endParaRP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1" u="none" strike="noStrike" dirty="0">
                          <a:solidFill>
                            <a:schemeClr val="tx1"/>
                          </a:solidFill>
                          <a:effectLst/>
                          <a:latin typeface="Calibri" panose="020F0502020204030204" pitchFamily="34" charset="0"/>
                        </a:rPr>
                        <a:t>School of Nature and Engineering</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10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chemeClr val="tx1"/>
                          </a:solidFill>
                          <a:effectLst/>
                          <a:latin typeface="Calibri" panose="020F0502020204030204" pitchFamily="34" charset="0"/>
                        </a:rPr>
                        <a:t>0716</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ENG B1-other GER B1</a:t>
                      </a:r>
                    </a:p>
                  </a:txBody>
                  <a:tcPr marL="4417" marR="4417" marT="44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973670"/>
                  </a:ext>
                </a:extLst>
              </a:tr>
              <a:tr h="436355">
                <a:tc>
                  <a:txBody>
                    <a:bodyPr/>
                    <a:lstStyle/>
                    <a:p>
                      <a:pPr algn="ctr" fontAlgn="ctr"/>
                      <a:r>
                        <a:rPr lang="en-US" sz="800" b="0" i="0" u="none" strike="noStrike" dirty="0" err="1">
                          <a:solidFill>
                            <a:srgbClr val="000000"/>
                          </a:solidFill>
                          <a:effectLst/>
                          <a:latin typeface="Calibri" panose="020F0502020204030204" pitchFamily="34" charset="0"/>
                        </a:rPr>
                        <a:t>Bulian</a:t>
                      </a:r>
                      <a:endParaRPr lang="en-US" sz="800" b="0" i="0" u="none" strike="noStrike" dirty="0">
                        <a:solidFill>
                          <a:srgbClr val="000000"/>
                        </a:solidFill>
                        <a:effectLst/>
                        <a:latin typeface="Calibri" panose="020F0502020204030204" pitchFamily="34" charset="0"/>
                      </a:endParaRPr>
                    </a:p>
                  </a:txBody>
                  <a:tcPr marL="4417" marR="4417" marT="441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E LA-CORU01</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SPAGNA</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sng" strike="noStrike" dirty="0" err="1">
                          <a:solidFill>
                            <a:srgbClr val="0563C1"/>
                          </a:solidFill>
                          <a:effectLst/>
                          <a:latin typeface="Arial" panose="020B0604020202020204" pitchFamily="34" charset="0"/>
                          <a:hlinkClick r:id="rId6"/>
                        </a:rPr>
                        <a:t>Universidade</a:t>
                      </a:r>
                      <a:r>
                        <a:rPr lang="en-US" sz="800" b="0" i="0" u="sng" strike="noStrike" dirty="0">
                          <a:solidFill>
                            <a:srgbClr val="0563C1"/>
                          </a:solidFill>
                          <a:effectLst/>
                          <a:latin typeface="Arial" panose="020B0604020202020204" pitchFamily="34" charset="0"/>
                          <a:hlinkClick r:id="rId6"/>
                        </a:rPr>
                        <a:t> de Coruna</a:t>
                      </a:r>
                      <a:endParaRPr lang="en-US" sz="800" b="0" i="0" u="sng" strike="noStrike" dirty="0">
                        <a:solidFill>
                          <a:srgbClr val="0563C1"/>
                        </a:solidFill>
                        <a:effectLst/>
                        <a:latin typeface="Arial" panose="020B0604020202020204" pitchFamily="34" charset="0"/>
                      </a:endParaRP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1" u="none" strike="noStrike" dirty="0">
                          <a:solidFill>
                            <a:srgbClr val="000000"/>
                          </a:solidFill>
                          <a:effectLst/>
                          <a:latin typeface="Calibri" panose="020F0502020204030204" pitchFamily="34" charset="0"/>
                        </a:rPr>
                        <a:t>Escola </a:t>
                      </a:r>
                      <a:r>
                        <a:rPr lang="en-US" sz="600" b="0" i="1" u="none" strike="noStrike" dirty="0" err="1">
                          <a:solidFill>
                            <a:srgbClr val="000000"/>
                          </a:solidFill>
                          <a:effectLst/>
                          <a:latin typeface="Calibri" panose="020F0502020204030204" pitchFamily="34" charset="0"/>
                        </a:rPr>
                        <a:t>Politecnica</a:t>
                      </a:r>
                      <a:r>
                        <a:rPr lang="en-US" sz="600" b="0" i="1" u="none" strike="noStrike" dirty="0">
                          <a:solidFill>
                            <a:srgbClr val="000000"/>
                          </a:solidFill>
                          <a:effectLst/>
                          <a:latin typeface="Calibri" panose="020F0502020204030204" pitchFamily="34" charset="0"/>
                        </a:rPr>
                        <a:t> Superior / </a:t>
                      </a:r>
                      <a:r>
                        <a:rPr lang="en-US" sz="600" b="0" i="1" u="none" strike="noStrike" dirty="0" err="1">
                          <a:solidFill>
                            <a:srgbClr val="000000"/>
                          </a:solidFill>
                          <a:effectLst/>
                          <a:latin typeface="Calibri" panose="020F0502020204030204" pitchFamily="34" charset="0"/>
                        </a:rPr>
                        <a:t>Escuela</a:t>
                      </a:r>
                      <a:r>
                        <a:rPr lang="en-US" sz="600" b="0" i="1" u="none" strike="noStrike" dirty="0">
                          <a:solidFill>
                            <a:srgbClr val="000000"/>
                          </a:solidFill>
                          <a:effectLst/>
                          <a:latin typeface="Calibri" panose="020F0502020204030204" pitchFamily="34" charset="0"/>
                        </a:rPr>
                        <a:t> </a:t>
                      </a:r>
                      <a:r>
                        <a:rPr lang="en-US" sz="600" b="0" i="1" u="none" strike="noStrike" dirty="0" err="1">
                          <a:solidFill>
                            <a:srgbClr val="000000"/>
                          </a:solidFill>
                          <a:effectLst/>
                          <a:latin typeface="Calibri" panose="020F0502020204030204" pitchFamily="34" charset="0"/>
                        </a:rPr>
                        <a:t>Politécnica</a:t>
                      </a:r>
                      <a:r>
                        <a:rPr lang="en-US" sz="600" b="0" i="1" u="none" strike="noStrike" dirty="0">
                          <a:solidFill>
                            <a:srgbClr val="000000"/>
                          </a:solidFill>
                          <a:effectLst/>
                          <a:latin typeface="Calibri" panose="020F0502020204030204" pitchFamily="34" charset="0"/>
                        </a:rPr>
                        <a:t> Superior / Higher Polytechnic University College</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10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rgbClr val="000000"/>
                          </a:solidFill>
                          <a:effectLst/>
                          <a:latin typeface="Calibri" panose="020F0502020204030204" pitchFamily="34" charset="0"/>
                        </a:rPr>
                        <a:t>0716</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SPA B1</a:t>
                      </a:r>
                    </a:p>
                  </a:txBody>
                  <a:tcPr marL="4417" marR="4417" marT="44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8077395"/>
                  </a:ext>
                </a:extLst>
              </a:tr>
              <a:tr h="436355">
                <a:tc>
                  <a:txBody>
                    <a:bodyPr/>
                    <a:lstStyle/>
                    <a:p>
                      <a:pPr algn="ctr" fontAlgn="ctr"/>
                      <a:r>
                        <a:rPr lang="en-US" sz="800" b="0" i="0" u="none" strike="noStrike" dirty="0" err="1">
                          <a:solidFill>
                            <a:schemeClr val="tx1"/>
                          </a:solidFill>
                          <a:effectLst/>
                          <a:latin typeface="Calibri" panose="020F0502020204030204" pitchFamily="34" charset="0"/>
                        </a:rPr>
                        <a:t>Bulian</a:t>
                      </a:r>
                      <a:endParaRPr lang="en-US" sz="800" b="0" i="0" u="none" strike="noStrike" dirty="0">
                        <a:solidFill>
                          <a:schemeClr val="tx1"/>
                        </a:solidFill>
                        <a:effectLst/>
                        <a:latin typeface="Calibri" panose="020F0502020204030204" pitchFamily="34" charset="0"/>
                      </a:endParaRPr>
                    </a:p>
                  </a:txBody>
                  <a:tcPr marL="4417" marR="4417" marT="441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chemeClr val="tx1"/>
                          </a:solidFill>
                          <a:effectLst/>
                          <a:latin typeface="Calibri" panose="020F0502020204030204" pitchFamily="34" charset="0"/>
                        </a:rPr>
                        <a:t>E MADRID05</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chemeClr val="tx1"/>
                          </a:solidFill>
                          <a:effectLst/>
                          <a:latin typeface="Calibri" panose="020F0502020204030204" pitchFamily="34" charset="0"/>
                        </a:rPr>
                        <a:t>SPAGNA</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sng" strike="noStrike" dirty="0">
                          <a:solidFill>
                            <a:srgbClr val="C00000"/>
                          </a:solidFill>
                          <a:effectLst/>
                          <a:latin typeface="Arial" panose="020B0604020202020204" pitchFamily="34" charset="0"/>
                          <a:hlinkClick r:id="rId7"/>
                        </a:rPr>
                        <a:t>Universidad </a:t>
                      </a:r>
                      <a:r>
                        <a:rPr lang="en-US" sz="800" b="0" i="0" u="sng" strike="noStrike" dirty="0" err="1">
                          <a:solidFill>
                            <a:srgbClr val="C00000"/>
                          </a:solidFill>
                          <a:effectLst/>
                          <a:latin typeface="Arial" panose="020B0604020202020204" pitchFamily="34" charset="0"/>
                          <a:hlinkClick r:id="rId7"/>
                        </a:rPr>
                        <a:t>Politecnica</a:t>
                      </a:r>
                      <a:r>
                        <a:rPr lang="en-US" sz="800" b="0" i="0" u="sng" strike="noStrike" dirty="0">
                          <a:solidFill>
                            <a:srgbClr val="C00000"/>
                          </a:solidFill>
                          <a:effectLst/>
                          <a:latin typeface="Arial" panose="020B0604020202020204" pitchFamily="34" charset="0"/>
                          <a:hlinkClick r:id="rId7"/>
                        </a:rPr>
                        <a:t> de Madrid</a:t>
                      </a:r>
                      <a:endParaRPr lang="en-US" sz="800" b="0" i="0" u="sng" strike="noStrike" dirty="0">
                        <a:solidFill>
                          <a:srgbClr val="C00000"/>
                        </a:solidFill>
                        <a:effectLst/>
                        <a:latin typeface="Arial" panose="020B0604020202020204" pitchFamily="34" charset="0"/>
                      </a:endParaRP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1" u="none" strike="noStrike" dirty="0" err="1">
                          <a:solidFill>
                            <a:schemeClr val="tx1"/>
                          </a:solidFill>
                          <a:effectLst/>
                          <a:latin typeface="Calibri" panose="020F0502020204030204" pitchFamily="34" charset="0"/>
                        </a:rPr>
                        <a:t>Escuela</a:t>
                      </a:r>
                      <a:r>
                        <a:rPr lang="en-US" sz="700" b="0" i="1" u="none" strike="noStrike" dirty="0">
                          <a:solidFill>
                            <a:schemeClr val="tx1"/>
                          </a:solidFill>
                          <a:effectLst/>
                          <a:latin typeface="Calibri" panose="020F0502020204030204" pitchFamily="34" charset="0"/>
                        </a:rPr>
                        <a:t> </a:t>
                      </a:r>
                      <a:r>
                        <a:rPr lang="en-US" sz="700" b="0" i="1" u="none" strike="noStrike" dirty="0" err="1">
                          <a:solidFill>
                            <a:schemeClr val="tx1"/>
                          </a:solidFill>
                          <a:effectLst/>
                          <a:latin typeface="Calibri" panose="020F0502020204030204" pitchFamily="34" charset="0"/>
                        </a:rPr>
                        <a:t>Técnica</a:t>
                      </a:r>
                      <a:r>
                        <a:rPr lang="en-US" sz="700" b="0" i="1" u="none" strike="noStrike" dirty="0">
                          <a:solidFill>
                            <a:schemeClr val="tx1"/>
                          </a:solidFill>
                          <a:effectLst/>
                          <a:latin typeface="Calibri" panose="020F0502020204030204" pitchFamily="34" charset="0"/>
                        </a:rPr>
                        <a:t> Superior de </a:t>
                      </a:r>
                      <a:r>
                        <a:rPr lang="en-US" sz="700" b="0" i="1" u="none" strike="noStrike" dirty="0" err="1">
                          <a:solidFill>
                            <a:schemeClr val="tx1"/>
                          </a:solidFill>
                          <a:effectLst/>
                          <a:latin typeface="Calibri" panose="020F0502020204030204" pitchFamily="34" charset="0"/>
                        </a:rPr>
                        <a:t>Ingenieros</a:t>
                      </a:r>
                      <a:r>
                        <a:rPr lang="en-US" sz="700" b="0" i="1" u="none" strike="noStrike" dirty="0">
                          <a:solidFill>
                            <a:schemeClr val="tx1"/>
                          </a:solidFill>
                          <a:effectLst/>
                          <a:latin typeface="Calibri" panose="020F0502020204030204" pitchFamily="34" charset="0"/>
                        </a:rPr>
                        <a:t> </a:t>
                      </a:r>
                      <a:r>
                        <a:rPr lang="en-US" sz="700" b="0" i="1" u="none" strike="noStrike" dirty="0" err="1">
                          <a:solidFill>
                            <a:schemeClr val="tx1"/>
                          </a:solidFill>
                          <a:effectLst/>
                          <a:latin typeface="Calibri" panose="020F0502020204030204" pitchFamily="34" charset="0"/>
                        </a:rPr>
                        <a:t>Navales</a:t>
                      </a:r>
                      <a:endParaRPr lang="en-US" sz="700" b="0" i="1" u="none" strike="noStrike" dirty="0">
                        <a:solidFill>
                          <a:schemeClr val="tx1"/>
                        </a:solidFill>
                        <a:effectLst/>
                        <a:latin typeface="Calibri" panose="020F0502020204030204" pitchFamily="34" charset="0"/>
                      </a:endParaRP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10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chemeClr val="tx1"/>
                          </a:solidFill>
                          <a:effectLst/>
                          <a:latin typeface="Calibri" panose="020F0502020204030204" pitchFamily="34" charset="0"/>
                        </a:rPr>
                        <a:t>0716</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SPA B1/ ENG B2</a:t>
                      </a:r>
                    </a:p>
                  </a:txBody>
                  <a:tcPr marL="4417" marR="4417" marT="44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2682229"/>
                  </a:ext>
                </a:extLst>
              </a:tr>
              <a:tr h="436355">
                <a:tc>
                  <a:txBody>
                    <a:bodyPr/>
                    <a:lstStyle/>
                    <a:p>
                      <a:pPr algn="ctr" fontAlgn="ctr"/>
                      <a:r>
                        <a:rPr lang="en-US" sz="800" b="0" i="0" u="none" strike="noStrike" dirty="0" err="1">
                          <a:solidFill>
                            <a:srgbClr val="000000"/>
                          </a:solidFill>
                          <a:effectLst/>
                          <a:latin typeface="Calibri" panose="020F0502020204030204" pitchFamily="34" charset="0"/>
                        </a:rPr>
                        <a:t>Parussini</a:t>
                      </a:r>
                      <a:endParaRPr lang="en-US" sz="800" b="0" i="0" u="none" strike="noStrike" dirty="0">
                        <a:solidFill>
                          <a:srgbClr val="000000"/>
                        </a:solidFill>
                        <a:effectLst/>
                        <a:latin typeface="Calibri" panose="020F0502020204030204" pitchFamily="34" charset="0"/>
                      </a:endParaRPr>
                    </a:p>
                  </a:txBody>
                  <a:tcPr marL="4417" marR="4417" marT="441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E SANTAND01</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SPAGNA</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sng" strike="noStrike" dirty="0">
                          <a:solidFill>
                            <a:srgbClr val="0563C1"/>
                          </a:solidFill>
                          <a:effectLst/>
                          <a:latin typeface="Arial" panose="020B0604020202020204" pitchFamily="34" charset="0"/>
                          <a:hlinkClick r:id="rId8"/>
                        </a:rPr>
                        <a:t>Universidad de Cantabria</a:t>
                      </a:r>
                      <a:endParaRPr lang="en-US" sz="800" b="0" i="0" u="sng" strike="noStrike" dirty="0">
                        <a:solidFill>
                          <a:srgbClr val="0563C1"/>
                        </a:solidFill>
                        <a:effectLst/>
                        <a:latin typeface="Arial" panose="020B0604020202020204" pitchFamily="34" charset="0"/>
                      </a:endParaRP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700" b="0" i="1" u="none" strike="noStrike" dirty="0">
                          <a:solidFill>
                            <a:srgbClr val="000000"/>
                          </a:solidFill>
                          <a:effectLst/>
                          <a:latin typeface="Calibri" panose="020F0502020204030204" pitchFamily="34" charset="0"/>
                        </a:rPr>
                        <a:t>Departamento de Ciencias y Técnicas de la Navegación y de la Construcción Naval</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6</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rgbClr val="000000"/>
                          </a:solidFill>
                          <a:effectLst/>
                          <a:latin typeface="Calibri" panose="020F0502020204030204" pitchFamily="34" charset="0"/>
                        </a:rPr>
                        <a:t>1041</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SPA B1/ ENG B2</a:t>
                      </a:r>
                    </a:p>
                  </a:txBody>
                  <a:tcPr marL="4417" marR="4417" marT="44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2348837"/>
                  </a:ext>
                </a:extLst>
              </a:tr>
              <a:tr h="436355">
                <a:tc>
                  <a:txBody>
                    <a:bodyPr/>
                    <a:lstStyle/>
                    <a:p>
                      <a:pPr algn="ctr" fontAlgn="ctr"/>
                      <a:r>
                        <a:rPr lang="en-US" sz="800" b="0" i="0" u="none" strike="noStrike" dirty="0" err="1">
                          <a:solidFill>
                            <a:srgbClr val="000000"/>
                          </a:solidFill>
                          <a:effectLst/>
                          <a:highlight>
                            <a:srgbClr val="FFFF00"/>
                          </a:highlight>
                          <a:latin typeface="Calibri" panose="020F0502020204030204" pitchFamily="34" charset="0"/>
                        </a:rPr>
                        <a:t>Biot</a:t>
                      </a:r>
                      <a:endParaRPr lang="en-US" sz="800" b="0" i="0" u="none" strike="noStrike" dirty="0">
                        <a:solidFill>
                          <a:srgbClr val="000000"/>
                        </a:solidFill>
                        <a:effectLst/>
                        <a:highlight>
                          <a:srgbClr val="FFFF00"/>
                        </a:highlight>
                        <a:latin typeface="Calibri" panose="020F0502020204030204" pitchFamily="34" charset="0"/>
                      </a:endParaRPr>
                    </a:p>
                  </a:txBody>
                  <a:tcPr marL="4417" marR="4417" marT="441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F LILLE16</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FRANCIA</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sng" strike="noStrike">
                          <a:solidFill>
                            <a:srgbClr val="0563C1"/>
                          </a:solidFill>
                          <a:effectLst/>
                          <a:latin typeface="Arial" panose="020B0604020202020204" pitchFamily="34" charset="0"/>
                          <a:hlinkClick r:id="rId9"/>
                        </a:rPr>
                        <a:t>Institut Catholique d'Arts et Métiers</a:t>
                      </a:r>
                      <a:endParaRPr lang="fr-FR" sz="800" b="0" i="0" u="sng" strike="noStrike">
                        <a:solidFill>
                          <a:srgbClr val="0563C1"/>
                        </a:solidFill>
                        <a:effectLst/>
                        <a:latin typeface="Arial" panose="020B0604020202020204" pitchFamily="34" charset="0"/>
                      </a:endParaRP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1" u="none" strike="noStrike">
                          <a:solidFill>
                            <a:srgbClr val="000000"/>
                          </a:solidFill>
                          <a:effectLst/>
                          <a:latin typeface="Calibri" panose="020F0502020204030204" pitchFamily="34" charset="0"/>
                        </a:rPr>
                        <a:t>École d’ingénieur Nantes</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10 o 5</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700" b="0" i="0" u="none" strike="noStrike" dirty="0">
                        <a:solidFill>
                          <a:srgbClr val="000000"/>
                        </a:solidFill>
                        <a:effectLst/>
                        <a:latin typeface="Calibri" panose="020F0502020204030204" pitchFamily="34" charset="0"/>
                      </a:endParaRP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rgbClr val="000000"/>
                          </a:solidFill>
                          <a:effectLst/>
                          <a:latin typeface="Calibri" panose="020F0502020204030204" pitchFamily="34" charset="0"/>
                        </a:rPr>
                        <a:t>0710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FRA B1/ENG B1</a:t>
                      </a:r>
                    </a:p>
                  </a:txBody>
                  <a:tcPr marL="4417" marR="4417" marT="44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4857947"/>
                  </a:ext>
                </a:extLst>
              </a:tr>
            </a:tbl>
          </a:graphicData>
        </a:graphic>
      </p:graphicFrame>
      <p:sp>
        <p:nvSpPr>
          <p:cNvPr id="11" name="TextBox 10"/>
          <p:cNvSpPr txBox="1"/>
          <p:nvPr/>
        </p:nvSpPr>
        <p:spPr>
          <a:xfrm>
            <a:off x="8009265" y="4419746"/>
            <a:ext cx="575799" cy="215444"/>
          </a:xfrm>
          <a:prstGeom prst="rect">
            <a:avLst/>
          </a:prstGeom>
          <a:noFill/>
        </p:spPr>
        <p:txBody>
          <a:bodyPr wrap="none" rtlCol="0">
            <a:spAutoFit/>
          </a:bodyPr>
          <a:lstStyle/>
          <a:p>
            <a:r>
              <a:rPr lang="en-US" sz="800" dirty="0">
                <a:latin typeface="Founders Grotesk" panose="020B0503030202060203"/>
              </a:rPr>
              <a:t>continua..</a:t>
            </a:r>
          </a:p>
        </p:txBody>
      </p:sp>
    </p:spTree>
    <p:extLst>
      <p:ext uri="{BB962C8B-B14F-4D97-AF65-F5344CB8AC3E}">
        <p14:creationId xmlns:p14="http://schemas.microsoft.com/office/powerpoint/2010/main" val="41634118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FC3E185-B303-E445-8467-23FFD77D3467}"/>
              </a:ext>
            </a:extLst>
          </p:cNvPr>
          <p:cNvPicPr>
            <a:picLocks noChangeAspect="1"/>
          </p:cNvPicPr>
          <p:nvPr/>
        </p:nvPicPr>
        <p:blipFill>
          <a:blip r:embed="rId4"/>
          <a:stretch>
            <a:fillRect/>
          </a:stretch>
        </p:blipFill>
        <p:spPr>
          <a:xfrm>
            <a:off x="0" y="0"/>
            <a:ext cx="9144000" cy="836188"/>
          </a:xfrm>
          <a:prstGeom prst="rect">
            <a:avLst/>
          </a:prstGeom>
        </p:spPr>
      </p:pic>
      <p:sp>
        <p:nvSpPr>
          <p:cNvPr id="5" name="CasellaDiTesto 4">
            <a:extLst>
              <a:ext uri="{FF2B5EF4-FFF2-40B4-BE49-F238E27FC236}">
                <a16:creationId xmlns:a16="http://schemas.microsoft.com/office/drawing/2014/main" id="{FF17ED5F-5680-5B40-A954-D09969114D11}"/>
              </a:ext>
            </a:extLst>
          </p:cNvPr>
          <p:cNvSpPr txBox="1"/>
          <p:nvPr/>
        </p:nvSpPr>
        <p:spPr>
          <a:xfrm>
            <a:off x="352770" y="327728"/>
            <a:ext cx="5801989" cy="415498"/>
          </a:xfrm>
          <a:prstGeom prst="rect">
            <a:avLst/>
          </a:prstGeom>
          <a:noFill/>
        </p:spPr>
        <p:txBody>
          <a:bodyPr wrap="square" rtlCol="0">
            <a:spAutoFit/>
          </a:bodyPr>
          <a:lstStyle/>
          <a:p>
            <a:r>
              <a:rPr lang="it-IT" sz="2100" b="1" dirty="0">
                <a:solidFill>
                  <a:schemeClr val="bg1"/>
                </a:solidFill>
                <a:latin typeface="Founders Grotesk" panose="020B0503030202060203" pitchFamily="34" charset="77"/>
                <a:ea typeface="Gibson SemiBold" charset="0"/>
                <a:cs typeface="Gibson SemiBold" charset="0"/>
              </a:rPr>
              <a:t>ERASMUS+ STUDIO</a:t>
            </a:r>
          </a:p>
        </p:txBody>
      </p:sp>
      <p:sp>
        <p:nvSpPr>
          <p:cNvPr id="2" name="Rectangle 1"/>
          <p:cNvSpPr/>
          <p:nvPr/>
        </p:nvSpPr>
        <p:spPr>
          <a:xfrm>
            <a:off x="352770" y="836188"/>
            <a:ext cx="2211696" cy="369332"/>
          </a:xfrm>
          <a:prstGeom prst="rect">
            <a:avLst/>
          </a:prstGeom>
        </p:spPr>
        <p:txBody>
          <a:bodyPr wrap="none">
            <a:spAutoFit/>
          </a:bodyPr>
          <a:lstStyle/>
          <a:p>
            <a:r>
              <a:rPr lang="it-IT" dirty="0">
                <a:solidFill>
                  <a:srgbClr val="70240F"/>
                </a:solidFill>
                <a:latin typeface="Founders Grotesk" panose="020B0503030202060203" pitchFamily="34" charset="77"/>
                <a:ea typeface="Gibson" charset="0"/>
                <a:cs typeface="Gibson" charset="0"/>
              </a:rPr>
              <a:t>LM Ingegneria Navale</a:t>
            </a:r>
            <a:endParaRPr lang="en-US" sz="800" dirty="0"/>
          </a:p>
        </p:txBody>
      </p:sp>
      <p:sp>
        <p:nvSpPr>
          <p:cNvPr id="7" name="Rectangle 6"/>
          <p:cNvSpPr/>
          <p:nvPr/>
        </p:nvSpPr>
        <p:spPr>
          <a:xfrm>
            <a:off x="8297165" y="418094"/>
            <a:ext cx="846835" cy="400110"/>
          </a:xfrm>
          <a:prstGeom prst="rect">
            <a:avLst/>
          </a:prstGeom>
        </p:spPr>
        <p:txBody>
          <a:bodyPr wrap="none">
            <a:spAutoFit/>
          </a:bodyPr>
          <a:lstStyle/>
          <a:p>
            <a:r>
              <a:rPr lang="it-IT" sz="2000" dirty="0">
                <a:solidFill>
                  <a:schemeClr val="bg1"/>
                </a:solidFill>
                <a:latin typeface="Founders Grotesk Semibold" panose="020B0703030202060203" pitchFamily="34" charset="0"/>
              </a:rPr>
              <a:t>dove?</a:t>
            </a:r>
            <a:endParaRPr lang="en-US" sz="2000" dirty="0">
              <a:solidFill>
                <a:schemeClr val="bg1"/>
              </a:solidFill>
              <a:latin typeface="Founders Grotesk Semibold" panose="020B0703030202060203"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010097201"/>
              </p:ext>
            </p:extLst>
          </p:nvPr>
        </p:nvGraphicFramePr>
        <p:xfrm>
          <a:off x="628651" y="1527386"/>
          <a:ext cx="7886698" cy="1918679"/>
        </p:xfrm>
        <a:graphic>
          <a:graphicData uri="http://schemas.openxmlformats.org/drawingml/2006/table">
            <a:tbl>
              <a:tblPr/>
              <a:tblGrid>
                <a:gridCol w="582674">
                  <a:extLst>
                    <a:ext uri="{9D8B030D-6E8A-4147-A177-3AD203B41FA5}">
                      <a16:colId xmlns:a16="http://schemas.microsoft.com/office/drawing/2014/main" val="1965840497"/>
                    </a:ext>
                  </a:extLst>
                </a:gridCol>
                <a:gridCol w="670958">
                  <a:extLst>
                    <a:ext uri="{9D8B030D-6E8A-4147-A177-3AD203B41FA5}">
                      <a16:colId xmlns:a16="http://schemas.microsoft.com/office/drawing/2014/main" val="3798474366"/>
                    </a:ext>
                  </a:extLst>
                </a:gridCol>
                <a:gridCol w="565017">
                  <a:extLst>
                    <a:ext uri="{9D8B030D-6E8A-4147-A177-3AD203B41FA5}">
                      <a16:colId xmlns:a16="http://schemas.microsoft.com/office/drawing/2014/main" val="2477670782"/>
                    </a:ext>
                  </a:extLst>
                </a:gridCol>
                <a:gridCol w="2054073">
                  <a:extLst>
                    <a:ext uri="{9D8B030D-6E8A-4147-A177-3AD203B41FA5}">
                      <a16:colId xmlns:a16="http://schemas.microsoft.com/office/drawing/2014/main" val="549282946"/>
                    </a:ext>
                  </a:extLst>
                </a:gridCol>
                <a:gridCol w="1712709">
                  <a:extLst>
                    <a:ext uri="{9D8B030D-6E8A-4147-A177-3AD203B41FA5}">
                      <a16:colId xmlns:a16="http://schemas.microsoft.com/office/drawing/2014/main" val="3330713398"/>
                    </a:ext>
                  </a:extLst>
                </a:gridCol>
                <a:gridCol w="454662">
                  <a:extLst>
                    <a:ext uri="{9D8B030D-6E8A-4147-A177-3AD203B41FA5}">
                      <a16:colId xmlns:a16="http://schemas.microsoft.com/office/drawing/2014/main" val="609796859"/>
                    </a:ext>
                  </a:extLst>
                </a:gridCol>
                <a:gridCol w="136840">
                  <a:extLst>
                    <a:ext uri="{9D8B030D-6E8A-4147-A177-3AD203B41FA5}">
                      <a16:colId xmlns:a16="http://schemas.microsoft.com/office/drawing/2014/main" val="2962004158"/>
                    </a:ext>
                  </a:extLst>
                </a:gridCol>
                <a:gridCol w="136840">
                  <a:extLst>
                    <a:ext uri="{9D8B030D-6E8A-4147-A177-3AD203B41FA5}">
                      <a16:colId xmlns:a16="http://schemas.microsoft.com/office/drawing/2014/main" val="2143083627"/>
                    </a:ext>
                  </a:extLst>
                </a:gridCol>
                <a:gridCol w="136840">
                  <a:extLst>
                    <a:ext uri="{9D8B030D-6E8A-4147-A177-3AD203B41FA5}">
                      <a16:colId xmlns:a16="http://schemas.microsoft.com/office/drawing/2014/main" val="1199398196"/>
                    </a:ext>
                  </a:extLst>
                </a:gridCol>
                <a:gridCol w="394335">
                  <a:extLst>
                    <a:ext uri="{9D8B030D-6E8A-4147-A177-3AD203B41FA5}">
                      <a16:colId xmlns:a16="http://schemas.microsoft.com/office/drawing/2014/main" val="1508554362"/>
                    </a:ext>
                  </a:extLst>
                </a:gridCol>
                <a:gridCol w="1041750">
                  <a:extLst>
                    <a:ext uri="{9D8B030D-6E8A-4147-A177-3AD203B41FA5}">
                      <a16:colId xmlns:a16="http://schemas.microsoft.com/office/drawing/2014/main" val="807173864"/>
                    </a:ext>
                  </a:extLst>
                </a:gridCol>
              </a:tblGrid>
              <a:tr h="609614">
                <a:tc>
                  <a:txBody>
                    <a:bodyPr/>
                    <a:lstStyle/>
                    <a:p>
                      <a:pPr algn="ctr" fontAlgn="ctr"/>
                      <a:r>
                        <a:rPr lang="en-US" sz="700" b="1" i="0" u="none" strike="noStrike" dirty="0" err="1">
                          <a:solidFill>
                            <a:srgbClr val="000000"/>
                          </a:solidFill>
                          <a:effectLst/>
                          <a:latin typeface="Calibri" panose="020F0502020204030204" pitchFamily="34" charset="0"/>
                        </a:rPr>
                        <a:t>Coordinatore</a:t>
                      </a:r>
                      <a:endParaRPr lang="en-US" sz="700" b="1" i="0" u="none" strike="noStrike" dirty="0">
                        <a:solidFill>
                          <a:srgbClr val="000000"/>
                        </a:solidFill>
                        <a:effectLst/>
                        <a:latin typeface="Calibri" panose="020F0502020204030204" pitchFamily="34" charset="0"/>
                      </a:endParaRPr>
                    </a:p>
                  </a:txBody>
                  <a:tcPr marL="4417" marR="4417" marT="441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0" u="none" strike="noStrike" dirty="0">
                          <a:solidFill>
                            <a:srgbClr val="000000"/>
                          </a:solidFill>
                          <a:effectLst/>
                          <a:latin typeface="Calibri" panose="020F0502020204030204" pitchFamily="34" charset="0"/>
                        </a:rPr>
                        <a:t>ERASMUS CODE</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0" u="none" strike="noStrike" dirty="0">
                          <a:solidFill>
                            <a:srgbClr val="000000"/>
                          </a:solidFill>
                          <a:effectLst/>
                          <a:latin typeface="Calibri" panose="020F0502020204030204" pitchFamily="34" charset="0"/>
                        </a:rPr>
                        <a:t>PAESE</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0" u="none" strike="noStrike" dirty="0">
                          <a:solidFill>
                            <a:srgbClr val="000000"/>
                          </a:solidFill>
                          <a:effectLst/>
                          <a:latin typeface="Calibri" panose="020F0502020204030204" pitchFamily="34" charset="0"/>
                        </a:rPr>
                        <a:t>UNIVERSITÀ</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it-IT" sz="700" b="1" i="0" u="none" strike="noStrike" dirty="0">
                          <a:solidFill>
                            <a:srgbClr val="000000"/>
                          </a:solidFill>
                          <a:effectLst/>
                          <a:latin typeface="Calibri" panose="020F0502020204030204" pitchFamily="34" charset="0"/>
                        </a:rPr>
                        <a:t>Facoltà e/o Dipartimento e/o Istituto</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a:solidFill>
                            <a:srgbClr val="000000"/>
                          </a:solidFill>
                          <a:effectLst/>
                          <a:latin typeface="Calibri" panose="020F0502020204030204" pitchFamily="34" charset="0"/>
                        </a:rPr>
                        <a:t>MESI PER STUDENTE</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err="1">
                          <a:solidFill>
                            <a:srgbClr val="000000"/>
                          </a:solidFill>
                          <a:effectLst/>
                          <a:latin typeface="Calibri" panose="020F0502020204030204" pitchFamily="34" charset="0"/>
                        </a:rPr>
                        <a:t>Corsi</a:t>
                      </a:r>
                      <a:endParaRPr lang="en-US" sz="700" b="1" i="1" u="none" strike="noStrike" dirty="0">
                        <a:solidFill>
                          <a:srgbClr val="000000"/>
                        </a:solidFill>
                        <a:effectLst/>
                        <a:latin typeface="Calibri" panose="020F0502020204030204" pitchFamily="34" charset="0"/>
                      </a:endParaRPr>
                    </a:p>
                  </a:txBody>
                  <a:tcPr marL="4417" marR="4417" marT="441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err="1">
                          <a:solidFill>
                            <a:srgbClr val="000000"/>
                          </a:solidFill>
                          <a:effectLst/>
                          <a:latin typeface="Calibri" panose="020F0502020204030204" pitchFamily="34" charset="0"/>
                        </a:rPr>
                        <a:t>Lavoro</a:t>
                      </a:r>
                      <a:r>
                        <a:rPr lang="en-US" sz="700" b="1" i="1" u="none" strike="noStrike" dirty="0">
                          <a:solidFill>
                            <a:srgbClr val="000000"/>
                          </a:solidFill>
                          <a:effectLst/>
                          <a:latin typeface="Calibri" panose="020F0502020204030204" pitchFamily="34" charset="0"/>
                        </a:rPr>
                        <a:t> di </a:t>
                      </a:r>
                      <a:r>
                        <a:rPr lang="en-US" sz="700" b="1" i="1" u="none" strike="noStrike" dirty="0" err="1">
                          <a:solidFill>
                            <a:srgbClr val="000000"/>
                          </a:solidFill>
                          <a:effectLst/>
                          <a:latin typeface="Calibri" panose="020F0502020204030204" pitchFamily="34" charset="0"/>
                        </a:rPr>
                        <a:t>tesi</a:t>
                      </a:r>
                      <a:endParaRPr lang="en-US" sz="700" b="1" i="1" u="none" strike="noStrike" dirty="0">
                        <a:solidFill>
                          <a:srgbClr val="000000"/>
                        </a:solidFill>
                        <a:effectLst/>
                        <a:latin typeface="Calibri" panose="020F0502020204030204" pitchFamily="34" charset="0"/>
                      </a:endParaRPr>
                    </a:p>
                  </a:txBody>
                  <a:tcPr marL="4417" marR="4417" marT="441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err="1">
                          <a:solidFill>
                            <a:srgbClr val="000000"/>
                          </a:solidFill>
                          <a:effectLst/>
                          <a:latin typeface="Calibri" panose="020F0502020204030204" pitchFamily="34" charset="0"/>
                        </a:rPr>
                        <a:t>Tirocinio</a:t>
                      </a:r>
                      <a:endParaRPr lang="en-US" sz="700" b="1" i="1" u="none" strike="noStrike" dirty="0">
                        <a:solidFill>
                          <a:srgbClr val="000000"/>
                        </a:solidFill>
                        <a:effectLst/>
                        <a:latin typeface="Calibri" panose="020F0502020204030204" pitchFamily="34" charset="0"/>
                      </a:endParaRPr>
                    </a:p>
                  </a:txBody>
                  <a:tcPr marL="4417" marR="4417" marT="441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a:solidFill>
                            <a:srgbClr val="000000"/>
                          </a:solidFill>
                          <a:effectLst/>
                          <a:latin typeface="Calibri" panose="020F0502020204030204" pitchFamily="34" charset="0"/>
                        </a:rPr>
                        <a:t>ISCED CODE</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a:solidFill>
                            <a:srgbClr val="000000"/>
                          </a:solidFill>
                          <a:effectLst/>
                          <a:latin typeface="Calibri" panose="020F0502020204030204" pitchFamily="34" charset="0"/>
                        </a:rPr>
                        <a:t>LIVELLO LINGUISTICO</a:t>
                      </a:r>
                    </a:p>
                  </a:txBody>
                  <a:tcPr marL="4417" marR="4417" marT="44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2538614503"/>
                  </a:ext>
                </a:extLst>
              </a:tr>
              <a:tr h="436355">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800" b="0" i="0" u="none" strike="noStrike" dirty="0" err="1">
                          <a:solidFill>
                            <a:srgbClr val="000000"/>
                          </a:solidFill>
                          <a:effectLst/>
                          <a:latin typeface="Calibri" panose="020F0502020204030204" pitchFamily="34" charset="0"/>
                        </a:rPr>
                        <a:t>Cefalo</a:t>
                      </a:r>
                      <a:endParaRPr lang="en-US" sz="800" b="0" i="0" u="none" strike="noStrike" dirty="0">
                        <a:solidFill>
                          <a:srgbClr val="000000"/>
                        </a:solidFill>
                        <a:effectLst/>
                        <a:latin typeface="Calibri" panose="020F0502020204030204" pitchFamily="34" charset="0"/>
                      </a:endParaRPr>
                    </a:p>
                  </a:txBody>
                  <a:tcPr marL="4417" marR="4417" marT="441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HR RIJEKA01</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CROAZIA</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sng" strike="noStrike" dirty="0" err="1">
                          <a:solidFill>
                            <a:srgbClr val="0563C1"/>
                          </a:solidFill>
                          <a:effectLst/>
                          <a:latin typeface="Arial" panose="020B0604020202020204" pitchFamily="34" charset="0"/>
                          <a:hlinkClick r:id="rId5"/>
                        </a:rPr>
                        <a:t>Sveučilište</a:t>
                      </a:r>
                      <a:r>
                        <a:rPr lang="es-ES" sz="800" b="0" i="0" u="sng" strike="noStrike" dirty="0">
                          <a:solidFill>
                            <a:srgbClr val="0563C1"/>
                          </a:solidFill>
                          <a:effectLst/>
                          <a:latin typeface="Arial" panose="020B0604020202020204" pitchFamily="34" charset="0"/>
                          <a:hlinkClick r:id="rId5"/>
                        </a:rPr>
                        <a:t> u </a:t>
                      </a:r>
                      <a:r>
                        <a:rPr lang="es-ES" sz="800" b="0" i="0" u="sng" strike="noStrike" dirty="0" err="1">
                          <a:solidFill>
                            <a:srgbClr val="0563C1"/>
                          </a:solidFill>
                          <a:effectLst/>
                          <a:latin typeface="Arial" panose="020B0604020202020204" pitchFamily="34" charset="0"/>
                          <a:hlinkClick r:id="rId5"/>
                        </a:rPr>
                        <a:t>Rijeci</a:t>
                      </a:r>
                      <a:endParaRPr lang="es-ES" sz="800" b="0" i="0" u="sng" strike="noStrike" dirty="0">
                        <a:solidFill>
                          <a:srgbClr val="0563C1"/>
                        </a:solidFill>
                        <a:effectLst/>
                        <a:latin typeface="Arial" panose="020B0604020202020204" pitchFamily="34" charset="0"/>
                      </a:endParaRP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700" b="0" i="1" u="none" strike="noStrike" dirty="0" err="1">
                          <a:solidFill>
                            <a:srgbClr val="000000"/>
                          </a:solidFill>
                          <a:effectLst/>
                          <a:latin typeface="Calibri" panose="020F0502020204030204" pitchFamily="34" charset="0"/>
                        </a:rPr>
                        <a:t>Faculty</a:t>
                      </a:r>
                      <a:r>
                        <a:rPr lang="es-ES" sz="700" b="0" i="1" u="none" strike="noStrike" dirty="0">
                          <a:solidFill>
                            <a:srgbClr val="000000"/>
                          </a:solidFill>
                          <a:effectLst/>
                          <a:latin typeface="Calibri" panose="020F0502020204030204" pitchFamily="34" charset="0"/>
                        </a:rPr>
                        <a:t> of </a:t>
                      </a:r>
                      <a:r>
                        <a:rPr lang="es-ES" sz="700" b="0" i="1" u="none" strike="noStrike" dirty="0" err="1">
                          <a:solidFill>
                            <a:srgbClr val="000000"/>
                          </a:solidFill>
                          <a:effectLst/>
                          <a:latin typeface="Calibri" panose="020F0502020204030204" pitchFamily="34" charset="0"/>
                        </a:rPr>
                        <a:t>Enginering</a:t>
                      </a:r>
                      <a:endParaRPr lang="es-ES" sz="700" b="0" i="1" u="none" strike="noStrike" dirty="0">
                        <a:solidFill>
                          <a:srgbClr val="000000"/>
                        </a:solidFill>
                        <a:effectLst/>
                        <a:latin typeface="Calibri" panose="020F0502020204030204" pitchFamily="34" charset="0"/>
                      </a:endParaRP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6</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rgbClr val="000000"/>
                          </a:solidFill>
                          <a:effectLst/>
                          <a:latin typeface="Calibri" panose="020F0502020204030204" pitchFamily="34" charset="0"/>
                        </a:rPr>
                        <a:t>0730</a:t>
                      </a:r>
                    </a:p>
                    <a:p>
                      <a:pPr algn="ctr" fontAlgn="ctr"/>
                      <a:r>
                        <a:rPr lang="en-US" sz="700" b="1" i="0" u="none" strike="noStrike" dirty="0">
                          <a:solidFill>
                            <a:srgbClr val="000000"/>
                          </a:solidFill>
                          <a:effectLst/>
                          <a:latin typeface="Calibri" panose="020F0502020204030204" pitchFamily="34" charset="0"/>
                        </a:rPr>
                        <a:t>0710</a:t>
                      </a:r>
                    </a:p>
                    <a:p>
                      <a:pPr algn="ctr" fontAlgn="ctr"/>
                      <a:r>
                        <a:rPr lang="en-US" sz="700" b="1" i="0" u="none" strike="noStrike" dirty="0">
                          <a:solidFill>
                            <a:srgbClr val="000000"/>
                          </a:solidFill>
                          <a:effectLst/>
                          <a:latin typeface="Calibri" panose="020F0502020204030204" pitchFamily="34" charset="0"/>
                        </a:rPr>
                        <a:t>0610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700" b="0" i="0" u="none" strike="noStrike" dirty="0">
                          <a:solidFill>
                            <a:srgbClr val="000000"/>
                          </a:solidFill>
                          <a:effectLst/>
                          <a:latin typeface="Calibri" panose="020F0502020204030204" pitchFamily="34" charset="0"/>
                        </a:rPr>
                        <a:t>ENG B2</a:t>
                      </a:r>
                    </a:p>
                  </a:txBody>
                  <a:tcPr marL="4417" marR="4417" marT="44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8406946"/>
                  </a:ext>
                </a:extLst>
              </a:tr>
              <a:tr h="436355">
                <a:tc>
                  <a:txBody>
                    <a:bodyPr/>
                    <a:lstStyle/>
                    <a:p>
                      <a:pPr algn="ctr" fontAlgn="ctr"/>
                      <a:r>
                        <a:rPr lang="en-US" sz="800" b="0" i="0" u="none" strike="noStrike" dirty="0" err="1">
                          <a:solidFill>
                            <a:schemeClr val="tx1"/>
                          </a:solidFill>
                          <a:effectLst/>
                          <a:latin typeface="Calibri" panose="020F0502020204030204" pitchFamily="34" charset="0"/>
                        </a:rPr>
                        <a:t>Biot</a:t>
                      </a:r>
                      <a:endParaRPr lang="en-US" sz="800" b="0" i="0" u="none" strike="noStrike" dirty="0">
                        <a:solidFill>
                          <a:schemeClr val="tx1"/>
                        </a:solidFill>
                        <a:effectLst/>
                        <a:latin typeface="Calibri" panose="020F0502020204030204" pitchFamily="34" charset="0"/>
                      </a:endParaRPr>
                    </a:p>
                  </a:txBody>
                  <a:tcPr marL="4417" marR="4417" marT="441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chemeClr val="tx1"/>
                          </a:solidFill>
                          <a:effectLst/>
                          <a:latin typeface="Calibri" panose="020F0502020204030204" pitchFamily="34" charset="0"/>
                        </a:rPr>
                        <a:t>LT KLAIPED01</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chemeClr val="tx1"/>
                          </a:solidFill>
                          <a:effectLst/>
                          <a:latin typeface="Calibri" panose="020F0502020204030204" pitchFamily="34" charset="0"/>
                        </a:rPr>
                        <a:t>LITUANIA</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sng" strike="noStrike" dirty="0">
                          <a:solidFill>
                            <a:srgbClr val="C00000"/>
                          </a:solidFill>
                          <a:effectLst/>
                          <a:latin typeface="Arial" panose="020B0604020202020204" pitchFamily="34" charset="0"/>
                          <a:hlinkClick r:id="rId6"/>
                        </a:rPr>
                        <a:t>Klaipeda University</a:t>
                      </a:r>
                      <a:endParaRPr lang="en-US" sz="800" b="0" i="0" u="sng" strike="noStrike" dirty="0">
                        <a:solidFill>
                          <a:srgbClr val="C00000"/>
                        </a:solidFill>
                        <a:effectLst/>
                        <a:latin typeface="Arial" panose="020B0604020202020204" pitchFamily="34" charset="0"/>
                      </a:endParaRP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1" u="none" strike="noStrike" dirty="0">
                          <a:solidFill>
                            <a:schemeClr val="tx1"/>
                          </a:solidFill>
                          <a:effectLst/>
                          <a:latin typeface="Calibri" panose="020F0502020204030204" pitchFamily="34" charset="0"/>
                        </a:rPr>
                        <a:t>Department of Marine Engineering</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5</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chemeClr val="tx1"/>
                          </a:solidFill>
                          <a:effectLst/>
                          <a:latin typeface="Calibri" panose="020F0502020204030204" pitchFamily="34" charset="0"/>
                        </a:rPr>
                        <a:t>0719</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ENG B1-other LITHUANIAN B1</a:t>
                      </a:r>
                    </a:p>
                  </a:txBody>
                  <a:tcPr marL="4417" marR="4417" marT="44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9685317"/>
                  </a:ext>
                </a:extLst>
              </a:tr>
              <a:tr h="436355">
                <a:tc>
                  <a:txBody>
                    <a:bodyPr/>
                    <a:lstStyle/>
                    <a:p>
                      <a:pPr algn="ctr" fontAlgn="ctr"/>
                      <a:r>
                        <a:rPr lang="en-US" sz="800" b="0" i="0" u="none" strike="noStrike" dirty="0" err="1">
                          <a:solidFill>
                            <a:schemeClr val="tx1"/>
                          </a:solidFill>
                          <a:effectLst/>
                          <a:highlight>
                            <a:srgbClr val="FFFF00"/>
                          </a:highlight>
                          <a:latin typeface="Calibri" panose="020F0502020204030204" pitchFamily="34" charset="0"/>
                        </a:rPr>
                        <a:t>Bulian</a:t>
                      </a:r>
                      <a:endParaRPr lang="en-US" sz="800" b="0" i="0" u="none" strike="noStrike" dirty="0">
                        <a:solidFill>
                          <a:schemeClr val="tx1"/>
                        </a:solidFill>
                        <a:effectLst/>
                        <a:highlight>
                          <a:srgbClr val="FFFF00"/>
                        </a:highlight>
                        <a:latin typeface="Calibri" panose="020F0502020204030204" pitchFamily="34" charset="0"/>
                      </a:endParaRPr>
                    </a:p>
                  </a:txBody>
                  <a:tcPr marL="4352" marR="4352" marT="435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chemeClr val="tx1"/>
                          </a:solidFill>
                          <a:effectLst/>
                          <a:latin typeface="Calibri" panose="020F0502020204030204" pitchFamily="34" charset="0"/>
                        </a:rPr>
                        <a:t>PL GDANSK02</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chemeClr val="tx1"/>
                          </a:solidFill>
                          <a:effectLst/>
                          <a:latin typeface="Calibri" panose="020F0502020204030204" pitchFamily="34" charset="0"/>
                        </a:rPr>
                        <a:t>POLONIA</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sz="800" b="0" i="0" u="none" strike="noStrike" kern="1200" dirty="0">
                          <a:solidFill>
                            <a:schemeClr val="tx1"/>
                          </a:solidFill>
                          <a:effectLst/>
                          <a:latin typeface="Arial" panose="020B0604020202020204" pitchFamily="34" charset="0"/>
                          <a:ea typeface="+mn-ea"/>
                          <a:cs typeface="+mn-cs"/>
                        </a:rPr>
                        <a:t>POLITECHNIKA GDAŃSKA</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1" u="none" strike="noStrike" dirty="0">
                          <a:solidFill>
                            <a:schemeClr val="tx1"/>
                          </a:solidFill>
                          <a:effectLst/>
                          <a:latin typeface="Calibri" panose="020F0502020204030204" pitchFamily="34" charset="0"/>
                        </a:rPr>
                        <a:t>FACULTY OF MECHANICAL ENGINEERING AND SHIP TECHNOLOGY</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6</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700" b="0" i="0" u="none" strike="noStrike" dirty="0">
                        <a:solidFill>
                          <a:schemeClr val="tx1"/>
                        </a:solidFill>
                        <a:effectLst/>
                        <a:latin typeface="Calibri" panose="020F0502020204030204" pitchFamily="34" charset="0"/>
                      </a:endParaRP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sz="700" b="1" i="0" u="none" strike="noStrike" kern="1200" dirty="0">
                          <a:solidFill>
                            <a:schemeClr val="tx1"/>
                          </a:solidFill>
                          <a:effectLst/>
                          <a:latin typeface="Calibri" panose="020F0502020204030204" pitchFamily="34" charset="0"/>
                          <a:ea typeface="+mn-ea"/>
                          <a:cs typeface="+mn-cs"/>
                        </a:rPr>
                        <a:t>0716</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ENG B1</a:t>
                      </a:r>
                    </a:p>
                  </a:txBody>
                  <a:tcPr marL="4352" marR="4352" marT="435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1018554"/>
                  </a:ext>
                </a:extLst>
              </a:tr>
            </a:tbl>
          </a:graphicData>
        </a:graphic>
      </p:graphicFrame>
    </p:spTree>
    <p:extLst>
      <p:ext uri="{BB962C8B-B14F-4D97-AF65-F5344CB8AC3E}">
        <p14:creationId xmlns:p14="http://schemas.microsoft.com/office/powerpoint/2010/main" val="3682121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FC3E185-B303-E445-8467-23FFD77D3467}"/>
              </a:ext>
            </a:extLst>
          </p:cNvPr>
          <p:cNvPicPr>
            <a:picLocks noChangeAspect="1"/>
          </p:cNvPicPr>
          <p:nvPr/>
        </p:nvPicPr>
        <p:blipFill>
          <a:blip r:embed="rId4"/>
          <a:stretch>
            <a:fillRect/>
          </a:stretch>
        </p:blipFill>
        <p:spPr>
          <a:xfrm>
            <a:off x="0" y="0"/>
            <a:ext cx="9144000" cy="836188"/>
          </a:xfrm>
          <a:prstGeom prst="rect">
            <a:avLst/>
          </a:prstGeom>
        </p:spPr>
      </p:pic>
      <p:sp>
        <p:nvSpPr>
          <p:cNvPr id="5" name="CasellaDiTesto 4">
            <a:extLst>
              <a:ext uri="{FF2B5EF4-FFF2-40B4-BE49-F238E27FC236}">
                <a16:creationId xmlns:a16="http://schemas.microsoft.com/office/drawing/2014/main" id="{FF17ED5F-5680-5B40-A954-D09969114D11}"/>
              </a:ext>
            </a:extLst>
          </p:cNvPr>
          <p:cNvSpPr txBox="1"/>
          <p:nvPr/>
        </p:nvSpPr>
        <p:spPr>
          <a:xfrm>
            <a:off x="352770" y="327728"/>
            <a:ext cx="5801989" cy="415498"/>
          </a:xfrm>
          <a:prstGeom prst="rect">
            <a:avLst/>
          </a:prstGeom>
          <a:noFill/>
        </p:spPr>
        <p:txBody>
          <a:bodyPr wrap="square" rtlCol="0">
            <a:spAutoFit/>
          </a:bodyPr>
          <a:lstStyle/>
          <a:p>
            <a:r>
              <a:rPr lang="it-IT" sz="2100" b="1" dirty="0">
                <a:solidFill>
                  <a:schemeClr val="bg1"/>
                </a:solidFill>
                <a:latin typeface="Founders Grotesk" panose="020B0503030202060203" pitchFamily="34" charset="77"/>
                <a:ea typeface="Gibson SemiBold" charset="0"/>
                <a:cs typeface="Gibson SemiBold" charset="0"/>
              </a:rPr>
              <a:t>ERASMUS+ STUDIO</a:t>
            </a:r>
          </a:p>
        </p:txBody>
      </p:sp>
      <p:sp>
        <p:nvSpPr>
          <p:cNvPr id="2" name="Rectangle 1"/>
          <p:cNvSpPr/>
          <p:nvPr/>
        </p:nvSpPr>
        <p:spPr>
          <a:xfrm>
            <a:off x="352770" y="836188"/>
            <a:ext cx="2090829" cy="369332"/>
          </a:xfrm>
          <a:prstGeom prst="rect">
            <a:avLst/>
          </a:prstGeom>
        </p:spPr>
        <p:txBody>
          <a:bodyPr wrap="none">
            <a:spAutoFit/>
          </a:bodyPr>
          <a:lstStyle/>
          <a:p>
            <a:r>
              <a:rPr lang="it-IT" dirty="0">
                <a:solidFill>
                  <a:srgbClr val="70240F"/>
                </a:solidFill>
                <a:latin typeface="Founders Grotesk" panose="020B0503030202060203" pitchFamily="34" charset="77"/>
                <a:ea typeface="Gibson" charset="0"/>
                <a:cs typeface="Gibson" charset="0"/>
              </a:rPr>
              <a:t>LM Ingegneria Civile</a:t>
            </a:r>
            <a:endParaRPr lang="en-US" sz="800" dirty="0"/>
          </a:p>
        </p:txBody>
      </p:sp>
      <p:sp>
        <p:nvSpPr>
          <p:cNvPr id="7" name="Rectangle 6"/>
          <p:cNvSpPr/>
          <p:nvPr/>
        </p:nvSpPr>
        <p:spPr>
          <a:xfrm>
            <a:off x="8297165" y="418094"/>
            <a:ext cx="846835" cy="400110"/>
          </a:xfrm>
          <a:prstGeom prst="rect">
            <a:avLst/>
          </a:prstGeom>
        </p:spPr>
        <p:txBody>
          <a:bodyPr wrap="none">
            <a:spAutoFit/>
          </a:bodyPr>
          <a:lstStyle/>
          <a:p>
            <a:r>
              <a:rPr lang="it-IT" sz="2000" dirty="0">
                <a:solidFill>
                  <a:schemeClr val="bg1"/>
                </a:solidFill>
                <a:latin typeface="Founders Grotesk Semibold" panose="020B0703030202060203" pitchFamily="34" charset="0"/>
              </a:rPr>
              <a:t>dove?</a:t>
            </a:r>
            <a:endParaRPr lang="en-US" sz="2000" dirty="0">
              <a:solidFill>
                <a:schemeClr val="bg1"/>
              </a:solidFill>
              <a:latin typeface="Founders Grotesk Semibold" panose="020B0703030202060203"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865315360"/>
              </p:ext>
            </p:extLst>
          </p:nvPr>
        </p:nvGraphicFramePr>
        <p:xfrm>
          <a:off x="628651" y="1388533"/>
          <a:ext cx="7886698" cy="2834820"/>
        </p:xfrm>
        <a:graphic>
          <a:graphicData uri="http://schemas.openxmlformats.org/drawingml/2006/table">
            <a:tbl>
              <a:tblPr/>
              <a:tblGrid>
                <a:gridCol w="582674">
                  <a:extLst>
                    <a:ext uri="{9D8B030D-6E8A-4147-A177-3AD203B41FA5}">
                      <a16:colId xmlns:a16="http://schemas.microsoft.com/office/drawing/2014/main" val="910810890"/>
                    </a:ext>
                  </a:extLst>
                </a:gridCol>
                <a:gridCol w="670958">
                  <a:extLst>
                    <a:ext uri="{9D8B030D-6E8A-4147-A177-3AD203B41FA5}">
                      <a16:colId xmlns:a16="http://schemas.microsoft.com/office/drawing/2014/main" val="725393691"/>
                    </a:ext>
                  </a:extLst>
                </a:gridCol>
                <a:gridCol w="626831">
                  <a:extLst>
                    <a:ext uri="{9D8B030D-6E8A-4147-A177-3AD203B41FA5}">
                      <a16:colId xmlns:a16="http://schemas.microsoft.com/office/drawing/2014/main" val="3565774443"/>
                    </a:ext>
                  </a:extLst>
                </a:gridCol>
                <a:gridCol w="2040940">
                  <a:extLst>
                    <a:ext uri="{9D8B030D-6E8A-4147-A177-3AD203B41FA5}">
                      <a16:colId xmlns:a16="http://schemas.microsoft.com/office/drawing/2014/main" val="1090658963"/>
                    </a:ext>
                  </a:extLst>
                </a:gridCol>
                <a:gridCol w="1664028">
                  <a:extLst>
                    <a:ext uri="{9D8B030D-6E8A-4147-A177-3AD203B41FA5}">
                      <a16:colId xmlns:a16="http://schemas.microsoft.com/office/drawing/2014/main" val="3083489576"/>
                    </a:ext>
                  </a:extLst>
                </a:gridCol>
                <a:gridCol w="454662">
                  <a:extLst>
                    <a:ext uri="{9D8B030D-6E8A-4147-A177-3AD203B41FA5}">
                      <a16:colId xmlns:a16="http://schemas.microsoft.com/office/drawing/2014/main" val="1690248709"/>
                    </a:ext>
                  </a:extLst>
                </a:gridCol>
                <a:gridCol w="136840">
                  <a:extLst>
                    <a:ext uri="{9D8B030D-6E8A-4147-A177-3AD203B41FA5}">
                      <a16:colId xmlns:a16="http://schemas.microsoft.com/office/drawing/2014/main" val="3134636426"/>
                    </a:ext>
                  </a:extLst>
                </a:gridCol>
                <a:gridCol w="136840">
                  <a:extLst>
                    <a:ext uri="{9D8B030D-6E8A-4147-A177-3AD203B41FA5}">
                      <a16:colId xmlns:a16="http://schemas.microsoft.com/office/drawing/2014/main" val="2653883364"/>
                    </a:ext>
                  </a:extLst>
                </a:gridCol>
                <a:gridCol w="136840">
                  <a:extLst>
                    <a:ext uri="{9D8B030D-6E8A-4147-A177-3AD203B41FA5}">
                      <a16:colId xmlns:a16="http://schemas.microsoft.com/office/drawing/2014/main" val="3835566256"/>
                    </a:ext>
                  </a:extLst>
                </a:gridCol>
                <a:gridCol w="394335">
                  <a:extLst>
                    <a:ext uri="{9D8B030D-6E8A-4147-A177-3AD203B41FA5}">
                      <a16:colId xmlns:a16="http://schemas.microsoft.com/office/drawing/2014/main" val="4293482681"/>
                    </a:ext>
                  </a:extLst>
                </a:gridCol>
                <a:gridCol w="1041750">
                  <a:extLst>
                    <a:ext uri="{9D8B030D-6E8A-4147-A177-3AD203B41FA5}">
                      <a16:colId xmlns:a16="http://schemas.microsoft.com/office/drawing/2014/main" val="4142593018"/>
                    </a:ext>
                  </a:extLst>
                </a:gridCol>
              </a:tblGrid>
              <a:tr h="609614">
                <a:tc>
                  <a:txBody>
                    <a:bodyPr/>
                    <a:lstStyle/>
                    <a:p>
                      <a:pPr algn="ctr" fontAlgn="ctr"/>
                      <a:r>
                        <a:rPr lang="en-US" sz="700" b="1" i="0" u="none" strike="noStrike" dirty="0" err="1">
                          <a:solidFill>
                            <a:srgbClr val="000000"/>
                          </a:solidFill>
                          <a:effectLst/>
                          <a:latin typeface="Calibri" panose="020F0502020204030204" pitchFamily="34" charset="0"/>
                        </a:rPr>
                        <a:t>Coordinatore</a:t>
                      </a:r>
                      <a:endParaRPr lang="en-US" sz="700" b="1" i="0" u="none" strike="noStrike" dirty="0">
                        <a:solidFill>
                          <a:srgbClr val="000000"/>
                        </a:solidFill>
                        <a:effectLst/>
                        <a:latin typeface="Calibri" panose="020F0502020204030204" pitchFamily="34" charset="0"/>
                      </a:endParaRPr>
                    </a:p>
                  </a:txBody>
                  <a:tcPr marL="4417" marR="4417" marT="441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0" u="none" strike="noStrike" dirty="0">
                          <a:solidFill>
                            <a:srgbClr val="000000"/>
                          </a:solidFill>
                          <a:effectLst/>
                          <a:latin typeface="Calibri" panose="020F0502020204030204" pitchFamily="34" charset="0"/>
                        </a:rPr>
                        <a:t>ERASMUS CODE</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0" u="none" strike="noStrike" dirty="0">
                          <a:solidFill>
                            <a:srgbClr val="000000"/>
                          </a:solidFill>
                          <a:effectLst/>
                          <a:latin typeface="Calibri" panose="020F0502020204030204" pitchFamily="34" charset="0"/>
                        </a:rPr>
                        <a:t>PAESE</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0" u="none" strike="noStrike" dirty="0">
                          <a:solidFill>
                            <a:srgbClr val="000000"/>
                          </a:solidFill>
                          <a:effectLst/>
                          <a:latin typeface="Calibri" panose="020F0502020204030204" pitchFamily="34" charset="0"/>
                        </a:rPr>
                        <a:t>UNIVERSITÀ</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it-IT" sz="700" b="1" i="0" u="none" strike="noStrike" dirty="0">
                          <a:solidFill>
                            <a:srgbClr val="000000"/>
                          </a:solidFill>
                          <a:effectLst/>
                          <a:latin typeface="Calibri" panose="020F0502020204030204" pitchFamily="34" charset="0"/>
                        </a:rPr>
                        <a:t>Facoltà e/o Dipartimento e/o Istituto</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a:solidFill>
                            <a:srgbClr val="000000"/>
                          </a:solidFill>
                          <a:effectLst/>
                          <a:latin typeface="Calibri" panose="020F0502020204030204" pitchFamily="34" charset="0"/>
                        </a:rPr>
                        <a:t>MESI PER STUDENTE</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err="1">
                          <a:solidFill>
                            <a:srgbClr val="000000"/>
                          </a:solidFill>
                          <a:effectLst/>
                          <a:latin typeface="Calibri" panose="020F0502020204030204" pitchFamily="34" charset="0"/>
                        </a:rPr>
                        <a:t>Corsi</a:t>
                      </a:r>
                      <a:endParaRPr lang="en-US" sz="700" b="1" i="1" u="none" strike="noStrike" dirty="0">
                        <a:solidFill>
                          <a:srgbClr val="000000"/>
                        </a:solidFill>
                        <a:effectLst/>
                        <a:latin typeface="Calibri" panose="020F0502020204030204" pitchFamily="34" charset="0"/>
                      </a:endParaRPr>
                    </a:p>
                  </a:txBody>
                  <a:tcPr marL="4417" marR="4417" marT="441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err="1">
                          <a:solidFill>
                            <a:srgbClr val="000000"/>
                          </a:solidFill>
                          <a:effectLst/>
                          <a:latin typeface="Calibri" panose="020F0502020204030204" pitchFamily="34" charset="0"/>
                        </a:rPr>
                        <a:t>Lavoro</a:t>
                      </a:r>
                      <a:r>
                        <a:rPr lang="en-US" sz="700" b="1" i="1" u="none" strike="noStrike" dirty="0">
                          <a:solidFill>
                            <a:srgbClr val="000000"/>
                          </a:solidFill>
                          <a:effectLst/>
                          <a:latin typeface="Calibri" panose="020F0502020204030204" pitchFamily="34" charset="0"/>
                        </a:rPr>
                        <a:t> di </a:t>
                      </a:r>
                      <a:r>
                        <a:rPr lang="en-US" sz="700" b="1" i="1" u="none" strike="noStrike" dirty="0" err="1">
                          <a:solidFill>
                            <a:srgbClr val="000000"/>
                          </a:solidFill>
                          <a:effectLst/>
                          <a:latin typeface="Calibri" panose="020F0502020204030204" pitchFamily="34" charset="0"/>
                        </a:rPr>
                        <a:t>tesi</a:t>
                      </a:r>
                      <a:endParaRPr lang="en-US" sz="700" b="1" i="1" u="none" strike="noStrike" dirty="0">
                        <a:solidFill>
                          <a:srgbClr val="000000"/>
                        </a:solidFill>
                        <a:effectLst/>
                        <a:latin typeface="Calibri" panose="020F0502020204030204" pitchFamily="34" charset="0"/>
                      </a:endParaRPr>
                    </a:p>
                  </a:txBody>
                  <a:tcPr marL="4417" marR="4417" marT="441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err="1">
                          <a:solidFill>
                            <a:srgbClr val="000000"/>
                          </a:solidFill>
                          <a:effectLst/>
                          <a:latin typeface="Calibri" panose="020F0502020204030204" pitchFamily="34" charset="0"/>
                        </a:rPr>
                        <a:t>Tirocinio</a:t>
                      </a:r>
                      <a:endParaRPr lang="en-US" sz="700" b="1" i="1" u="none" strike="noStrike" dirty="0">
                        <a:solidFill>
                          <a:srgbClr val="000000"/>
                        </a:solidFill>
                        <a:effectLst/>
                        <a:latin typeface="Calibri" panose="020F0502020204030204" pitchFamily="34" charset="0"/>
                      </a:endParaRPr>
                    </a:p>
                  </a:txBody>
                  <a:tcPr marL="4417" marR="4417" marT="441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a:solidFill>
                            <a:srgbClr val="000000"/>
                          </a:solidFill>
                          <a:effectLst/>
                          <a:latin typeface="Calibri" panose="020F0502020204030204" pitchFamily="34" charset="0"/>
                        </a:rPr>
                        <a:t>ISCED CODE</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a:solidFill>
                            <a:srgbClr val="000000"/>
                          </a:solidFill>
                          <a:effectLst/>
                          <a:latin typeface="Calibri" panose="020F0502020204030204" pitchFamily="34" charset="0"/>
                        </a:rPr>
                        <a:t>LIVELLO LINGUISTICO</a:t>
                      </a:r>
                    </a:p>
                  </a:txBody>
                  <a:tcPr marL="4417" marR="4417" marT="44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3383987860"/>
                  </a:ext>
                </a:extLst>
              </a:tr>
              <a:tr h="365746">
                <a:tc>
                  <a:txBody>
                    <a:bodyPr/>
                    <a:lstStyle/>
                    <a:p>
                      <a:pPr algn="ctr" fontAlgn="ctr"/>
                      <a:r>
                        <a:rPr lang="en-US" sz="800" b="0" i="0" u="none" strike="noStrike" dirty="0" err="1">
                          <a:solidFill>
                            <a:srgbClr val="000000"/>
                          </a:solidFill>
                          <a:effectLst/>
                          <a:latin typeface="Calibri" panose="020F0502020204030204" pitchFamily="34" charset="0"/>
                        </a:rPr>
                        <a:t>Bedon</a:t>
                      </a:r>
                      <a:endParaRPr lang="en-US" sz="800" b="0" i="0" u="none" strike="noStrike" dirty="0">
                        <a:solidFill>
                          <a:srgbClr val="000000"/>
                        </a:solidFill>
                        <a:effectLst/>
                        <a:latin typeface="Calibri" panose="020F0502020204030204" pitchFamily="34" charset="0"/>
                      </a:endParaRPr>
                    </a:p>
                  </a:txBody>
                  <a:tcPr marL="4417" marR="4417" marT="441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panose="020F0502020204030204" pitchFamily="34" charset="0"/>
                        </a:rPr>
                        <a:t>B GENT01</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BELGIO</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sng" strike="noStrike">
                          <a:solidFill>
                            <a:srgbClr val="0563C1"/>
                          </a:solidFill>
                          <a:effectLst/>
                          <a:latin typeface="Arial" panose="020B0604020202020204" pitchFamily="34" charset="0"/>
                          <a:hlinkClick r:id="rId5"/>
                        </a:rPr>
                        <a:t>Universiteit Gent</a:t>
                      </a:r>
                      <a:endParaRPr lang="en-US" sz="800" b="0" i="0" u="sng" strike="noStrike">
                        <a:solidFill>
                          <a:srgbClr val="0563C1"/>
                        </a:solidFill>
                        <a:effectLst/>
                        <a:latin typeface="Arial" panose="020B0604020202020204" pitchFamily="34" charset="0"/>
                      </a:endParaRP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1" u="none" strike="noStrike">
                          <a:solidFill>
                            <a:srgbClr val="000000"/>
                          </a:solidFill>
                          <a:effectLst/>
                          <a:latin typeface="Calibri" panose="020F0502020204030204" pitchFamily="34" charset="0"/>
                        </a:rPr>
                        <a:t>Department of structural engineering</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5</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rgbClr val="000000"/>
                          </a:solidFill>
                          <a:effectLst/>
                          <a:latin typeface="Calibri" panose="020F0502020204030204" pitchFamily="34" charset="0"/>
                        </a:rPr>
                        <a:t>0732</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ENG B2/NEERL B2</a:t>
                      </a:r>
                    </a:p>
                  </a:txBody>
                  <a:tcPr marL="4417" marR="4417" marT="44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8532400"/>
                  </a:ext>
                </a:extLst>
              </a:tr>
              <a:tr h="357051">
                <a:tc>
                  <a:txBody>
                    <a:bodyPr/>
                    <a:lstStyle/>
                    <a:p>
                      <a:pPr algn="ctr" fontAlgn="ctr"/>
                      <a:r>
                        <a:rPr lang="en-US" sz="800" b="0" i="0" u="none" strike="noStrike" dirty="0" err="1">
                          <a:solidFill>
                            <a:srgbClr val="000000"/>
                          </a:solidFill>
                          <a:effectLst/>
                          <a:latin typeface="Calibri" panose="020F0502020204030204" pitchFamily="34" charset="0"/>
                        </a:rPr>
                        <a:t>Parussini</a:t>
                      </a:r>
                      <a:endParaRPr lang="en-US" sz="800" b="0" i="0" u="none" strike="noStrike" dirty="0">
                        <a:solidFill>
                          <a:srgbClr val="000000"/>
                        </a:solidFill>
                        <a:effectLst/>
                        <a:latin typeface="Calibri" panose="020F0502020204030204" pitchFamily="34" charset="0"/>
                      </a:endParaRPr>
                    </a:p>
                  </a:txBody>
                  <a:tcPr marL="4417" marR="4417" marT="441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D AUGSBUR02</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GERMANIA</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sng" strike="noStrike" dirty="0" err="1">
                          <a:solidFill>
                            <a:srgbClr val="0563C1"/>
                          </a:solidFill>
                          <a:effectLst/>
                          <a:latin typeface="Arial" panose="020B0604020202020204" pitchFamily="34" charset="0"/>
                        </a:rPr>
                        <a:t>Hochschule</a:t>
                      </a:r>
                      <a:r>
                        <a:rPr lang="en-US" sz="800" b="0" i="0" u="sng" strike="noStrike" dirty="0">
                          <a:solidFill>
                            <a:srgbClr val="0563C1"/>
                          </a:solidFill>
                          <a:effectLst/>
                          <a:latin typeface="Arial" panose="020B0604020202020204" pitchFamily="34" charset="0"/>
                        </a:rPr>
                        <a:t> Augsburg – University of Applied Sciences</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1" u="none" strike="noStrike" dirty="0">
                          <a:solidFill>
                            <a:srgbClr val="000000"/>
                          </a:solidFill>
                          <a:effectLst/>
                          <a:latin typeface="Calibri" panose="020F0502020204030204" pitchFamily="34" charset="0"/>
                        </a:rPr>
                        <a:t>Faculty of Architecture and Civil Engineering</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5</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 </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700" b="0" i="0" u="none" strike="noStrike" dirty="0">
                        <a:solidFill>
                          <a:srgbClr val="000000"/>
                        </a:solidFill>
                        <a:effectLst/>
                        <a:latin typeface="Calibri" panose="020F0502020204030204" pitchFamily="34" charset="0"/>
                      </a:endParaRP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rgbClr val="000000"/>
                          </a:solidFill>
                          <a:effectLst/>
                          <a:latin typeface="Calibri" panose="020F0502020204030204" pitchFamily="34" charset="0"/>
                        </a:rPr>
                        <a:t>0732</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ENG B2</a:t>
                      </a:r>
                    </a:p>
                  </a:txBody>
                  <a:tcPr marL="4417" marR="4417" marT="44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5369140"/>
                  </a:ext>
                </a:extLst>
              </a:tr>
              <a:tr h="365760">
                <a:tc>
                  <a:txBody>
                    <a:bodyPr/>
                    <a:lstStyle/>
                    <a:p>
                      <a:pPr algn="ctr" fontAlgn="ctr"/>
                      <a:r>
                        <a:rPr lang="en-US" sz="800" b="0" i="0" u="none" strike="noStrike" dirty="0" err="1">
                          <a:solidFill>
                            <a:srgbClr val="000000"/>
                          </a:solidFill>
                          <a:effectLst/>
                          <a:latin typeface="Calibri" panose="020F0502020204030204" pitchFamily="34" charset="0"/>
                        </a:rPr>
                        <a:t>Cefalo</a:t>
                      </a:r>
                      <a:endParaRPr lang="en-US" sz="800" b="0" i="0" u="none" strike="noStrike" dirty="0">
                        <a:solidFill>
                          <a:srgbClr val="000000"/>
                        </a:solidFill>
                        <a:effectLst/>
                        <a:latin typeface="Calibri" panose="020F0502020204030204" pitchFamily="34" charset="0"/>
                      </a:endParaRPr>
                    </a:p>
                  </a:txBody>
                  <a:tcPr marL="4417" marR="4417" marT="441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E VALENCI02</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SPAGNA</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sng" strike="noStrike" dirty="0">
                          <a:solidFill>
                            <a:srgbClr val="0563C1"/>
                          </a:solidFill>
                          <a:effectLst/>
                          <a:latin typeface="Arial" panose="020B0604020202020204" pitchFamily="34" charset="0"/>
                          <a:hlinkClick r:id="rId6"/>
                        </a:rPr>
                        <a:t>Universidad Politécnica de Valencia - ETSICCP</a:t>
                      </a:r>
                      <a:endParaRPr lang="es-ES" sz="800" b="0" i="0" u="sng" strike="noStrike" dirty="0">
                        <a:solidFill>
                          <a:srgbClr val="0563C1"/>
                        </a:solidFill>
                        <a:effectLst/>
                        <a:latin typeface="Arial" panose="020B0604020202020204" pitchFamily="34" charset="0"/>
                      </a:endParaRP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700" b="0" i="1" u="none" strike="noStrike" dirty="0" err="1">
                          <a:solidFill>
                            <a:srgbClr val="000000"/>
                          </a:solidFill>
                          <a:effectLst/>
                          <a:latin typeface="Calibri" panose="020F0502020204030204" pitchFamily="34" charset="0"/>
                        </a:rPr>
                        <a:t>School</a:t>
                      </a:r>
                      <a:r>
                        <a:rPr lang="es-ES" sz="700" b="0" i="1" u="none" strike="noStrike" dirty="0">
                          <a:solidFill>
                            <a:srgbClr val="000000"/>
                          </a:solidFill>
                          <a:effectLst/>
                          <a:latin typeface="Calibri" panose="020F0502020204030204" pitchFamily="34" charset="0"/>
                        </a:rPr>
                        <a:t> of Civil </a:t>
                      </a:r>
                      <a:r>
                        <a:rPr lang="es-ES" sz="700" b="0" i="1" u="none" strike="noStrike" dirty="0" err="1">
                          <a:solidFill>
                            <a:srgbClr val="000000"/>
                          </a:solidFill>
                          <a:effectLst/>
                          <a:latin typeface="Calibri" panose="020F0502020204030204" pitchFamily="34" charset="0"/>
                        </a:rPr>
                        <a:t>Engineering</a:t>
                      </a:r>
                      <a:r>
                        <a:rPr lang="es-ES" sz="700" b="0" i="1" u="none" strike="noStrike" dirty="0">
                          <a:solidFill>
                            <a:srgbClr val="000000"/>
                          </a:solidFill>
                          <a:effectLst/>
                          <a:latin typeface="Calibri" panose="020F0502020204030204" pitchFamily="34" charset="0"/>
                        </a:rPr>
                        <a:t> (Escuela Técnica Superior de Ingeniería de Caminos, Canales y Puertos)</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10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rgbClr val="000000"/>
                          </a:solidFill>
                          <a:effectLst/>
                          <a:latin typeface="Calibri" panose="020F0502020204030204" pitchFamily="34" charset="0"/>
                        </a:rPr>
                        <a:t>0732</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SPA A2</a:t>
                      </a:r>
                    </a:p>
                  </a:txBody>
                  <a:tcPr marL="4417" marR="4417" marT="44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8572927"/>
                  </a:ext>
                </a:extLst>
              </a:tr>
              <a:tr h="369431">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800" b="0" i="0" u="none" strike="noStrike" dirty="0" err="1">
                          <a:solidFill>
                            <a:srgbClr val="000000"/>
                          </a:solidFill>
                          <a:effectLst/>
                          <a:latin typeface="Calibri" panose="020F0502020204030204" pitchFamily="34" charset="0"/>
                        </a:rPr>
                        <a:t>Cefalo</a:t>
                      </a:r>
                      <a:endParaRPr lang="en-US" sz="800" b="0" i="0" u="none" strike="noStrike" dirty="0">
                        <a:solidFill>
                          <a:srgbClr val="000000"/>
                        </a:solidFill>
                        <a:effectLst/>
                        <a:latin typeface="Calibri" panose="020F0502020204030204" pitchFamily="34" charset="0"/>
                      </a:endParaRPr>
                    </a:p>
                  </a:txBody>
                  <a:tcPr marL="4417" marR="4417" marT="441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HR RIJEKA01</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CROAZIA</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sng" strike="noStrike" dirty="0" err="1">
                          <a:solidFill>
                            <a:srgbClr val="0563C1"/>
                          </a:solidFill>
                          <a:effectLst/>
                          <a:latin typeface="Arial" panose="020B0604020202020204" pitchFamily="34" charset="0"/>
                          <a:hlinkClick r:id="rId7"/>
                        </a:rPr>
                        <a:t>Sveučilište</a:t>
                      </a:r>
                      <a:r>
                        <a:rPr lang="es-ES" sz="800" b="0" i="0" u="sng" strike="noStrike" dirty="0">
                          <a:solidFill>
                            <a:srgbClr val="0563C1"/>
                          </a:solidFill>
                          <a:effectLst/>
                          <a:latin typeface="Arial" panose="020B0604020202020204" pitchFamily="34" charset="0"/>
                          <a:hlinkClick r:id="rId7"/>
                        </a:rPr>
                        <a:t> u </a:t>
                      </a:r>
                      <a:r>
                        <a:rPr lang="es-ES" sz="800" b="0" i="0" u="sng" strike="noStrike" dirty="0" err="1">
                          <a:solidFill>
                            <a:srgbClr val="0563C1"/>
                          </a:solidFill>
                          <a:effectLst/>
                          <a:latin typeface="Arial" panose="020B0604020202020204" pitchFamily="34" charset="0"/>
                          <a:hlinkClick r:id="rId7"/>
                        </a:rPr>
                        <a:t>Rijeci</a:t>
                      </a:r>
                      <a:endParaRPr lang="es-ES" sz="800" b="0" i="0" u="sng" strike="noStrike" dirty="0">
                        <a:solidFill>
                          <a:srgbClr val="0563C1"/>
                        </a:solidFill>
                        <a:effectLst/>
                        <a:latin typeface="Arial" panose="020B0604020202020204" pitchFamily="34" charset="0"/>
                      </a:endParaRP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700" b="0" i="1" u="none" strike="noStrike" dirty="0" err="1">
                          <a:solidFill>
                            <a:srgbClr val="000000"/>
                          </a:solidFill>
                          <a:effectLst/>
                          <a:latin typeface="Calibri" panose="020F0502020204030204" pitchFamily="34" charset="0"/>
                        </a:rPr>
                        <a:t>Faculty</a:t>
                      </a:r>
                      <a:r>
                        <a:rPr lang="es-ES" sz="700" b="0" i="1" u="none" strike="noStrike" dirty="0">
                          <a:solidFill>
                            <a:srgbClr val="000000"/>
                          </a:solidFill>
                          <a:effectLst/>
                          <a:latin typeface="Calibri" panose="020F0502020204030204" pitchFamily="34" charset="0"/>
                        </a:rPr>
                        <a:t> of </a:t>
                      </a:r>
                      <a:r>
                        <a:rPr lang="es-ES" sz="700" b="0" i="1" u="none" strike="noStrike" dirty="0" err="1">
                          <a:solidFill>
                            <a:srgbClr val="000000"/>
                          </a:solidFill>
                          <a:effectLst/>
                          <a:latin typeface="Calibri" panose="020F0502020204030204" pitchFamily="34" charset="0"/>
                        </a:rPr>
                        <a:t>Enginering</a:t>
                      </a:r>
                      <a:endParaRPr lang="es-ES" sz="700" b="0" i="1" u="none" strike="noStrike" dirty="0">
                        <a:solidFill>
                          <a:srgbClr val="000000"/>
                        </a:solidFill>
                        <a:effectLst/>
                        <a:latin typeface="Calibri" panose="020F0502020204030204" pitchFamily="34" charset="0"/>
                      </a:endParaRP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6</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rgbClr val="000000"/>
                          </a:solidFill>
                          <a:effectLst/>
                          <a:latin typeface="Calibri" panose="020F0502020204030204" pitchFamily="34" charset="0"/>
                        </a:rPr>
                        <a:t>0730</a:t>
                      </a:r>
                    </a:p>
                    <a:p>
                      <a:pPr algn="ctr" fontAlgn="ctr"/>
                      <a:r>
                        <a:rPr lang="en-US" sz="700" b="1" i="0" u="none" strike="noStrike" dirty="0">
                          <a:solidFill>
                            <a:srgbClr val="000000"/>
                          </a:solidFill>
                          <a:effectLst/>
                          <a:latin typeface="Calibri" panose="020F0502020204030204" pitchFamily="34" charset="0"/>
                        </a:rPr>
                        <a:t>0710</a:t>
                      </a:r>
                    </a:p>
                    <a:p>
                      <a:pPr algn="ctr" fontAlgn="ctr"/>
                      <a:r>
                        <a:rPr lang="en-US" sz="700" b="1" i="0" u="none" strike="noStrike" dirty="0">
                          <a:solidFill>
                            <a:srgbClr val="000000"/>
                          </a:solidFill>
                          <a:effectLst/>
                          <a:latin typeface="Calibri" panose="020F0502020204030204" pitchFamily="34" charset="0"/>
                        </a:rPr>
                        <a:t>0610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700" b="0" i="0" u="none" strike="noStrike" dirty="0">
                          <a:solidFill>
                            <a:srgbClr val="000000"/>
                          </a:solidFill>
                          <a:effectLst/>
                          <a:latin typeface="Calibri" panose="020F0502020204030204" pitchFamily="34" charset="0"/>
                        </a:rPr>
                        <a:t>ENG B2</a:t>
                      </a:r>
                    </a:p>
                  </a:txBody>
                  <a:tcPr marL="4417" marR="4417" marT="44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8379926"/>
                  </a:ext>
                </a:extLst>
              </a:tr>
              <a:tr h="369431">
                <a:tc>
                  <a:txBody>
                    <a:bodyPr/>
                    <a:lstStyle/>
                    <a:p>
                      <a:pPr algn="ctr" fontAlgn="ctr"/>
                      <a:r>
                        <a:rPr lang="en-US" sz="800" b="0" i="0" u="none" strike="noStrike" dirty="0" err="1">
                          <a:solidFill>
                            <a:srgbClr val="000000"/>
                          </a:solidFill>
                          <a:effectLst/>
                          <a:latin typeface="Calibri" panose="020F0502020204030204" pitchFamily="34" charset="0"/>
                        </a:rPr>
                        <a:t>Parussini</a:t>
                      </a:r>
                      <a:endParaRPr lang="en-US" sz="800" b="0" i="0" u="none" strike="noStrike" dirty="0">
                        <a:solidFill>
                          <a:srgbClr val="000000"/>
                        </a:solidFill>
                        <a:effectLst/>
                        <a:latin typeface="Calibri" panose="020F0502020204030204" pitchFamily="34" charset="0"/>
                      </a:endParaRPr>
                    </a:p>
                  </a:txBody>
                  <a:tcPr marL="4417" marR="4417" marT="441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LT KAUNAS01</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LITUANIA</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sng" strike="noStrike" dirty="0" err="1">
                          <a:solidFill>
                            <a:srgbClr val="0563C1"/>
                          </a:solidFill>
                          <a:effectLst/>
                          <a:latin typeface="Arial" panose="020B0604020202020204" pitchFamily="34" charset="0"/>
                          <a:hlinkClick r:id="rId8"/>
                        </a:rPr>
                        <a:t>Vytautas</a:t>
                      </a:r>
                      <a:r>
                        <a:rPr lang="en-US" sz="800" b="0" i="0" u="sng" strike="noStrike" dirty="0">
                          <a:solidFill>
                            <a:srgbClr val="0563C1"/>
                          </a:solidFill>
                          <a:effectLst/>
                          <a:latin typeface="Arial" panose="020B0604020202020204" pitchFamily="34" charset="0"/>
                          <a:hlinkClick r:id="rId8"/>
                        </a:rPr>
                        <a:t> Magnus University</a:t>
                      </a:r>
                      <a:endParaRPr lang="en-US" sz="800" b="0" i="0" u="sng" strike="noStrike" dirty="0">
                        <a:solidFill>
                          <a:srgbClr val="0563C1"/>
                        </a:solidFill>
                        <a:effectLst/>
                        <a:latin typeface="Arial" panose="020B0604020202020204" pitchFamily="34" charset="0"/>
                      </a:endParaRP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1" u="none" strike="noStrike" dirty="0">
                          <a:solidFill>
                            <a:srgbClr val="000000"/>
                          </a:solidFill>
                          <a:effectLst/>
                          <a:latin typeface="Calibri" panose="020F0502020204030204" pitchFamily="34" charset="0"/>
                        </a:rPr>
                        <a:t>Faculty of Engineering</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5</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 </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rgbClr val="000000"/>
                          </a:solidFill>
                          <a:effectLst/>
                          <a:latin typeface="Calibri" panose="020F0502020204030204" pitchFamily="34" charset="0"/>
                        </a:rPr>
                        <a:t>0700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ENG B2</a:t>
                      </a:r>
                    </a:p>
                  </a:txBody>
                  <a:tcPr marL="4417" marR="4417" marT="44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9009836"/>
                  </a:ext>
                </a:extLst>
              </a:tr>
              <a:tr h="397787">
                <a:tc>
                  <a:txBody>
                    <a:bodyPr/>
                    <a:lstStyle/>
                    <a:p>
                      <a:pPr algn="ctr" fontAlgn="ctr"/>
                      <a:r>
                        <a:rPr lang="en-US" sz="800" b="0" i="0" u="none" strike="noStrike" dirty="0" err="1">
                          <a:solidFill>
                            <a:srgbClr val="000000"/>
                          </a:solidFill>
                          <a:effectLst/>
                          <a:latin typeface="Calibri" panose="020F0502020204030204" pitchFamily="34" charset="0"/>
                        </a:rPr>
                        <a:t>Bedon</a:t>
                      </a:r>
                      <a:endParaRPr lang="en-US" sz="800" b="0" i="0" u="none" strike="noStrike" dirty="0">
                        <a:solidFill>
                          <a:srgbClr val="000000"/>
                        </a:solidFill>
                        <a:effectLst/>
                        <a:latin typeface="Calibri" panose="020F0502020204030204" pitchFamily="34" charset="0"/>
                      </a:endParaRPr>
                    </a:p>
                  </a:txBody>
                  <a:tcPr marL="4417" marR="4417" marT="441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P COIMBRA01</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PORTOGALLO</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sng" strike="noStrike" dirty="0">
                          <a:solidFill>
                            <a:srgbClr val="0563C1"/>
                          </a:solidFill>
                          <a:effectLst/>
                          <a:latin typeface="Arial" panose="020B0604020202020204" pitchFamily="34" charset="0"/>
                          <a:hlinkClick r:id="rId9"/>
                        </a:rPr>
                        <a:t>University of Coimbra</a:t>
                      </a:r>
                      <a:endParaRPr lang="en-US" sz="800" b="0" i="0" u="sng" strike="noStrike" dirty="0">
                        <a:solidFill>
                          <a:srgbClr val="0563C1"/>
                        </a:solidFill>
                        <a:effectLst/>
                        <a:latin typeface="Arial" panose="020B0604020202020204" pitchFamily="34" charset="0"/>
                      </a:endParaRP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1" u="none" strike="noStrike" dirty="0">
                          <a:solidFill>
                            <a:srgbClr val="000000"/>
                          </a:solidFill>
                          <a:effectLst/>
                          <a:latin typeface="Calibri" panose="020F0502020204030204" pitchFamily="34" charset="0"/>
                        </a:rPr>
                        <a:t>Department of Civil Engineering</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6</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rgbClr val="000000"/>
                          </a:solidFill>
                          <a:effectLst/>
                          <a:latin typeface="Calibri" panose="020F0502020204030204" pitchFamily="34" charset="0"/>
                        </a:rPr>
                        <a:t>0732</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PORTO B1/ENG B2</a:t>
                      </a:r>
                    </a:p>
                  </a:txBody>
                  <a:tcPr marL="4417" marR="4417" marT="44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7765470"/>
                  </a:ext>
                </a:extLst>
              </a:tr>
            </a:tbl>
          </a:graphicData>
        </a:graphic>
      </p:graphicFrame>
      <p:sp>
        <p:nvSpPr>
          <p:cNvPr id="8" name="TextBox 7"/>
          <p:cNvSpPr txBox="1"/>
          <p:nvPr/>
        </p:nvSpPr>
        <p:spPr>
          <a:xfrm>
            <a:off x="8009265" y="4419746"/>
            <a:ext cx="575799" cy="215444"/>
          </a:xfrm>
          <a:prstGeom prst="rect">
            <a:avLst/>
          </a:prstGeom>
          <a:noFill/>
        </p:spPr>
        <p:txBody>
          <a:bodyPr wrap="none" rtlCol="0">
            <a:spAutoFit/>
          </a:bodyPr>
          <a:lstStyle/>
          <a:p>
            <a:r>
              <a:rPr lang="en-US" sz="800" dirty="0">
                <a:latin typeface="Founders Grotesk" panose="020B0503030202060203"/>
              </a:rPr>
              <a:t>continua..</a:t>
            </a:r>
          </a:p>
        </p:txBody>
      </p:sp>
    </p:spTree>
    <p:extLst>
      <p:ext uri="{BB962C8B-B14F-4D97-AF65-F5344CB8AC3E}">
        <p14:creationId xmlns:p14="http://schemas.microsoft.com/office/powerpoint/2010/main" val="3237757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FC3E185-B303-E445-8467-23FFD77D3467}"/>
              </a:ext>
            </a:extLst>
          </p:cNvPr>
          <p:cNvPicPr>
            <a:picLocks noChangeAspect="1"/>
          </p:cNvPicPr>
          <p:nvPr/>
        </p:nvPicPr>
        <p:blipFill>
          <a:blip r:embed="rId4"/>
          <a:stretch>
            <a:fillRect/>
          </a:stretch>
        </p:blipFill>
        <p:spPr>
          <a:xfrm>
            <a:off x="0" y="0"/>
            <a:ext cx="9144000" cy="836188"/>
          </a:xfrm>
          <a:prstGeom prst="rect">
            <a:avLst/>
          </a:prstGeom>
        </p:spPr>
      </p:pic>
      <p:sp>
        <p:nvSpPr>
          <p:cNvPr id="5" name="CasellaDiTesto 4">
            <a:extLst>
              <a:ext uri="{FF2B5EF4-FFF2-40B4-BE49-F238E27FC236}">
                <a16:creationId xmlns:a16="http://schemas.microsoft.com/office/drawing/2014/main" id="{FF17ED5F-5680-5B40-A954-D09969114D11}"/>
              </a:ext>
            </a:extLst>
          </p:cNvPr>
          <p:cNvSpPr txBox="1"/>
          <p:nvPr/>
        </p:nvSpPr>
        <p:spPr>
          <a:xfrm>
            <a:off x="352770" y="327728"/>
            <a:ext cx="5801989" cy="415498"/>
          </a:xfrm>
          <a:prstGeom prst="rect">
            <a:avLst/>
          </a:prstGeom>
          <a:noFill/>
        </p:spPr>
        <p:txBody>
          <a:bodyPr wrap="square" rtlCol="0">
            <a:spAutoFit/>
          </a:bodyPr>
          <a:lstStyle/>
          <a:p>
            <a:r>
              <a:rPr lang="it-IT" sz="2100" b="1" dirty="0">
                <a:solidFill>
                  <a:schemeClr val="bg1"/>
                </a:solidFill>
                <a:latin typeface="Founders Grotesk" panose="020B0503030202060203" pitchFamily="34" charset="77"/>
                <a:ea typeface="Gibson SemiBold" charset="0"/>
                <a:cs typeface="Gibson SemiBold" charset="0"/>
              </a:rPr>
              <a:t>ERASMUS+ STUDIO</a:t>
            </a:r>
          </a:p>
        </p:txBody>
      </p:sp>
      <p:sp>
        <p:nvSpPr>
          <p:cNvPr id="2" name="Rectangle 1"/>
          <p:cNvSpPr/>
          <p:nvPr/>
        </p:nvSpPr>
        <p:spPr>
          <a:xfrm>
            <a:off x="352770" y="836188"/>
            <a:ext cx="2090829" cy="369332"/>
          </a:xfrm>
          <a:prstGeom prst="rect">
            <a:avLst/>
          </a:prstGeom>
        </p:spPr>
        <p:txBody>
          <a:bodyPr wrap="none">
            <a:spAutoFit/>
          </a:bodyPr>
          <a:lstStyle/>
          <a:p>
            <a:r>
              <a:rPr lang="it-IT" dirty="0">
                <a:solidFill>
                  <a:srgbClr val="70240F"/>
                </a:solidFill>
                <a:latin typeface="Founders Grotesk" panose="020B0503030202060203" pitchFamily="34" charset="77"/>
                <a:ea typeface="Gibson" charset="0"/>
                <a:cs typeface="Gibson" charset="0"/>
              </a:rPr>
              <a:t>LM Ingegneria Civile</a:t>
            </a:r>
            <a:endParaRPr lang="en-US" sz="800" dirty="0"/>
          </a:p>
        </p:txBody>
      </p:sp>
      <p:sp>
        <p:nvSpPr>
          <p:cNvPr id="7" name="Rectangle 6"/>
          <p:cNvSpPr/>
          <p:nvPr/>
        </p:nvSpPr>
        <p:spPr>
          <a:xfrm>
            <a:off x="8297165" y="418094"/>
            <a:ext cx="846835" cy="400110"/>
          </a:xfrm>
          <a:prstGeom prst="rect">
            <a:avLst/>
          </a:prstGeom>
        </p:spPr>
        <p:txBody>
          <a:bodyPr wrap="none">
            <a:spAutoFit/>
          </a:bodyPr>
          <a:lstStyle/>
          <a:p>
            <a:r>
              <a:rPr lang="it-IT" sz="2000" dirty="0">
                <a:solidFill>
                  <a:schemeClr val="bg1"/>
                </a:solidFill>
                <a:latin typeface="Founders Grotesk Semibold" panose="020B0703030202060203" pitchFamily="34" charset="0"/>
              </a:rPr>
              <a:t>dove?</a:t>
            </a:r>
            <a:endParaRPr lang="en-US" sz="2000" dirty="0">
              <a:solidFill>
                <a:schemeClr val="bg1"/>
              </a:solidFill>
              <a:latin typeface="Founders Grotesk Semibold" panose="020B0703030202060203"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558265659"/>
              </p:ext>
            </p:extLst>
          </p:nvPr>
        </p:nvGraphicFramePr>
        <p:xfrm>
          <a:off x="628651" y="1449493"/>
          <a:ext cx="7886698" cy="2416647"/>
        </p:xfrm>
        <a:graphic>
          <a:graphicData uri="http://schemas.openxmlformats.org/drawingml/2006/table">
            <a:tbl>
              <a:tblPr/>
              <a:tblGrid>
                <a:gridCol w="582674">
                  <a:extLst>
                    <a:ext uri="{9D8B030D-6E8A-4147-A177-3AD203B41FA5}">
                      <a16:colId xmlns:a16="http://schemas.microsoft.com/office/drawing/2014/main" val="910810890"/>
                    </a:ext>
                  </a:extLst>
                </a:gridCol>
                <a:gridCol w="670958">
                  <a:extLst>
                    <a:ext uri="{9D8B030D-6E8A-4147-A177-3AD203B41FA5}">
                      <a16:colId xmlns:a16="http://schemas.microsoft.com/office/drawing/2014/main" val="725393691"/>
                    </a:ext>
                  </a:extLst>
                </a:gridCol>
                <a:gridCol w="626831">
                  <a:extLst>
                    <a:ext uri="{9D8B030D-6E8A-4147-A177-3AD203B41FA5}">
                      <a16:colId xmlns:a16="http://schemas.microsoft.com/office/drawing/2014/main" val="3565774443"/>
                    </a:ext>
                  </a:extLst>
                </a:gridCol>
                <a:gridCol w="2040940">
                  <a:extLst>
                    <a:ext uri="{9D8B030D-6E8A-4147-A177-3AD203B41FA5}">
                      <a16:colId xmlns:a16="http://schemas.microsoft.com/office/drawing/2014/main" val="1090658963"/>
                    </a:ext>
                  </a:extLst>
                </a:gridCol>
                <a:gridCol w="1664028">
                  <a:extLst>
                    <a:ext uri="{9D8B030D-6E8A-4147-A177-3AD203B41FA5}">
                      <a16:colId xmlns:a16="http://schemas.microsoft.com/office/drawing/2014/main" val="3083489576"/>
                    </a:ext>
                  </a:extLst>
                </a:gridCol>
                <a:gridCol w="454662">
                  <a:extLst>
                    <a:ext uri="{9D8B030D-6E8A-4147-A177-3AD203B41FA5}">
                      <a16:colId xmlns:a16="http://schemas.microsoft.com/office/drawing/2014/main" val="1690248709"/>
                    </a:ext>
                  </a:extLst>
                </a:gridCol>
                <a:gridCol w="136840">
                  <a:extLst>
                    <a:ext uri="{9D8B030D-6E8A-4147-A177-3AD203B41FA5}">
                      <a16:colId xmlns:a16="http://schemas.microsoft.com/office/drawing/2014/main" val="3134636426"/>
                    </a:ext>
                  </a:extLst>
                </a:gridCol>
                <a:gridCol w="136840">
                  <a:extLst>
                    <a:ext uri="{9D8B030D-6E8A-4147-A177-3AD203B41FA5}">
                      <a16:colId xmlns:a16="http://schemas.microsoft.com/office/drawing/2014/main" val="2653883364"/>
                    </a:ext>
                  </a:extLst>
                </a:gridCol>
                <a:gridCol w="136840">
                  <a:extLst>
                    <a:ext uri="{9D8B030D-6E8A-4147-A177-3AD203B41FA5}">
                      <a16:colId xmlns:a16="http://schemas.microsoft.com/office/drawing/2014/main" val="3835566256"/>
                    </a:ext>
                  </a:extLst>
                </a:gridCol>
                <a:gridCol w="394335">
                  <a:extLst>
                    <a:ext uri="{9D8B030D-6E8A-4147-A177-3AD203B41FA5}">
                      <a16:colId xmlns:a16="http://schemas.microsoft.com/office/drawing/2014/main" val="4293482681"/>
                    </a:ext>
                  </a:extLst>
                </a:gridCol>
                <a:gridCol w="1041750">
                  <a:extLst>
                    <a:ext uri="{9D8B030D-6E8A-4147-A177-3AD203B41FA5}">
                      <a16:colId xmlns:a16="http://schemas.microsoft.com/office/drawing/2014/main" val="4142593018"/>
                    </a:ext>
                  </a:extLst>
                </a:gridCol>
              </a:tblGrid>
              <a:tr h="602841">
                <a:tc>
                  <a:txBody>
                    <a:bodyPr/>
                    <a:lstStyle/>
                    <a:p>
                      <a:pPr algn="ctr" fontAlgn="ctr"/>
                      <a:r>
                        <a:rPr lang="en-US" sz="700" b="1" i="0" u="none" strike="noStrike" dirty="0" err="1">
                          <a:solidFill>
                            <a:srgbClr val="000000"/>
                          </a:solidFill>
                          <a:effectLst/>
                          <a:latin typeface="Calibri" panose="020F0502020204030204" pitchFamily="34" charset="0"/>
                        </a:rPr>
                        <a:t>Coordinatore</a:t>
                      </a:r>
                      <a:endParaRPr lang="en-US" sz="700" b="1" i="0" u="none" strike="noStrike" dirty="0">
                        <a:solidFill>
                          <a:srgbClr val="000000"/>
                        </a:solidFill>
                        <a:effectLst/>
                        <a:latin typeface="Calibri" panose="020F0502020204030204" pitchFamily="34" charset="0"/>
                      </a:endParaRPr>
                    </a:p>
                  </a:txBody>
                  <a:tcPr marL="4417" marR="4417" marT="441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0" u="none" strike="noStrike" dirty="0">
                          <a:solidFill>
                            <a:srgbClr val="000000"/>
                          </a:solidFill>
                          <a:effectLst/>
                          <a:latin typeface="Calibri" panose="020F0502020204030204" pitchFamily="34" charset="0"/>
                        </a:rPr>
                        <a:t>ERASMUS CODE</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0" u="none" strike="noStrike" dirty="0">
                          <a:solidFill>
                            <a:srgbClr val="000000"/>
                          </a:solidFill>
                          <a:effectLst/>
                          <a:latin typeface="Calibri" panose="020F0502020204030204" pitchFamily="34" charset="0"/>
                        </a:rPr>
                        <a:t>PAESE</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0" u="none" strike="noStrike" dirty="0">
                          <a:solidFill>
                            <a:srgbClr val="000000"/>
                          </a:solidFill>
                          <a:effectLst/>
                          <a:latin typeface="Calibri" panose="020F0502020204030204" pitchFamily="34" charset="0"/>
                        </a:rPr>
                        <a:t>UNIVERSITÀ</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it-IT" sz="700" b="1" i="0" u="none" strike="noStrike" dirty="0">
                          <a:solidFill>
                            <a:srgbClr val="000000"/>
                          </a:solidFill>
                          <a:effectLst/>
                          <a:latin typeface="Calibri" panose="020F0502020204030204" pitchFamily="34" charset="0"/>
                        </a:rPr>
                        <a:t>Facoltà e/o Dipartimento e/o Istituto</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a:solidFill>
                            <a:srgbClr val="000000"/>
                          </a:solidFill>
                          <a:effectLst/>
                          <a:latin typeface="Calibri" panose="020F0502020204030204" pitchFamily="34" charset="0"/>
                        </a:rPr>
                        <a:t>MESI PER STUDENTE</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err="1">
                          <a:solidFill>
                            <a:srgbClr val="000000"/>
                          </a:solidFill>
                          <a:effectLst/>
                          <a:latin typeface="Calibri" panose="020F0502020204030204" pitchFamily="34" charset="0"/>
                        </a:rPr>
                        <a:t>Corsi</a:t>
                      </a:r>
                      <a:endParaRPr lang="en-US" sz="700" b="1" i="1" u="none" strike="noStrike" dirty="0">
                        <a:solidFill>
                          <a:srgbClr val="000000"/>
                        </a:solidFill>
                        <a:effectLst/>
                        <a:latin typeface="Calibri" panose="020F0502020204030204" pitchFamily="34" charset="0"/>
                      </a:endParaRPr>
                    </a:p>
                  </a:txBody>
                  <a:tcPr marL="4417" marR="4417" marT="441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err="1">
                          <a:solidFill>
                            <a:srgbClr val="000000"/>
                          </a:solidFill>
                          <a:effectLst/>
                          <a:latin typeface="Calibri" panose="020F0502020204030204" pitchFamily="34" charset="0"/>
                        </a:rPr>
                        <a:t>Lavoro</a:t>
                      </a:r>
                      <a:r>
                        <a:rPr lang="en-US" sz="700" b="1" i="1" u="none" strike="noStrike" dirty="0">
                          <a:solidFill>
                            <a:srgbClr val="000000"/>
                          </a:solidFill>
                          <a:effectLst/>
                          <a:latin typeface="Calibri" panose="020F0502020204030204" pitchFamily="34" charset="0"/>
                        </a:rPr>
                        <a:t> di </a:t>
                      </a:r>
                      <a:r>
                        <a:rPr lang="en-US" sz="700" b="1" i="1" u="none" strike="noStrike" dirty="0" err="1">
                          <a:solidFill>
                            <a:srgbClr val="000000"/>
                          </a:solidFill>
                          <a:effectLst/>
                          <a:latin typeface="Calibri" panose="020F0502020204030204" pitchFamily="34" charset="0"/>
                        </a:rPr>
                        <a:t>tesi</a:t>
                      </a:r>
                      <a:endParaRPr lang="en-US" sz="700" b="1" i="1" u="none" strike="noStrike" dirty="0">
                        <a:solidFill>
                          <a:srgbClr val="000000"/>
                        </a:solidFill>
                        <a:effectLst/>
                        <a:latin typeface="Calibri" panose="020F0502020204030204" pitchFamily="34" charset="0"/>
                      </a:endParaRPr>
                    </a:p>
                  </a:txBody>
                  <a:tcPr marL="4417" marR="4417" marT="441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err="1">
                          <a:solidFill>
                            <a:srgbClr val="000000"/>
                          </a:solidFill>
                          <a:effectLst/>
                          <a:latin typeface="Calibri" panose="020F0502020204030204" pitchFamily="34" charset="0"/>
                        </a:rPr>
                        <a:t>Tirocinio</a:t>
                      </a:r>
                      <a:endParaRPr lang="en-US" sz="700" b="1" i="1" u="none" strike="noStrike" dirty="0">
                        <a:solidFill>
                          <a:srgbClr val="000000"/>
                        </a:solidFill>
                        <a:effectLst/>
                        <a:latin typeface="Calibri" panose="020F0502020204030204" pitchFamily="34" charset="0"/>
                      </a:endParaRPr>
                    </a:p>
                  </a:txBody>
                  <a:tcPr marL="4417" marR="4417" marT="441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a:solidFill>
                            <a:srgbClr val="000000"/>
                          </a:solidFill>
                          <a:effectLst/>
                          <a:latin typeface="Calibri" panose="020F0502020204030204" pitchFamily="34" charset="0"/>
                        </a:rPr>
                        <a:t>ISCED CODE</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a:solidFill>
                            <a:srgbClr val="000000"/>
                          </a:solidFill>
                          <a:effectLst/>
                          <a:latin typeface="Calibri" panose="020F0502020204030204" pitchFamily="34" charset="0"/>
                        </a:rPr>
                        <a:t>LIVELLO LINGUISTICO</a:t>
                      </a:r>
                    </a:p>
                  </a:txBody>
                  <a:tcPr marL="4417" marR="4417" marT="44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3383987860"/>
                  </a:ext>
                </a:extLst>
              </a:tr>
              <a:tr h="460461">
                <a:tc>
                  <a:txBody>
                    <a:bodyPr/>
                    <a:lstStyle/>
                    <a:p>
                      <a:pPr algn="ctr" fontAlgn="ctr"/>
                      <a:r>
                        <a:rPr lang="en-US" sz="800" b="0" i="0" u="none" strike="noStrike" dirty="0" err="1">
                          <a:solidFill>
                            <a:schemeClr val="tx1"/>
                          </a:solidFill>
                          <a:effectLst/>
                          <a:latin typeface="Calibri" panose="020F0502020204030204" pitchFamily="34" charset="0"/>
                        </a:rPr>
                        <a:t>Cefalo</a:t>
                      </a:r>
                      <a:endParaRPr lang="en-US" sz="800" b="0" i="0" u="none" strike="noStrike" dirty="0">
                        <a:solidFill>
                          <a:schemeClr val="tx1"/>
                        </a:solidFill>
                        <a:effectLst/>
                        <a:latin typeface="Calibri" panose="020F0502020204030204" pitchFamily="34" charset="0"/>
                      </a:endParaRPr>
                    </a:p>
                  </a:txBody>
                  <a:tcPr marL="4417" marR="4417" marT="441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chemeClr val="tx1"/>
                          </a:solidFill>
                          <a:effectLst/>
                          <a:latin typeface="Calibri" panose="020F0502020204030204" pitchFamily="34" charset="0"/>
                        </a:rPr>
                        <a:t>PL OLSZTYN01</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chemeClr val="tx1"/>
                          </a:solidFill>
                          <a:effectLst/>
                          <a:latin typeface="Calibri" panose="020F0502020204030204" pitchFamily="34" charset="0"/>
                        </a:rPr>
                        <a:t>POLONIA</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sng" strike="noStrike" kern="1200" dirty="0">
                          <a:solidFill>
                            <a:srgbClr val="0563C1"/>
                          </a:solidFill>
                          <a:effectLst/>
                          <a:latin typeface="Arial" panose="020B0604020202020204" pitchFamily="34" charset="0"/>
                          <a:ea typeface="+mn-ea"/>
                          <a:cs typeface="+mn-cs"/>
                        </a:rPr>
                        <a:t>University of </a:t>
                      </a:r>
                      <a:r>
                        <a:rPr lang="en-US" sz="800" b="0" i="0" u="sng" strike="noStrike" kern="1200" dirty="0" err="1">
                          <a:solidFill>
                            <a:srgbClr val="0563C1"/>
                          </a:solidFill>
                          <a:effectLst/>
                          <a:latin typeface="Arial" panose="020B0604020202020204" pitchFamily="34" charset="0"/>
                          <a:ea typeface="+mn-ea"/>
                          <a:cs typeface="+mn-cs"/>
                        </a:rPr>
                        <a:t>Warmia</a:t>
                      </a:r>
                      <a:r>
                        <a:rPr lang="en-US" sz="800" b="0" i="0" u="sng" strike="noStrike" kern="1200" dirty="0">
                          <a:solidFill>
                            <a:srgbClr val="0563C1"/>
                          </a:solidFill>
                          <a:effectLst/>
                          <a:latin typeface="Arial" panose="020B0604020202020204" pitchFamily="34" charset="0"/>
                          <a:ea typeface="+mn-ea"/>
                          <a:cs typeface="+mn-cs"/>
                        </a:rPr>
                        <a:t> and </a:t>
                      </a:r>
                      <a:r>
                        <a:rPr lang="en-US" sz="800" b="0" i="0" u="sng" strike="noStrike" kern="1200" dirty="0" err="1">
                          <a:solidFill>
                            <a:srgbClr val="0563C1"/>
                          </a:solidFill>
                          <a:effectLst/>
                          <a:latin typeface="Arial" panose="020B0604020202020204" pitchFamily="34" charset="0"/>
                          <a:ea typeface="+mn-ea"/>
                          <a:cs typeface="+mn-cs"/>
                        </a:rPr>
                        <a:t>Mazury</a:t>
                      </a:r>
                      <a:r>
                        <a:rPr lang="en-US" sz="800" b="0" i="0" u="sng" strike="noStrike" kern="1200" dirty="0">
                          <a:solidFill>
                            <a:srgbClr val="0563C1"/>
                          </a:solidFill>
                          <a:effectLst/>
                          <a:latin typeface="Arial" panose="020B0604020202020204" pitchFamily="34" charset="0"/>
                          <a:ea typeface="+mn-ea"/>
                          <a:cs typeface="+mn-cs"/>
                        </a:rPr>
                        <a:t> in Olsztyn</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1" u="none" strike="noStrike" dirty="0">
                          <a:solidFill>
                            <a:schemeClr val="tx1"/>
                          </a:solidFill>
                          <a:effectLst/>
                          <a:latin typeface="Calibri" panose="020F0502020204030204" pitchFamily="34" charset="0"/>
                        </a:rPr>
                        <a:t>Faculty of Geodesy and Land Management</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5</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chemeClr val="tx1"/>
                          </a:solidFill>
                          <a:effectLst/>
                          <a:latin typeface="Calibri" panose="020F0502020204030204" pitchFamily="34" charset="0"/>
                        </a:rPr>
                        <a:t>0730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ENG B1</a:t>
                      </a:r>
                    </a:p>
                  </a:txBody>
                  <a:tcPr marL="4417" marR="4417" marT="44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8532400"/>
                  </a:ext>
                </a:extLst>
              </a:tr>
              <a:tr h="365746">
                <a:tc>
                  <a:txBody>
                    <a:bodyPr/>
                    <a:lstStyle/>
                    <a:p>
                      <a:pPr algn="ctr" fontAlgn="ctr"/>
                      <a:r>
                        <a:rPr lang="en-US" sz="800" b="0" i="0" u="none" strike="noStrike" dirty="0" err="1">
                          <a:solidFill>
                            <a:srgbClr val="000000"/>
                          </a:solidFill>
                          <a:effectLst/>
                          <a:latin typeface="Calibri" panose="020F0502020204030204" pitchFamily="34" charset="0"/>
                        </a:rPr>
                        <a:t>Bedon</a:t>
                      </a:r>
                      <a:endParaRPr lang="en-US" sz="800" b="0" i="0" u="none" strike="noStrike" dirty="0">
                        <a:solidFill>
                          <a:srgbClr val="000000"/>
                        </a:solidFill>
                        <a:effectLst/>
                        <a:latin typeface="Calibri" panose="020F0502020204030204" pitchFamily="34" charset="0"/>
                      </a:endParaRPr>
                    </a:p>
                  </a:txBody>
                  <a:tcPr marL="4417" marR="4417" marT="441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SK ZILINA01</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SLOVACCHIA</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sng" strike="noStrike" dirty="0">
                          <a:solidFill>
                            <a:srgbClr val="0563C1"/>
                          </a:solidFill>
                          <a:effectLst/>
                          <a:latin typeface="Arial" panose="020B0604020202020204" pitchFamily="34" charset="0"/>
                          <a:hlinkClick r:id="rId5"/>
                        </a:rPr>
                        <a:t>University of </a:t>
                      </a:r>
                      <a:r>
                        <a:rPr lang="en-US" sz="800" b="0" i="0" u="sng" strike="noStrike" dirty="0" err="1">
                          <a:solidFill>
                            <a:srgbClr val="0563C1"/>
                          </a:solidFill>
                          <a:effectLst/>
                          <a:latin typeface="Arial" panose="020B0604020202020204" pitchFamily="34" charset="0"/>
                          <a:hlinkClick r:id="rId5"/>
                        </a:rPr>
                        <a:t>Zilina</a:t>
                      </a:r>
                      <a:endParaRPr lang="en-US" sz="800" b="0" i="0" u="sng" strike="noStrike" dirty="0">
                        <a:solidFill>
                          <a:srgbClr val="0563C1"/>
                        </a:solidFill>
                        <a:effectLst/>
                        <a:latin typeface="Arial" panose="020B0604020202020204" pitchFamily="34" charset="0"/>
                      </a:endParaRP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1" u="none" strike="noStrike" dirty="0">
                          <a:solidFill>
                            <a:srgbClr val="000000"/>
                          </a:solidFill>
                          <a:effectLst/>
                          <a:latin typeface="Calibri" panose="020F0502020204030204" pitchFamily="34" charset="0"/>
                        </a:rPr>
                        <a:t>Faculty of Civil Engineering, Faculty of Operation and Economics of Transport, Faculty of Mechanical Engineering, Faculty of Electrical Engineering and Information </a:t>
                      </a:r>
                      <a:r>
                        <a:rPr lang="en-US" sz="600" b="0" i="1" u="none" strike="noStrike" dirty="0" err="1">
                          <a:solidFill>
                            <a:srgbClr val="000000"/>
                          </a:solidFill>
                          <a:effectLst/>
                          <a:latin typeface="Calibri" panose="020F0502020204030204" pitchFamily="34" charset="0"/>
                        </a:rPr>
                        <a:t>Technology,Faculty</a:t>
                      </a:r>
                      <a:r>
                        <a:rPr lang="en-US" sz="600" b="0" i="1" u="none" strike="noStrike" dirty="0">
                          <a:solidFill>
                            <a:srgbClr val="000000"/>
                          </a:solidFill>
                          <a:effectLst/>
                          <a:latin typeface="Calibri" panose="020F0502020204030204" pitchFamily="34" charset="0"/>
                        </a:rPr>
                        <a:t> of Security Engineering</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6</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rgbClr val="000000"/>
                          </a:solidFill>
                          <a:effectLst/>
                          <a:latin typeface="Calibri" panose="020F0502020204030204" pitchFamily="34" charset="0"/>
                        </a:rPr>
                        <a:t>0610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ENG B1</a:t>
                      </a:r>
                    </a:p>
                  </a:txBody>
                  <a:tcPr marL="4417" marR="4417" marT="44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9016910"/>
                  </a:ext>
                </a:extLst>
              </a:tr>
              <a:tr h="445864">
                <a:tc>
                  <a:txBody>
                    <a:bodyPr/>
                    <a:lstStyle/>
                    <a:p>
                      <a:pPr algn="ctr" fontAlgn="ctr"/>
                      <a:r>
                        <a:rPr lang="en-US" sz="800" b="0" i="0" u="none" strike="noStrike" dirty="0" err="1">
                          <a:solidFill>
                            <a:schemeClr val="tx1"/>
                          </a:solidFill>
                          <a:effectLst/>
                          <a:latin typeface="Calibri" panose="020F0502020204030204" pitchFamily="34" charset="0"/>
                        </a:rPr>
                        <a:t>Marchigiani</a:t>
                      </a:r>
                      <a:endParaRPr lang="en-US" sz="800" b="0" i="0" u="none" strike="noStrike" kern="1200" dirty="0">
                        <a:solidFill>
                          <a:schemeClr val="tx1"/>
                        </a:solidFill>
                        <a:effectLst/>
                        <a:latin typeface="Calibri" panose="020F0502020204030204" pitchFamily="34" charset="0"/>
                        <a:ea typeface="+mn-ea"/>
                        <a:cs typeface="+mn-cs"/>
                      </a:endParaRPr>
                    </a:p>
                  </a:txBody>
                  <a:tcPr marL="4352" marR="4352" marT="435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800" b="1" i="0" u="none" strike="noStrike" kern="1200" dirty="0">
                        <a:solidFill>
                          <a:schemeClr val="tx1"/>
                        </a:solidFill>
                        <a:effectLst/>
                        <a:latin typeface="Calibri" panose="020F0502020204030204" pitchFamily="34" charset="0"/>
                        <a:ea typeface="+mn-ea"/>
                        <a:cs typeface="+mn-cs"/>
                      </a:endParaRP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kern="1200" dirty="0">
                          <a:solidFill>
                            <a:schemeClr val="tx1"/>
                          </a:solidFill>
                          <a:effectLst/>
                          <a:latin typeface="Calibri" panose="020F0502020204030204" pitchFamily="34" charset="0"/>
                          <a:ea typeface="+mn-ea"/>
                          <a:cs typeface="+mn-cs"/>
                        </a:rPr>
                        <a:t>VIETNAM</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sng" strike="noStrike" dirty="0">
                          <a:solidFill>
                            <a:schemeClr val="tx1"/>
                          </a:solidFill>
                          <a:effectLst/>
                          <a:latin typeface="Arial" panose="020B0604020202020204" pitchFamily="34" charset="0"/>
                        </a:rPr>
                        <a:t>Ton </a:t>
                      </a:r>
                      <a:r>
                        <a:rPr lang="en-US" sz="800" b="0" i="0" u="sng" strike="noStrike" dirty="0" err="1">
                          <a:solidFill>
                            <a:schemeClr val="tx1"/>
                          </a:solidFill>
                          <a:effectLst/>
                          <a:latin typeface="Arial" panose="020B0604020202020204" pitchFamily="34" charset="0"/>
                        </a:rPr>
                        <a:t>Duc</a:t>
                      </a:r>
                      <a:r>
                        <a:rPr lang="en-US" sz="800" b="0" i="0" u="sng" strike="noStrike" dirty="0">
                          <a:solidFill>
                            <a:schemeClr val="tx1"/>
                          </a:solidFill>
                          <a:effectLst/>
                          <a:latin typeface="Arial" panose="020B0604020202020204" pitchFamily="34" charset="0"/>
                        </a:rPr>
                        <a:t> Thang University - Vietnam</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1" u="none" strike="noStrike" dirty="0">
                          <a:solidFill>
                            <a:schemeClr val="tx1"/>
                          </a:solidFill>
                          <a:effectLst/>
                          <a:latin typeface="Calibri" panose="020F0502020204030204" pitchFamily="34" charset="0"/>
                        </a:rPr>
                        <a:t>Department of Architecture, Department of Civil Engineering</a:t>
                      </a:r>
                      <a:endParaRPr lang="pt-BR" sz="700" b="0" i="1" u="none" strike="noStrike" dirty="0">
                        <a:solidFill>
                          <a:schemeClr val="tx1"/>
                        </a:solidFill>
                        <a:effectLst/>
                        <a:latin typeface="Calibri" panose="020F0502020204030204" pitchFamily="34" charset="0"/>
                      </a:endParaRP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sz="700" b="0" i="0" u="none" strike="noStrike" kern="1200" dirty="0">
                          <a:solidFill>
                            <a:schemeClr val="tx1"/>
                          </a:solidFill>
                          <a:effectLst/>
                          <a:latin typeface="Calibri" panose="020F0502020204030204" pitchFamily="34" charset="0"/>
                          <a:ea typeface="+mn-ea"/>
                          <a:cs typeface="+mn-cs"/>
                        </a:rPr>
                        <a:t>6</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endParaRPr lang="en-US" sz="700" b="0" i="0" u="none" strike="noStrike" kern="1200" dirty="0">
                        <a:solidFill>
                          <a:schemeClr val="tx1"/>
                        </a:solidFill>
                        <a:effectLst/>
                        <a:latin typeface="Calibri" panose="020F0502020204030204" pitchFamily="34" charset="0"/>
                        <a:ea typeface="+mn-ea"/>
                        <a:cs typeface="+mn-cs"/>
                      </a:endParaRP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sz="700" b="0" i="0" u="none" strike="noStrike" kern="1200" dirty="0">
                          <a:solidFill>
                            <a:schemeClr val="tx1"/>
                          </a:solidFill>
                          <a:effectLst/>
                          <a:latin typeface="Calibri" panose="020F0502020204030204" pitchFamily="34" charset="0"/>
                          <a:ea typeface="+mn-ea"/>
                          <a:cs typeface="+mn-cs"/>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endParaRPr lang="en-US" sz="700" b="0" i="0" u="none" strike="noStrike" kern="1200" dirty="0">
                        <a:solidFill>
                          <a:schemeClr val="tx1"/>
                        </a:solidFill>
                        <a:effectLst/>
                        <a:latin typeface="Calibri" panose="020F0502020204030204" pitchFamily="34" charset="0"/>
                        <a:ea typeface="+mn-ea"/>
                        <a:cs typeface="+mn-cs"/>
                      </a:endParaRP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sz="700" b="1" i="0" u="none" strike="noStrike" dirty="0">
                          <a:solidFill>
                            <a:schemeClr val="tx1"/>
                          </a:solidFill>
                          <a:effectLst/>
                          <a:latin typeface="Calibri" panose="020F0502020204030204" pitchFamily="34" charset="0"/>
                        </a:rPr>
                        <a:t>0730</a:t>
                      </a:r>
                      <a:endParaRPr lang="en-US" sz="700" b="0" i="0" u="none" strike="noStrike" kern="1200" dirty="0">
                        <a:solidFill>
                          <a:schemeClr val="tx1"/>
                        </a:solidFill>
                        <a:effectLst/>
                        <a:latin typeface="Calibri" panose="020F0502020204030204" pitchFamily="34" charset="0"/>
                        <a:ea typeface="+mn-ea"/>
                        <a:cs typeface="+mn-cs"/>
                      </a:endParaRP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700" b="0" i="0" u="none" strike="noStrike" dirty="0">
                          <a:solidFill>
                            <a:schemeClr val="tx1"/>
                          </a:solidFill>
                          <a:effectLst/>
                          <a:latin typeface="Calibri" panose="020F0502020204030204" pitchFamily="34" charset="0"/>
                        </a:rPr>
                        <a:t>ENG B2</a:t>
                      </a:r>
                    </a:p>
                  </a:txBody>
                  <a:tcPr marL="4352" marR="4352" marT="435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4775047"/>
                  </a:ext>
                </a:extLst>
              </a:tr>
              <a:tr h="445864">
                <a:tc>
                  <a:txBody>
                    <a:bodyPr/>
                    <a:lstStyle/>
                    <a:p>
                      <a:pPr algn="ctr" fontAlgn="ctr"/>
                      <a:r>
                        <a:rPr lang="en-US" sz="800" b="0" i="0" u="none" strike="noStrike" dirty="0" err="1">
                          <a:solidFill>
                            <a:schemeClr val="tx1"/>
                          </a:solidFill>
                          <a:effectLst/>
                          <a:highlight>
                            <a:srgbClr val="FFFF00"/>
                          </a:highlight>
                          <a:latin typeface="Calibri" panose="020F0502020204030204" pitchFamily="34" charset="0"/>
                        </a:rPr>
                        <a:t>Cosmi</a:t>
                      </a:r>
                      <a:endParaRPr lang="en-US" sz="800" b="0" i="0" u="none" strike="noStrike" dirty="0">
                        <a:solidFill>
                          <a:schemeClr val="tx1"/>
                        </a:solidFill>
                        <a:effectLst/>
                        <a:highlight>
                          <a:srgbClr val="FFFF00"/>
                        </a:highlight>
                        <a:latin typeface="Calibri" panose="020F0502020204030204" pitchFamily="34" charset="0"/>
                      </a:endParaRPr>
                    </a:p>
                  </a:txBody>
                  <a:tcPr marL="4352" marR="4352" marT="435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800" b="1" i="0" u="none" strike="noStrike" dirty="0">
                        <a:solidFill>
                          <a:schemeClr val="tx1"/>
                        </a:solidFill>
                        <a:effectLst/>
                        <a:latin typeface="Calibri" panose="020F0502020204030204" pitchFamily="34" charset="0"/>
                      </a:endParaRP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chemeClr val="tx1"/>
                          </a:solidFill>
                          <a:effectLst/>
                          <a:latin typeface="Calibri" panose="020F0502020204030204" pitchFamily="34" charset="0"/>
                        </a:rPr>
                        <a:t>ARGENTINA</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s-ES" sz="800" b="0" i="0" u="none" strike="noStrike" kern="1200" dirty="0">
                          <a:solidFill>
                            <a:schemeClr val="tx1"/>
                          </a:solidFill>
                          <a:effectLst/>
                          <a:latin typeface="Arial" panose="020B0604020202020204" pitchFamily="34" charset="0"/>
                          <a:ea typeface="+mn-ea"/>
                          <a:cs typeface="+mn-cs"/>
                        </a:rPr>
                        <a:t>Universidad de Buenos Aires - UBA</a:t>
                      </a:r>
                      <a:endParaRPr lang="en-US" sz="800" b="0" i="0" u="none" strike="noStrike" kern="1200" dirty="0">
                        <a:solidFill>
                          <a:schemeClr val="tx1"/>
                        </a:solidFill>
                        <a:effectLst/>
                        <a:latin typeface="Arial" panose="020B0604020202020204" pitchFamily="34" charset="0"/>
                        <a:ea typeface="+mn-ea"/>
                        <a:cs typeface="+mn-cs"/>
                      </a:endParaRP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1" u="none" strike="noStrike" dirty="0" err="1">
                          <a:solidFill>
                            <a:schemeClr val="tx1"/>
                          </a:solidFill>
                          <a:effectLst/>
                          <a:latin typeface="Calibri" panose="020F0502020204030204" pitchFamily="34" charset="0"/>
                        </a:rPr>
                        <a:t>Facultad</a:t>
                      </a:r>
                      <a:r>
                        <a:rPr lang="en-US" sz="700" b="0" i="1" u="none" strike="noStrike" dirty="0">
                          <a:solidFill>
                            <a:schemeClr val="tx1"/>
                          </a:solidFill>
                          <a:effectLst/>
                          <a:latin typeface="Calibri" panose="020F0502020204030204" pitchFamily="34" charset="0"/>
                        </a:rPr>
                        <a:t> de </a:t>
                      </a:r>
                      <a:r>
                        <a:rPr lang="en-US" sz="700" b="0" i="1" u="none" strike="noStrike" dirty="0" err="1">
                          <a:solidFill>
                            <a:schemeClr val="tx1"/>
                          </a:solidFill>
                          <a:effectLst/>
                          <a:latin typeface="Calibri" panose="020F0502020204030204" pitchFamily="34" charset="0"/>
                        </a:rPr>
                        <a:t>Ingenier</a:t>
                      </a:r>
                      <a:r>
                        <a:rPr lang="el-GR" sz="700" b="0" i="1" u="none" strike="noStrike" dirty="0">
                          <a:solidFill>
                            <a:schemeClr val="tx1"/>
                          </a:solidFill>
                          <a:effectLst/>
                          <a:latin typeface="Calibri" panose="020F0502020204030204" pitchFamily="34" charset="0"/>
                        </a:rPr>
                        <a:t>ί</a:t>
                      </a:r>
                      <a:r>
                        <a:rPr lang="en-US" sz="700" b="0" i="1" u="none" strike="noStrike" dirty="0">
                          <a:solidFill>
                            <a:schemeClr val="tx1"/>
                          </a:solidFill>
                          <a:effectLst/>
                          <a:latin typeface="Calibri" panose="020F0502020204030204" pitchFamily="34" charset="0"/>
                        </a:rPr>
                        <a:t>a</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6</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700" b="0" i="0" u="none" strike="noStrike" dirty="0">
                        <a:solidFill>
                          <a:schemeClr val="tx1"/>
                        </a:solidFill>
                        <a:effectLst/>
                        <a:latin typeface="Calibri" panose="020F0502020204030204" pitchFamily="34" charset="0"/>
                      </a:endParaRP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700" b="0" i="0" u="none" strike="noStrike" dirty="0">
                        <a:solidFill>
                          <a:schemeClr val="tx1"/>
                        </a:solidFill>
                        <a:effectLst/>
                        <a:latin typeface="Calibri" panose="020F0502020204030204" pitchFamily="34" charset="0"/>
                      </a:endParaRP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sz="700" b="1" i="0" u="none" strike="noStrike" kern="1200" dirty="0">
                          <a:solidFill>
                            <a:schemeClr val="tx1"/>
                          </a:solidFill>
                          <a:effectLst/>
                          <a:latin typeface="Calibri" panose="020F0502020204030204" pitchFamily="34" charset="0"/>
                          <a:ea typeface="+mn-ea"/>
                          <a:cs typeface="+mn-cs"/>
                        </a:rPr>
                        <a:t>0700</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700" b="0" i="0" u="none" strike="noStrike" dirty="0">
                          <a:solidFill>
                            <a:schemeClr val="tx1"/>
                          </a:solidFill>
                          <a:effectLst/>
                          <a:latin typeface="Calibri" panose="020F0502020204030204" pitchFamily="34" charset="0"/>
                        </a:rPr>
                        <a:t>ENG B2</a:t>
                      </a:r>
                    </a:p>
                  </a:txBody>
                  <a:tcPr marL="4352" marR="4352" marT="435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8572927"/>
                  </a:ext>
                </a:extLst>
              </a:tr>
            </a:tbl>
          </a:graphicData>
        </a:graphic>
      </p:graphicFrame>
    </p:spTree>
    <p:extLst>
      <p:ext uri="{BB962C8B-B14F-4D97-AF65-F5344CB8AC3E}">
        <p14:creationId xmlns:p14="http://schemas.microsoft.com/office/powerpoint/2010/main" val="6219580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FC3E185-B303-E445-8467-23FFD77D3467}"/>
              </a:ext>
            </a:extLst>
          </p:cNvPr>
          <p:cNvPicPr>
            <a:picLocks noChangeAspect="1"/>
          </p:cNvPicPr>
          <p:nvPr/>
        </p:nvPicPr>
        <p:blipFill>
          <a:blip r:embed="rId4"/>
          <a:stretch>
            <a:fillRect/>
          </a:stretch>
        </p:blipFill>
        <p:spPr>
          <a:xfrm>
            <a:off x="0" y="0"/>
            <a:ext cx="9144000" cy="836188"/>
          </a:xfrm>
          <a:prstGeom prst="rect">
            <a:avLst/>
          </a:prstGeom>
        </p:spPr>
      </p:pic>
      <p:sp>
        <p:nvSpPr>
          <p:cNvPr id="5" name="CasellaDiTesto 4">
            <a:extLst>
              <a:ext uri="{FF2B5EF4-FFF2-40B4-BE49-F238E27FC236}">
                <a16:creationId xmlns:a16="http://schemas.microsoft.com/office/drawing/2014/main" id="{FF17ED5F-5680-5B40-A954-D09969114D11}"/>
              </a:ext>
            </a:extLst>
          </p:cNvPr>
          <p:cNvSpPr txBox="1"/>
          <p:nvPr/>
        </p:nvSpPr>
        <p:spPr>
          <a:xfrm>
            <a:off x="352770" y="327728"/>
            <a:ext cx="5801989" cy="415498"/>
          </a:xfrm>
          <a:prstGeom prst="rect">
            <a:avLst/>
          </a:prstGeom>
          <a:noFill/>
        </p:spPr>
        <p:txBody>
          <a:bodyPr wrap="square" rtlCol="0">
            <a:spAutoFit/>
          </a:bodyPr>
          <a:lstStyle/>
          <a:p>
            <a:r>
              <a:rPr lang="it-IT" sz="2100" b="1" dirty="0">
                <a:solidFill>
                  <a:schemeClr val="bg1"/>
                </a:solidFill>
                <a:latin typeface="Founders Grotesk" panose="020B0503030202060203" pitchFamily="34" charset="77"/>
                <a:ea typeface="Gibson SemiBold" charset="0"/>
                <a:cs typeface="Gibson SemiBold" charset="0"/>
              </a:rPr>
              <a:t>ERASMUS+ STUDIO</a:t>
            </a:r>
          </a:p>
        </p:txBody>
      </p:sp>
      <p:sp>
        <p:nvSpPr>
          <p:cNvPr id="2" name="Rectangle 1"/>
          <p:cNvSpPr/>
          <p:nvPr/>
        </p:nvSpPr>
        <p:spPr>
          <a:xfrm>
            <a:off x="352770" y="836188"/>
            <a:ext cx="2518638" cy="369332"/>
          </a:xfrm>
          <a:prstGeom prst="rect">
            <a:avLst/>
          </a:prstGeom>
        </p:spPr>
        <p:txBody>
          <a:bodyPr wrap="none">
            <a:spAutoFit/>
          </a:bodyPr>
          <a:lstStyle/>
          <a:p>
            <a:r>
              <a:rPr lang="it-IT" dirty="0">
                <a:solidFill>
                  <a:srgbClr val="70240F"/>
                </a:solidFill>
                <a:latin typeface="Founders Grotesk" panose="020B0503030202060203" pitchFamily="34" charset="77"/>
                <a:ea typeface="Gibson" charset="0"/>
                <a:cs typeface="Gibson" charset="0"/>
              </a:rPr>
              <a:t>LM Ingegneria Meccanica</a:t>
            </a:r>
            <a:endParaRPr lang="en-US" sz="800" dirty="0"/>
          </a:p>
        </p:txBody>
      </p:sp>
      <p:sp>
        <p:nvSpPr>
          <p:cNvPr id="7" name="Rectangle 6"/>
          <p:cNvSpPr/>
          <p:nvPr/>
        </p:nvSpPr>
        <p:spPr>
          <a:xfrm>
            <a:off x="8297165" y="418094"/>
            <a:ext cx="846835" cy="400110"/>
          </a:xfrm>
          <a:prstGeom prst="rect">
            <a:avLst/>
          </a:prstGeom>
        </p:spPr>
        <p:txBody>
          <a:bodyPr wrap="none">
            <a:spAutoFit/>
          </a:bodyPr>
          <a:lstStyle/>
          <a:p>
            <a:r>
              <a:rPr lang="it-IT" sz="2000" dirty="0">
                <a:solidFill>
                  <a:schemeClr val="bg1"/>
                </a:solidFill>
                <a:latin typeface="Founders Grotesk Semibold" panose="020B0703030202060203" pitchFamily="34" charset="0"/>
              </a:rPr>
              <a:t>dove?</a:t>
            </a:r>
            <a:endParaRPr lang="en-US" sz="2000" dirty="0">
              <a:solidFill>
                <a:schemeClr val="bg1"/>
              </a:solidFill>
              <a:latin typeface="Founders Grotesk Semibold" panose="020B0703030202060203"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269799299"/>
              </p:ext>
            </p:extLst>
          </p:nvPr>
        </p:nvGraphicFramePr>
        <p:xfrm>
          <a:off x="628651" y="1368211"/>
          <a:ext cx="7886698" cy="2669639"/>
        </p:xfrm>
        <a:graphic>
          <a:graphicData uri="http://schemas.openxmlformats.org/drawingml/2006/table">
            <a:tbl>
              <a:tblPr/>
              <a:tblGrid>
                <a:gridCol w="582674">
                  <a:extLst>
                    <a:ext uri="{9D8B030D-6E8A-4147-A177-3AD203B41FA5}">
                      <a16:colId xmlns:a16="http://schemas.microsoft.com/office/drawing/2014/main" val="1409950245"/>
                    </a:ext>
                  </a:extLst>
                </a:gridCol>
                <a:gridCol w="670958">
                  <a:extLst>
                    <a:ext uri="{9D8B030D-6E8A-4147-A177-3AD203B41FA5}">
                      <a16:colId xmlns:a16="http://schemas.microsoft.com/office/drawing/2014/main" val="119205609"/>
                    </a:ext>
                  </a:extLst>
                </a:gridCol>
                <a:gridCol w="565017">
                  <a:extLst>
                    <a:ext uri="{9D8B030D-6E8A-4147-A177-3AD203B41FA5}">
                      <a16:colId xmlns:a16="http://schemas.microsoft.com/office/drawing/2014/main" val="2769941653"/>
                    </a:ext>
                  </a:extLst>
                </a:gridCol>
                <a:gridCol w="2054073">
                  <a:extLst>
                    <a:ext uri="{9D8B030D-6E8A-4147-A177-3AD203B41FA5}">
                      <a16:colId xmlns:a16="http://schemas.microsoft.com/office/drawing/2014/main" val="11507013"/>
                    </a:ext>
                  </a:extLst>
                </a:gridCol>
                <a:gridCol w="1712709">
                  <a:extLst>
                    <a:ext uri="{9D8B030D-6E8A-4147-A177-3AD203B41FA5}">
                      <a16:colId xmlns:a16="http://schemas.microsoft.com/office/drawing/2014/main" val="132016045"/>
                    </a:ext>
                  </a:extLst>
                </a:gridCol>
                <a:gridCol w="454662">
                  <a:extLst>
                    <a:ext uri="{9D8B030D-6E8A-4147-A177-3AD203B41FA5}">
                      <a16:colId xmlns:a16="http://schemas.microsoft.com/office/drawing/2014/main" val="3428004251"/>
                    </a:ext>
                  </a:extLst>
                </a:gridCol>
                <a:gridCol w="136840">
                  <a:extLst>
                    <a:ext uri="{9D8B030D-6E8A-4147-A177-3AD203B41FA5}">
                      <a16:colId xmlns:a16="http://schemas.microsoft.com/office/drawing/2014/main" val="688445109"/>
                    </a:ext>
                  </a:extLst>
                </a:gridCol>
                <a:gridCol w="136840">
                  <a:extLst>
                    <a:ext uri="{9D8B030D-6E8A-4147-A177-3AD203B41FA5}">
                      <a16:colId xmlns:a16="http://schemas.microsoft.com/office/drawing/2014/main" val="3398011195"/>
                    </a:ext>
                  </a:extLst>
                </a:gridCol>
                <a:gridCol w="136840">
                  <a:extLst>
                    <a:ext uri="{9D8B030D-6E8A-4147-A177-3AD203B41FA5}">
                      <a16:colId xmlns:a16="http://schemas.microsoft.com/office/drawing/2014/main" val="2697397788"/>
                    </a:ext>
                  </a:extLst>
                </a:gridCol>
                <a:gridCol w="394335">
                  <a:extLst>
                    <a:ext uri="{9D8B030D-6E8A-4147-A177-3AD203B41FA5}">
                      <a16:colId xmlns:a16="http://schemas.microsoft.com/office/drawing/2014/main" val="3806808311"/>
                    </a:ext>
                  </a:extLst>
                </a:gridCol>
                <a:gridCol w="1041750">
                  <a:extLst>
                    <a:ext uri="{9D8B030D-6E8A-4147-A177-3AD203B41FA5}">
                      <a16:colId xmlns:a16="http://schemas.microsoft.com/office/drawing/2014/main" val="1052651557"/>
                    </a:ext>
                  </a:extLst>
                </a:gridCol>
              </a:tblGrid>
              <a:tr h="609614">
                <a:tc>
                  <a:txBody>
                    <a:bodyPr/>
                    <a:lstStyle/>
                    <a:p>
                      <a:pPr algn="ctr" fontAlgn="ctr"/>
                      <a:r>
                        <a:rPr lang="en-US" sz="700" b="1" i="0" u="none" strike="noStrike" dirty="0" err="1">
                          <a:solidFill>
                            <a:srgbClr val="000000"/>
                          </a:solidFill>
                          <a:effectLst/>
                          <a:latin typeface="Calibri" panose="020F0502020204030204" pitchFamily="34" charset="0"/>
                        </a:rPr>
                        <a:t>Coordinatore</a:t>
                      </a:r>
                      <a:endParaRPr lang="en-US" sz="700" b="1" i="0" u="none" strike="noStrike" dirty="0">
                        <a:solidFill>
                          <a:srgbClr val="000000"/>
                        </a:solidFill>
                        <a:effectLst/>
                        <a:latin typeface="Calibri" panose="020F0502020204030204" pitchFamily="34" charset="0"/>
                      </a:endParaRPr>
                    </a:p>
                  </a:txBody>
                  <a:tcPr marL="4417" marR="4417" marT="441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0" u="none" strike="noStrike" dirty="0">
                          <a:solidFill>
                            <a:srgbClr val="000000"/>
                          </a:solidFill>
                          <a:effectLst/>
                          <a:latin typeface="Calibri" panose="020F0502020204030204" pitchFamily="34" charset="0"/>
                        </a:rPr>
                        <a:t>ERASMUS CODE</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0" u="none" strike="noStrike" dirty="0">
                          <a:solidFill>
                            <a:srgbClr val="000000"/>
                          </a:solidFill>
                          <a:effectLst/>
                          <a:latin typeface="Calibri" panose="020F0502020204030204" pitchFamily="34" charset="0"/>
                        </a:rPr>
                        <a:t>PAESE</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0" u="none" strike="noStrike" dirty="0">
                          <a:solidFill>
                            <a:srgbClr val="000000"/>
                          </a:solidFill>
                          <a:effectLst/>
                          <a:latin typeface="Calibri" panose="020F0502020204030204" pitchFamily="34" charset="0"/>
                        </a:rPr>
                        <a:t>UNIVERSITÀ</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it-IT" sz="700" b="1" i="0" u="none" strike="noStrike" dirty="0">
                          <a:solidFill>
                            <a:srgbClr val="000000"/>
                          </a:solidFill>
                          <a:effectLst/>
                          <a:latin typeface="Calibri" panose="020F0502020204030204" pitchFamily="34" charset="0"/>
                        </a:rPr>
                        <a:t>Facoltà e/o Dipartimento e/o Istituto</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a:solidFill>
                            <a:srgbClr val="000000"/>
                          </a:solidFill>
                          <a:effectLst/>
                          <a:latin typeface="Calibri" panose="020F0502020204030204" pitchFamily="34" charset="0"/>
                        </a:rPr>
                        <a:t>MESI PER STUDENTE</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a:solidFill>
                            <a:srgbClr val="000000"/>
                          </a:solidFill>
                          <a:effectLst/>
                          <a:latin typeface="Calibri" panose="020F0502020204030204" pitchFamily="34" charset="0"/>
                        </a:rPr>
                        <a:t>Corsi</a:t>
                      </a:r>
                    </a:p>
                  </a:txBody>
                  <a:tcPr marL="4417" marR="4417" marT="441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a:solidFill>
                            <a:srgbClr val="000000"/>
                          </a:solidFill>
                          <a:effectLst/>
                          <a:latin typeface="Calibri" panose="020F0502020204030204" pitchFamily="34" charset="0"/>
                        </a:rPr>
                        <a:t>Lavoro di tesi</a:t>
                      </a:r>
                    </a:p>
                  </a:txBody>
                  <a:tcPr marL="4417" marR="4417" marT="441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a:solidFill>
                            <a:srgbClr val="000000"/>
                          </a:solidFill>
                          <a:effectLst/>
                          <a:latin typeface="Calibri" panose="020F0502020204030204" pitchFamily="34" charset="0"/>
                        </a:rPr>
                        <a:t>Tirocinio</a:t>
                      </a:r>
                    </a:p>
                  </a:txBody>
                  <a:tcPr marL="4417" marR="4417" marT="441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a:solidFill>
                            <a:srgbClr val="000000"/>
                          </a:solidFill>
                          <a:effectLst/>
                          <a:latin typeface="Calibri" panose="020F0502020204030204" pitchFamily="34" charset="0"/>
                        </a:rPr>
                        <a:t>ISCED CODE</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a:solidFill>
                            <a:srgbClr val="000000"/>
                          </a:solidFill>
                          <a:effectLst/>
                          <a:latin typeface="Calibri" panose="020F0502020204030204" pitchFamily="34" charset="0"/>
                        </a:rPr>
                        <a:t>LIVELLO LINGUISTICO</a:t>
                      </a:r>
                    </a:p>
                  </a:txBody>
                  <a:tcPr marL="4417" marR="4417" marT="44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564475027"/>
                  </a:ext>
                </a:extLst>
              </a:tr>
              <a:tr h="412005">
                <a:tc>
                  <a:txBody>
                    <a:bodyPr/>
                    <a:lstStyle/>
                    <a:p>
                      <a:pPr algn="ctr" fontAlgn="ctr"/>
                      <a:r>
                        <a:rPr lang="en-US" sz="800" b="0" i="0" u="none" strike="noStrike" dirty="0" err="1">
                          <a:solidFill>
                            <a:srgbClr val="000000"/>
                          </a:solidFill>
                          <a:effectLst/>
                          <a:latin typeface="Calibri" panose="020F0502020204030204" pitchFamily="34" charset="0"/>
                        </a:rPr>
                        <a:t>Parussini</a:t>
                      </a:r>
                      <a:endParaRPr lang="en-US" sz="800" b="0" i="0" u="none" strike="noStrike" dirty="0">
                        <a:solidFill>
                          <a:srgbClr val="000000"/>
                        </a:solidFill>
                        <a:effectLst/>
                        <a:latin typeface="Calibri" panose="020F0502020204030204" pitchFamily="34" charset="0"/>
                      </a:endParaRPr>
                    </a:p>
                  </a:txBody>
                  <a:tcPr marL="4417" marR="4417" marT="441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D AUGSBUR02</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GERMANIA</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sng" strike="noStrike" dirty="0" err="1">
                          <a:solidFill>
                            <a:srgbClr val="0563C1"/>
                          </a:solidFill>
                          <a:effectLst/>
                          <a:latin typeface="Arial" panose="020B0604020202020204" pitchFamily="34" charset="0"/>
                        </a:rPr>
                        <a:t>Hochschule</a:t>
                      </a:r>
                      <a:r>
                        <a:rPr lang="en-US" sz="800" b="0" i="0" u="sng" strike="noStrike" dirty="0">
                          <a:solidFill>
                            <a:srgbClr val="0563C1"/>
                          </a:solidFill>
                          <a:effectLst/>
                          <a:latin typeface="Arial" panose="020B0604020202020204" pitchFamily="34" charset="0"/>
                        </a:rPr>
                        <a:t> Augsburg – University of Applied Sciences</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1" u="none" strike="noStrike" dirty="0">
                          <a:solidFill>
                            <a:srgbClr val="000000"/>
                          </a:solidFill>
                          <a:effectLst/>
                          <a:latin typeface="Calibri" panose="020F0502020204030204" pitchFamily="34" charset="0"/>
                        </a:rPr>
                        <a:t>Faculty of Mechanical and Process Engineering</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5</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 </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700" b="0" i="0" u="none" strike="noStrike" dirty="0">
                        <a:solidFill>
                          <a:srgbClr val="000000"/>
                        </a:solidFill>
                        <a:effectLst/>
                        <a:latin typeface="Calibri" panose="020F0502020204030204" pitchFamily="34" charset="0"/>
                      </a:endParaRP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rgbClr val="000000"/>
                          </a:solidFill>
                          <a:effectLst/>
                          <a:latin typeface="Calibri" panose="020F0502020204030204" pitchFamily="34" charset="0"/>
                        </a:rPr>
                        <a:t>0715</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ENG B2</a:t>
                      </a:r>
                    </a:p>
                  </a:txBody>
                  <a:tcPr marL="4417" marR="4417" marT="44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8588904"/>
                  </a:ext>
                </a:extLst>
              </a:tr>
              <a:tr h="412005">
                <a:tc>
                  <a:txBody>
                    <a:bodyPr/>
                    <a:lstStyle/>
                    <a:p>
                      <a:pPr algn="ctr" fontAlgn="ctr"/>
                      <a:r>
                        <a:rPr lang="en-US" sz="800" b="0" i="0" u="none" strike="noStrike" dirty="0" err="1">
                          <a:solidFill>
                            <a:schemeClr val="tx1"/>
                          </a:solidFill>
                          <a:effectLst/>
                          <a:latin typeface="Calibri" panose="020F0502020204030204" pitchFamily="34" charset="0"/>
                        </a:rPr>
                        <a:t>Parussini</a:t>
                      </a:r>
                      <a:endParaRPr lang="en-US" sz="800" b="0" i="0" u="none" strike="noStrike" dirty="0">
                        <a:solidFill>
                          <a:schemeClr val="tx1"/>
                        </a:solidFill>
                        <a:effectLst/>
                        <a:latin typeface="Calibri" panose="020F0502020204030204" pitchFamily="34" charset="0"/>
                      </a:endParaRPr>
                    </a:p>
                  </a:txBody>
                  <a:tcPr marL="4417" marR="4417" marT="441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chemeClr val="tx1"/>
                          </a:solidFill>
                          <a:effectLst/>
                          <a:latin typeface="Calibri" panose="020F0502020204030204" pitchFamily="34" charset="0"/>
                        </a:rPr>
                        <a:t>D COTTBUS03</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chemeClr val="tx1"/>
                          </a:solidFill>
                          <a:effectLst/>
                          <a:latin typeface="Calibri" panose="020F0502020204030204" pitchFamily="34" charset="0"/>
                        </a:rPr>
                        <a:t>GERMANIA</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sz="800" b="0" i="0" u="sng" strike="noStrike" kern="1200" dirty="0">
                          <a:solidFill>
                            <a:srgbClr val="0563C1"/>
                          </a:solidFill>
                          <a:effectLst/>
                          <a:latin typeface="Arial" panose="020B0604020202020204" pitchFamily="34" charset="0"/>
                          <a:ea typeface="+mn-ea"/>
                          <a:cs typeface="+mn-cs"/>
                        </a:rPr>
                        <a:t>Brandenburg University of Technology Cottbus-</a:t>
                      </a:r>
                      <a:r>
                        <a:rPr lang="en-US" sz="800" b="0" i="0" u="sng" strike="noStrike" kern="1200" dirty="0" err="1">
                          <a:solidFill>
                            <a:srgbClr val="0563C1"/>
                          </a:solidFill>
                          <a:effectLst/>
                          <a:latin typeface="Arial" panose="020B0604020202020204" pitchFamily="34" charset="0"/>
                          <a:ea typeface="+mn-ea"/>
                          <a:cs typeface="+mn-cs"/>
                        </a:rPr>
                        <a:t>Senftenberg</a:t>
                      </a:r>
                      <a:endParaRPr lang="en-US" sz="800" b="0" i="0" u="sng" strike="noStrike" kern="1200" dirty="0">
                        <a:solidFill>
                          <a:srgbClr val="0563C1"/>
                        </a:solidFill>
                        <a:effectLst/>
                        <a:latin typeface="Arial" panose="020B0604020202020204" pitchFamily="34" charset="0"/>
                        <a:ea typeface="+mn-ea"/>
                        <a:cs typeface="+mn-cs"/>
                      </a:endParaRP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1" u="none" strike="noStrike" dirty="0">
                          <a:solidFill>
                            <a:schemeClr val="tx1"/>
                          </a:solidFill>
                          <a:effectLst/>
                          <a:latin typeface="Calibri" panose="020F0502020204030204" pitchFamily="34" charset="0"/>
                        </a:rPr>
                        <a:t>Faculty 3 Mechanical Engineering, Electrical and Energy Systems</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6</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chemeClr val="tx1"/>
                          </a:solidFill>
                          <a:effectLst/>
                          <a:latin typeface="Calibri" panose="020F0502020204030204" pitchFamily="34" charset="0"/>
                        </a:rPr>
                        <a:t>0710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Arial" panose="020B0604020202020204" pitchFamily="34" charset="0"/>
                        </a:rPr>
                        <a:t>TED B1/ENG B1</a:t>
                      </a:r>
                    </a:p>
                  </a:txBody>
                  <a:tcPr marL="4417" marR="4417" marT="44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5711422"/>
                  </a:ext>
                </a:extLst>
              </a:tr>
              <a:tr h="412005">
                <a:tc>
                  <a:txBody>
                    <a:bodyPr/>
                    <a:lstStyle/>
                    <a:p>
                      <a:pPr algn="ctr" fontAlgn="ctr"/>
                      <a:r>
                        <a:rPr lang="en-US" sz="800" b="0" i="0" u="none" strike="noStrike" dirty="0" err="1">
                          <a:solidFill>
                            <a:srgbClr val="000000"/>
                          </a:solidFill>
                          <a:effectLst/>
                          <a:latin typeface="Calibri" panose="020F0502020204030204" pitchFamily="34" charset="0"/>
                        </a:rPr>
                        <a:t>Parussini</a:t>
                      </a:r>
                      <a:endParaRPr lang="en-US" sz="800" b="0" i="0" u="none" strike="noStrike" dirty="0">
                        <a:solidFill>
                          <a:srgbClr val="000000"/>
                        </a:solidFill>
                        <a:effectLst/>
                        <a:latin typeface="Calibri" panose="020F0502020204030204" pitchFamily="34" charset="0"/>
                      </a:endParaRPr>
                    </a:p>
                  </a:txBody>
                  <a:tcPr marL="4417" marR="4417" marT="441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panose="020F0502020204030204" pitchFamily="34" charset="0"/>
                        </a:rPr>
                        <a:t>E SANTAND01</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SPAGNA</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sz="800" b="0" i="0" u="sng" strike="noStrike" kern="1200" dirty="0">
                          <a:solidFill>
                            <a:srgbClr val="0563C1"/>
                          </a:solidFill>
                          <a:effectLst/>
                          <a:latin typeface="Arial" panose="020B0604020202020204" pitchFamily="34" charset="0"/>
                          <a:ea typeface="+mn-ea"/>
                          <a:cs typeface="+mn-cs"/>
                        </a:rPr>
                        <a:t>Universidad de Cantabria</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600" b="0" i="1" u="none" strike="noStrike" dirty="0">
                          <a:solidFill>
                            <a:srgbClr val="000000"/>
                          </a:solidFill>
                          <a:effectLst/>
                          <a:latin typeface="Calibri" panose="020F0502020204030204" pitchFamily="34" charset="0"/>
                        </a:rPr>
                        <a:t>Departamento de Ciencias y Técnicas de la Navegación y de la Construcción Naval; Departamento de Ingeniería Estructural y Mecánica</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6</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rgbClr val="000000"/>
                          </a:solidFill>
                          <a:effectLst/>
                          <a:latin typeface="Calibri" panose="020F0502020204030204" pitchFamily="34" charset="0"/>
                        </a:rPr>
                        <a:t>0710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panose="020B0604020202020204" pitchFamily="34" charset="0"/>
                        </a:rPr>
                        <a:t>SPA B1/ ENG B2</a:t>
                      </a:r>
                    </a:p>
                  </a:txBody>
                  <a:tcPr marL="4417" marR="4417" marT="44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8374003"/>
                  </a:ext>
                </a:extLst>
              </a:tr>
              <a:tr h="412005">
                <a:tc>
                  <a:txBody>
                    <a:bodyPr/>
                    <a:lstStyle/>
                    <a:p>
                      <a:pPr algn="ctr" fontAlgn="ctr"/>
                      <a:r>
                        <a:rPr lang="en-US" sz="800" b="0" i="0" u="none" strike="noStrike" dirty="0" err="1">
                          <a:solidFill>
                            <a:schemeClr val="tx1"/>
                          </a:solidFill>
                          <a:effectLst/>
                          <a:latin typeface="Calibri" panose="020F0502020204030204" pitchFamily="34" charset="0"/>
                        </a:rPr>
                        <a:t>Taccani</a:t>
                      </a:r>
                      <a:endParaRPr lang="en-US" sz="800" b="0" i="0" u="none" strike="noStrike" dirty="0">
                        <a:solidFill>
                          <a:schemeClr val="tx1"/>
                        </a:solidFill>
                        <a:effectLst/>
                        <a:latin typeface="Calibri" panose="020F0502020204030204" pitchFamily="34" charset="0"/>
                      </a:endParaRPr>
                    </a:p>
                  </a:txBody>
                  <a:tcPr marL="4417" marR="4417" marT="441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chemeClr val="tx1"/>
                          </a:solidFill>
                          <a:effectLst/>
                          <a:latin typeface="Calibri" panose="020F0502020204030204" pitchFamily="34" charset="0"/>
                        </a:rPr>
                        <a:t>E VALENCI02</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chemeClr val="tx1"/>
                          </a:solidFill>
                          <a:effectLst/>
                          <a:latin typeface="Calibri" panose="020F0502020204030204" pitchFamily="34" charset="0"/>
                        </a:rPr>
                        <a:t>SPAGNA</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sz="800" b="0" i="0" u="sng" strike="noStrike" kern="1200" dirty="0">
                          <a:solidFill>
                            <a:srgbClr val="0563C1"/>
                          </a:solidFill>
                          <a:effectLst/>
                          <a:latin typeface="Arial" panose="020B0604020202020204" pitchFamily="34" charset="0"/>
                          <a:ea typeface="+mn-ea"/>
                          <a:cs typeface="+mn-cs"/>
                        </a:rPr>
                        <a:t>Universidad </a:t>
                      </a:r>
                      <a:r>
                        <a:rPr lang="en-US" sz="800" b="0" i="0" u="sng" strike="noStrike" kern="1200" dirty="0" err="1">
                          <a:solidFill>
                            <a:srgbClr val="0563C1"/>
                          </a:solidFill>
                          <a:effectLst/>
                          <a:latin typeface="Arial" panose="020B0604020202020204" pitchFamily="34" charset="0"/>
                          <a:ea typeface="+mn-ea"/>
                          <a:cs typeface="+mn-cs"/>
                        </a:rPr>
                        <a:t>Politécnica</a:t>
                      </a:r>
                      <a:r>
                        <a:rPr lang="en-US" sz="800" b="0" i="0" u="sng" strike="noStrike" kern="1200" dirty="0">
                          <a:solidFill>
                            <a:srgbClr val="0563C1"/>
                          </a:solidFill>
                          <a:effectLst/>
                          <a:latin typeface="Arial" panose="020B0604020202020204" pitchFamily="34" charset="0"/>
                          <a:ea typeface="+mn-ea"/>
                          <a:cs typeface="+mn-cs"/>
                        </a:rPr>
                        <a:t> de Valencia</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1" u="none" strike="noStrike" dirty="0">
                          <a:solidFill>
                            <a:schemeClr val="tx1"/>
                          </a:solidFill>
                          <a:effectLst/>
                          <a:latin typeface="Calibri" panose="020F0502020204030204" pitchFamily="34" charset="0"/>
                        </a:rPr>
                        <a:t>ETSII </a:t>
                      </a:r>
                      <a:r>
                        <a:rPr lang="en-US" sz="700" b="0" i="1" u="none" strike="noStrike" dirty="0" err="1">
                          <a:solidFill>
                            <a:schemeClr val="tx1"/>
                          </a:solidFill>
                          <a:effectLst/>
                          <a:latin typeface="Calibri" panose="020F0502020204030204" pitchFamily="34" charset="0"/>
                        </a:rPr>
                        <a:t>Escuela</a:t>
                      </a:r>
                      <a:r>
                        <a:rPr lang="en-US" sz="700" b="0" i="1" u="none" strike="noStrike" dirty="0">
                          <a:solidFill>
                            <a:schemeClr val="tx1"/>
                          </a:solidFill>
                          <a:effectLst/>
                          <a:latin typeface="Calibri" panose="020F0502020204030204" pitchFamily="34" charset="0"/>
                        </a:rPr>
                        <a:t> </a:t>
                      </a:r>
                      <a:r>
                        <a:rPr lang="en-US" sz="700" b="0" i="1" u="none" strike="noStrike" dirty="0" err="1">
                          <a:solidFill>
                            <a:schemeClr val="tx1"/>
                          </a:solidFill>
                          <a:effectLst/>
                          <a:latin typeface="Calibri" panose="020F0502020204030204" pitchFamily="34" charset="0"/>
                        </a:rPr>
                        <a:t>Técnica</a:t>
                      </a:r>
                      <a:r>
                        <a:rPr lang="en-US" sz="700" b="0" i="1" u="none" strike="noStrike" dirty="0">
                          <a:solidFill>
                            <a:schemeClr val="tx1"/>
                          </a:solidFill>
                          <a:effectLst/>
                          <a:latin typeface="Calibri" panose="020F0502020204030204" pitchFamily="34" charset="0"/>
                        </a:rPr>
                        <a:t> Superior de </a:t>
                      </a:r>
                      <a:r>
                        <a:rPr lang="en-US" sz="700" b="0" i="1" u="none" strike="noStrike" dirty="0" err="1">
                          <a:solidFill>
                            <a:schemeClr val="tx1"/>
                          </a:solidFill>
                          <a:effectLst/>
                          <a:latin typeface="Calibri" panose="020F0502020204030204" pitchFamily="34" charset="0"/>
                        </a:rPr>
                        <a:t>Ingenieros</a:t>
                      </a:r>
                      <a:r>
                        <a:rPr lang="en-US" sz="700" b="0" i="1" u="none" strike="noStrike" dirty="0">
                          <a:solidFill>
                            <a:schemeClr val="tx1"/>
                          </a:solidFill>
                          <a:effectLst/>
                          <a:latin typeface="Calibri" panose="020F0502020204030204" pitchFamily="34" charset="0"/>
                        </a:rPr>
                        <a:t> </a:t>
                      </a:r>
                      <a:r>
                        <a:rPr lang="en-US" sz="700" b="0" i="1" u="none" strike="noStrike" dirty="0" err="1">
                          <a:solidFill>
                            <a:schemeClr val="tx1"/>
                          </a:solidFill>
                          <a:effectLst/>
                          <a:latin typeface="Calibri" panose="020F0502020204030204" pitchFamily="34" charset="0"/>
                        </a:rPr>
                        <a:t>Industriales</a:t>
                      </a:r>
                      <a:endParaRPr lang="en-US" sz="700" b="0" i="1" u="none" strike="noStrike" dirty="0">
                        <a:solidFill>
                          <a:schemeClr val="tx1"/>
                        </a:solidFill>
                        <a:effectLst/>
                        <a:latin typeface="Calibri" panose="020F0502020204030204" pitchFamily="34" charset="0"/>
                      </a:endParaRP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10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chemeClr val="tx1"/>
                          </a:solidFill>
                          <a:effectLst/>
                          <a:latin typeface="Calibri" panose="020F0502020204030204" pitchFamily="34" charset="0"/>
                        </a:rPr>
                        <a:t>0710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700" b="0" i="0" u="none" strike="noStrike" dirty="0">
                          <a:solidFill>
                            <a:schemeClr val="tx1"/>
                          </a:solidFill>
                          <a:effectLst/>
                          <a:latin typeface="Arial" panose="020B0604020202020204" pitchFamily="34" charset="0"/>
                        </a:rPr>
                        <a:t>SPA A2/solo qualche corso è tenuto in inglese</a:t>
                      </a:r>
                    </a:p>
                  </a:txBody>
                  <a:tcPr marL="4417" marR="4417" marT="44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4876816"/>
                  </a:ext>
                </a:extLst>
              </a:tr>
              <a:tr h="412005">
                <a:tc>
                  <a:txBody>
                    <a:bodyPr/>
                    <a:lstStyle/>
                    <a:p>
                      <a:pPr algn="ctr" fontAlgn="ctr"/>
                      <a:r>
                        <a:rPr lang="en-US" sz="800" b="0" i="0" u="none" strike="noStrike" dirty="0" err="1">
                          <a:solidFill>
                            <a:srgbClr val="000000"/>
                          </a:solidFill>
                          <a:effectLst/>
                          <a:highlight>
                            <a:srgbClr val="FFFF00"/>
                          </a:highlight>
                          <a:latin typeface="Calibri" panose="020F0502020204030204" pitchFamily="34" charset="0"/>
                        </a:rPr>
                        <a:t>Biot</a:t>
                      </a:r>
                      <a:endParaRPr lang="en-US" sz="800" b="0" i="0" u="none" strike="noStrike" dirty="0">
                        <a:solidFill>
                          <a:srgbClr val="000000"/>
                        </a:solidFill>
                        <a:effectLst/>
                        <a:highlight>
                          <a:srgbClr val="FFFF00"/>
                        </a:highlight>
                        <a:latin typeface="Calibri" panose="020F0502020204030204" pitchFamily="34" charset="0"/>
                      </a:endParaRPr>
                    </a:p>
                  </a:txBody>
                  <a:tcPr marL="4417" marR="4417" marT="441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panose="020F0502020204030204" pitchFamily="34" charset="0"/>
                        </a:rPr>
                        <a:t>F LILLE16</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FRANCIA</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fr-FR" sz="800" b="0" i="0" u="sng" strike="noStrike" kern="1200" dirty="0">
                          <a:solidFill>
                            <a:srgbClr val="0563C1"/>
                          </a:solidFill>
                          <a:effectLst/>
                          <a:latin typeface="Arial" panose="020B0604020202020204" pitchFamily="34" charset="0"/>
                          <a:ea typeface="+mn-ea"/>
                          <a:cs typeface="+mn-cs"/>
                        </a:rPr>
                        <a:t>Institut Catholique d'Arts et Métiers</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1" u="none" strike="noStrike">
                          <a:solidFill>
                            <a:srgbClr val="000000"/>
                          </a:solidFill>
                          <a:effectLst/>
                          <a:latin typeface="Calibri" panose="020F0502020204030204" pitchFamily="34" charset="0"/>
                        </a:rPr>
                        <a:t>École d’ingénieur Nantes</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10 o 5</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rgbClr val="000000"/>
                          </a:solidFill>
                          <a:effectLst/>
                          <a:latin typeface="Calibri" panose="020F0502020204030204" pitchFamily="34" charset="0"/>
                        </a:rPr>
                        <a:t>0710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panose="020B0604020202020204" pitchFamily="34" charset="0"/>
                        </a:rPr>
                        <a:t>FRA B1/ENG B1</a:t>
                      </a:r>
                    </a:p>
                  </a:txBody>
                  <a:tcPr marL="4417" marR="4417" marT="44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4750661"/>
                  </a:ext>
                </a:extLst>
              </a:tr>
            </a:tbl>
          </a:graphicData>
        </a:graphic>
      </p:graphicFrame>
      <p:sp>
        <p:nvSpPr>
          <p:cNvPr id="8" name="TextBox 7"/>
          <p:cNvSpPr txBox="1"/>
          <p:nvPr/>
        </p:nvSpPr>
        <p:spPr>
          <a:xfrm>
            <a:off x="8009265" y="4419746"/>
            <a:ext cx="575799" cy="215444"/>
          </a:xfrm>
          <a:prstGeom prst="rect">
            <a:avLst/>
          </a:prstGeom>
          <a:noFill/>
        </p:spPr>
        <p:txBody>
          <a:bodyPr wrap="none" rtlCol="0">
            <a:spAutoFit/>
          </a:bodyPr>
          <a:lstStyle/>
          <a:p>
            <a:r>
              <a:rPr lang="en-US" sz="800" dirty="0">
                <a:latin typeface="Founders Grotesk" panose="020B0503030202060203"/>
              </a:rPr>
              <a:t>continua..</a:t>
            </a:r>
          </a:p>
        </p:txBody>
      </p:sp>
      <p:graphicFrame>
        <p:nvGraphicFramePr>
          <p:cNvPr id="6" name="Tabella 5">
            <a:extLst>
              <a:ext uri="{FF2B5EF4-FFF2-40B4-BE49-F238E27FC236}">
                <a16:creationId xmlns:a16="http://schemas.microsoft.com/office/drawing/2014/main" id="{FF694BED-B843-6AA8-08AF-ACB03739160F}"/>
              </a:ext>
            </a:extLst>
          </p:cNvPr>
          <p:cNvGraphicFramePr>
            <a:graphicFrameLocks noGrp="1"/>
          </p:cNvGraphicFramePr>
          <p:nvPr>
            <p:extLst>
              <p:ext uri="{D42A27DB-BD31-4B8C-83A1-F6EECF244321}">
                <p14:modId xmlns:p14="http://schemas.microsoft.com/office/powerpoint/2010/main" val="778368456"/>
              </p:ext>
            </p:extLst>
          </p:nvPr>
        </p:nvGraphicFramePr>
        <p:xfrm>
          <a:off x="628651" y="4049302"/>
          <a:ext cx="7886698" cy="412005"/>
        </p:xfrm>
        <a:graphic>
          <a:graphicData uri="http://schemas.openxmlformats.org/drawingml/2006/table">
            <a:tbl>
              <a:tblPr/>
              <a:tblGrid>
                <a:gridCol w="582674">
                  <a:extLst>
                    <a:ext uri="{9D8B030D-6E8A-4147-A177-3AD203B41FA5}">
                      <a16:colId xmlns:a16="http://schemas.microsoft.com/office/drawing/2014/main" val="942892833"/>
                    </a:ext>
                  </a:extLst>
                </a:gridCol>
                <a:gridCol w="670958">
                  <a:extLst>
                    <a:ext uri="{9D8B030D-6E8A-4147-A177-3AD203B41FA5}">
                      <a16:colId xmlns:a16="http://schemas.microsoft.com/office/drawing/2014/main" val="4016878327"/>
                    </a:ext>
                  </a:extLst>
                </a:gridCol>
                <a:gridCol w="565017">
                  <a:extLst>
                    <a:ext uri="{9D8B030D-6E8A-4147-A177-3AD203B41FA5}">
                      <a16:colId xmlns:a16="http://schemas.microsoft.com/office/drawing/2014/main" val="2780846171"/>
                    </a:ext>
                  </a:extLst>
                </a:gridCol>
                <a:gridCol w="2054073">
                  <a:extLst>
                    <a:ext uri="{9D8B030D-6E8A-4147-A177-3AD203B41FA5}">
                      <a16:colId xmlns:a16="http://schemas.microsoft.com/office/drawing/2014/main" val="3339090958"/>
                    </a:ext>
                  </a:extLst>
                </a:gridCol>
                <a:gridCol w="1712709">
                  <a:extLst>
                    <a:ext uri="{9D8B030D-6E8A-4147-A177-3AD203B41FA5}">
                      <a16:colId xmlns:a16="http://schemas.microsoft.com/office/drawing/2014/main" val="4131878526"/>
                    </a:ext>
                  </a:extLst>
                </a:gridCol>
                <a:gridCol w="454662">
                  <a:extLst>
                    <a:ext uri="{9D8B030D-6E8A-4147-A177-3AD203B41FA5}">
                      <a16:colId xmlns:a16="http://schemas.microsoft.com/office/drawing/2014/main" val="3445104877"/>
                    </a:ext>
                  </a:extLst>
                </a:gridCol>
                <a:gridCol w="136840">
                  <a:extLst>
                    <a:ext uri="{9D8B030D-6E8A-4147-A177-3AD203B41FA5}">
                      <a16:colId xmlns:a16="http://schemas.microsoft.com/office/drawing/2014/main" val="3441460343"/>
                    </a:ext>
                  </a:extLst>
                </a:gridCol>
                <a:gridCol w="136840">
                  <a:extLst>
                    <a:ext uri="{9D8B030D-6E8A-4147-A177-3AD203B41FA5}">
                      <a16:colId xmlns:a16="http://schemas.microsoft.com/office/drawing/2014/main" val="931719119"/>
                    </a:ext>
                  </a:extLst>
                </a:gridCol>
                <a:gridCol w="136840">
                  <a:extLst>
                    <a:ext uri="{9D8B030D-6E8A-4147-A177-3AD203B41FA5}">
                      <a16:colId xmlns:a16="http://schemas.microsoft.com/office/drawing/2014/main" val="3435038369"/>
                    </a:ext>
                  </a:extLst>
                </a:gridCol>
                <a:gridCol w="394335">
                  <a:extLst>
                    <a:ext uri="{9D8B030D-6E8A-4147-A177-3AD203B41FA5}">
                      <a16:colId xmlns:a16="http://schemas.microsoft.com/office/drawing/2014/main" val="2956444880"/>
                    </a:ext>
                  </a:extLst>
                </a:gridCol>
                <a:gridCol w="1041750">
                  <a:extLst>
                    <a:ext uri="{9D8B030D-6E8A-4147-A177-3AD203B41FA5}">
                      <a16:colId xmlns:a16="http://schemas.microsoft.com/office/drawing/2014/main" val="3671311117"/>
                    </a:ext>
                  </a:extLst>
                </a:gridCol>
              </a:tblGrid>
              <a:tr h="412005">
                <a:tc>
                  <a:txBody>
                    <a:bodyPr/>
                    <a:lstStyle/>
                    <a:p>
                      <a:pPr algn="ctr" fontAlgn="ctr"/>
                      <a:r>
                        <a:rPr lang="en-US" sz="800" b="0" i="0" u="none" strike="noStrike" dirty="0" err="1">
                          <a:solidFill>
                            <a:schemeClr val="tx1"/>
                          </a:solidFill>
                          <a:effectLst/>
                          <a:latin typeface="Calibri" panose="020F0502020204030204" pitchFamily="34" charset="0"/>
                        </a:rPr>
                        <a:t>Padoano</a:t>
                      </a:r>
                      <a:endParaRPr lang="en-US" sz="800" b="0" i="0" u="none" strike="noStrike" dirty="0">
                        <a:solidFill>
                          <a:schemeClr val="tx1"/>
                        </a:solidFill>
                        <a:effectLst/>
                        <a:latin typeface="Calibri" panose="020F0502020204030204" pitchFamily="34" charset="0"/>
                      </a:endParaRPr>
                    </a:p>
                  </a:txBody>
                  <a:tcPr marL="4417" marR="4417" marT="441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chemeClr val="tx1"/>
                          </a:solidFill>
                          <a:effectLst/>
                          <a:latin typeface="Calibri" panose="020F0502020204030204" pitchFamily="34" charset="0"/>
                        </a:rPr>
                        <a:t>D LEMGO01</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chemeClr val="tx1"/>
                          </a:solidFill>
                          <a:effectLst/>
                          <a:latin typeface="Calibri" panose="020F0502020204030204" pitchFamily="34" charset="0"/>
                        </a:rPr>
                        <a:t>GERMANIA</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sz="800" b="0" i="0" u="sng" strike="noStrike" kern="1200" dirty="0" err="1">
                          <a:solidFill>
                            <a:srgbClr val="0563C1"/>
                          </a:solidFill>
                          <a:effectLst/>
                          <a:latin typeface="Arial" panose="020B0604020202020204" pitchFamily="34" charset="0"/>
                          <a:ea typeface="+mn-ea"/>
                          <a:cs typeface="+mn-cs"/>
                        </a:rPr>
                        <a:t>Hochschule</a:t>
                      </a:r>
                      <a:r>
                        <a:rPr lang="en-US" sz="800" b="0" i="0" u="sng" strike="noStrike" kern="1200" dirty="0">
                          <a:solidFill>
                            <a:srgbClr val="0563C1"/>
                          </a:solidFill>
                          <a:effectLst/>
                          <a:latin typeface="Arial" panose="020B0604020202020204" pitchFamily="34" charset="0"/>
                          <a:ea typeface="+mn-ea"/>
                          <a:cs typeface="+mn-cs"/>
                        </a:rPr>
                        <a:t> </a:t>
                      </a:r>
                      <a:r>
                        <a:rPr lang="en-US" sz="800" b="0" i="0" u="sng" strike="noStrike" kern="1200" dirty="0" err="1">
                          <a:solidFill>
                            <a:srgbClr val="0563C1"/>
                          </a:solidFill>
                          <a:effectLst/>
                          <a:latin typeface="Arial" panose="020B0604020202020204" pitchFamily="34" charset="0"/>
                          <a:ea typeface="+mn-ea"/>
                          <a:cs typeface="+mn-cs"/>
                        </a:rPr>
                        <a:t>Ostwestfalen-Lippe</a:t>
                      </a:r>
                      <a:endParaRPr lang="en-US" sz="800" b="0" i="0" u="sng" strike="noStrike" kern="1200" dirty="0">
                        <a:solidFill>
                          <a:srgbClr val="0563C1"/>
                        </a:solidFill>
                        <a:effectLst/>
                        <a:latin typeface="Arial" panose="020B0604020202020204" pitchFamily="34" charset="0"/>
                        <a:ea typeface="+mn-ea"/>
                        <a:cs typeface="+mn-cs"/>
                      </a:endParaRP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1" u="none" strike="noStrike" dirty="0" err="1">
                          <a:solidFill>
                            <a:schemeClr val="tx1"/>
                          </a:solidFill>
                          <a:effectLst/>
                          <a:latin typeface="Calibri" panose="020F0502020204030204" pitchFamily="34" charset="0"/>
                        </a:rPr>
                        <a:t>Produktions</a:t>
                      </a:r>
                      <a:r>
                        <a:rPr lang="en-US" sz="600" b="0" i="1" u="none" strike="noStrike" dirty="0">
                          <a:solidFill>
                            <a:schemeClr val="tx1"/>
                          </a:solidFill>
                          <a:effectLst/>
                          <a:latin typeface="Calibri" panose="020F0502020204030204" pitchFamily="34" charset="0"/>
                        </a:rPr>
                        <a:t>- und </a:t>
                      </a:r>
                      <a:r>
                        <a:rPr lang="en-US" sz="600" b="0" i="1" u="none" strike="noStrike" dirty="0" err="1">
                          <a:solidFill>
                            <a:schemeClr val="tx1"/>
                          </a:solidFill>
                          <a:effectLst/>
                          <a:latin typeface="Calibri" panose="020F0502020204030204" pitchFamily="34" charset="0"/>
                        </a:rPr>
                        <a:t>Holztechnik</a:t>
                      </a:r>
                      <a:r>
                        <a:rPr lang="en-US" sz="600" b="0" i="1" u="none" strike="noStrike" dirty="0">
                          <a:solidFill>
                            <a:schemeClr val="tx1"/>
                          </a:solidFill>
                          <a:effectLst/>
                          <a:latin typeface="Calibri" panose="020F0502020204030204" pitchFamily="34" charset="0"/>
                        </a:rPr>
                        <a:t> (Production and Wood Engineering), </a:t>
                      </a:r>
                      <a:r>
                        <a:rPr lang="en-US" sz="600" b="0" i="1" u="none" strike="noStrike" dirty="0" err="1">
                          <a:solidFill>
                            <a:schemeClr val="tx1"/>
                          </a:solidFill>
                          <a:effectLst/>
                          <a:latin typeface="Calibri" panose="020F0502020204030204" pitchFamily="34" charset="0"/>
                        </a:rPr>
                        <a:t>Elektrotechnik</a:t>
                      </a:r>
                      <a:r>
                        <a:rPr lang="en-US" sz="600" b="0" i="1" u="none" strike="noStrike" dirty="0">
                          <a:solidFill>
                            <a:schemeClr val="tx1"/>
                          </a:solidFill>
                          <a:effectLst/>
                          <a:latin typeface="Calibri" panose="020F0502020204030204" pitchFamily="34" charset="0"/>
                        </a:rPr>
                        <a:t> und </a:t>
                      </a:r>
                      <a:r>
                        <a:rPr lang="en-US" sz="600" b="0" i="1" u="none" strike="noStrike" dirty="0" err="1">
                          <a:solidFill>
                            <a:schemeClr val="tx1"/>
                          </a:solidFill>
                          <a:effectLst/>
                          <a:latin typeface="Calibri" panose="020F0502020204030204" pitchFamily="34" charset="0"/>
                        </a:rPr>
                        <a:t>Technische</a:t>
                      </a:r>
                      <a:r>
                        <a:rPr lang="en-US" sz="600" b="0" i="1" u="none" strike="noStrike" dirty="0">
                          <a:solidFill>
                            <a:schemeClr val="tx1"/>
                          </a:solidFill>
                          <a:effectLst/>
                          <a:latin typeface="Calibri" panose="020F0502020204030204" pitchFamily="34" charset="0"/>
                        </a:rPr>
                        <a:t> </a:t>
                      </a:r>
                      <a:r>
                        <a:rPr lang="en-US" sz="600" b="0" i="1" u="none" strike="noStrike" dirty="0" err="1">
                          <a:solidFill>
                            <a:schemeClr val="tx1"/>
                          </a:solidFill>
                          <a:effectLst/>
                          <a:latin typeface="Calibri" panose="020F0502020204030204" pitchFamily="34" charset="0"/>
                        </a:rPr>
                        <a:t>Informatik</a:t>
                      </a:r>
                      <a:r>
                        <a:rPr lang="en-US" sz="600" b="0" i="1" u="none" strike="noStrike" dirty="0">
                          <a:solidFill>
                            <a:schemeClr val="tx1"/>
                          </a:solidFill>
                          <a:effectLst/>
                          <a:latin typeface="Calibri" panose="020F0502020204030204" pitchFamily="34" charset="0"/>
                        </a:rPr>
                        <a:t> (Electrical Engineering and Computer Science)</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6</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chemeClr val="tx1"/>
                          </a:solidFill>
                          <a:effectLst/>
                          <a:latin typeface="Calibri" panose="020F0502020204030204" pitchFamily="34" charset="0"/>
                        </a:rPr>
                        <a:t>0715</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Arial" panose="020B0604020202020204" pitchFamily="34" charset="0"/>
                        </a:rPr>
                        <a:t>TED B1/ENG B1</a:t>
                      </a:r>
                    </a:p>
                  </a:txBody>
                  <a:tcPr marL="4417" marR="4417" marT="44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2351425"/>
                  </a:ext>
                </a:extLst>
              </a:tr>
            </a:tbl>
          </a:graphicData>
        </a:graphic>
      </p:graphicFrame>
    </p:spTree>
    <p:extLst>
      <p:ext uri="{BB962C8B-B14F-4D97-AF65-F5344CB8AC3E}">
        <p14:creationId xmlns:p14="http://schemas.microsoft.com/office/powerpoint/2010/main" val="41465517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FC3E185-B303-E445-8467-23FFD77D3467}"/>
              </a:ext>
            </a:extLst>
          </p:cNvPr>
          <p:cNvPicPr>
            <a:picLocks noChangeAspect="1"/>
          </p:cNvPicPr>
          <p:nvPr/>
        </p:nvPicPr>
        <p:blipFill>
          <a:blip r:embed="rId4"/>
          <a:stretch>
            <a:fillRect/>
          </a:stretch>
        </p:blipFill>
        <p:spPr>
          <a:xfrm>
            <a:off x="0" y="0"/>
            <a:ext cx="9144000" cy="836188"/>
          </a:xfrm>
          <a:prstGeom prst="rect">
            <a:avLst/>
          </a:prstGeom>
        </p:spPr>
      </p:pic>
      <p:sp>
        <p:nvSpPr>
          <p:cNvPr id="5" name="CasellaDiTesto 4">
            <a:extLst>
              <a:ext uri="{FF2B5EF4-FFF2-40B4-BE49-F238E27FC236}">
                <a16:creationId xmlns:a16="http://schemas.microsoft.com/office/drawing/2014/main" id="{FF17ED5F-5680-5B40-A954-D09969114D11}"/>
              </a:ext>
            </a:extLst>
          </p:cNvPr>
          <p:cNvSpPr txBox="1"/>
          <p:nvPr/>
        </p:nvSpPr>
        <p:spPr>
          <a:xfrm>
            <a:off x="352770" y="327728"/>
            <a:ext cx="5801989" cy="415498"/>
          </a:xfrm>
          <a:prstGeom prst="rect">
            <a:avLst/>
          </a:prstGeom>
          <a:noFill/>
        </p:spPr>
        <p:txBody>
          <a:bodyPr wrap="square" rtlCol="0">
            <a:spAutoFit/>
          </a:bodyPr>
          <a:lstStyle/>
          <a:p>
            <a:r>
              <a:rPr lang="it-IT" sz="2100" b="1" dirty="0">
                <a:solidFill>
                  <a:schemeClr val="bg1"/>
                </a:solidFill>
                <a:latin typeface="Founders Grotesk" panose="020B0503030202060203" pitchFamily="34" charset="77"/>
                <a:ea typeface="Gibson SemiBold" charset="0"/>
                <a:cs typeface="Gibson SemiBold" charset="0"/>
              </a:rPr>
              <a:t>ERASMUS+ STUDIO</a:t>
            </a:r>
          </a:p>
        </p:txBody>
      </p:sp>
      <p:sp>
        <p:nvSpPr>
          <p:cNvPr id="2" name="Rectangle 1"/>
          <p:cNvSpPr/>
          <p:nvPr/>
        </p:nvSpPr>
        <p:spPr>
          <a:xfrm>
            <a:off x="352770" y="836188"/>
            <a:ext cx="2518638" cy="369332"/>
          </a:xfrm>
          <a:prstGeom prst="rect">
            <a:avLst/>
          </a:prstGeom>
        </p:spPr>
        <p:txBody>
          <a:bodyPr wrap="none">
            <a:spAutoFit/>
          </a:bodyPr>
          <a:lstStyle/>
          <a:p>
            <a:r>
              <a:rPr lang="it-IT" dirty="0">
                <a:solidFill>
                  <a:srgbClr val="70240F"/>
                </a:solidFill>
                <a:latin typeface="Founders Grotesk" panose="020B0503030202060203" pitchFamily="34" charset="77"/>
                <a:ea typeface="Gibson" charset="0"/>
                <a:cs typeface="Gibson" charset="0"/>
              </a:rPr>
              <a:t>LM Ingegneria Meccanica</a:t>
            </a:r>
            <a:endParaRPr lang="en-US" sz="800" dirty="0"/>
          </a:p>
        </p:txBody>
      </p:sp>
      <p:sp>
        <p:nvSpPr>
          <p:cNvPr id="7" name="Rectangle 6"/>
          <p:cNvSpPr/>
          <p:nvPr/>
        </p:nvSpPr>
        <p:spPr>
          <a:xfrm>
            <a:off x="8297165" y="418094"/>
            <a:ext cx="846835" cy="400110"/>
          </a:xfrm>
          <a:prstGeom prst="rect">
            <a:avLst/>
          </a:prstGeom>
        </p:spPr>
        <p:txBody>
          <a:bodyPr wrap="none">
            <a:spAutoFit/>
          </a:bodyPr>
          <a:lstStyle/>
          <a:p>
            <a:r>
              <a:rPr lang="it-IT" sz="2000" dirty="0">
                <a:solidFill>
                  <a:schemeClr val="bg1"/>
                </a:solidFill>
                <a:latin typeface="Founders Grotesk Semibold" panose="020B0703030202060203" pitchFamily="34" charset="0"/>
              </a:rPr>
              <a:t>dove?</a:t>
            </a:r>
            <a:endParaRPr lang="en-US" sz="2000" dirty="0">
              <a:solidFill>
                <a:schemeClr val="bg1"/>
              </a:solidFill>
              <a:latin typeface="Founders Grotesk Semibold" panose="020B0703030202060203"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541378837"/>
              </p:ext>
            </p:extLst>
          </p:nvPr>
        </p:nvGraphicFramePr>
        <p:xfrm>
          <a:off x="628651" y="1280160"/>
          <a:ext cx="7886698" cy="3187266"/>
        </p:xfrm>
        <a:graphic>
          <a:graphicData uri="http://schemas.openxmlformats.org/drawingml/2006/table">
            <a:tbl>
              <a:tblPr/>
              <a:tblGrid>
                <a:gridCol w="582674">
                  <a:extLst>
                    <a:ext uri="{9D8B030D-6E8A-4147-A177-3AD203B41FA5}">
                      <a16:colId xmlns:a16="http://schemas.microsoft.com/office/drawing/2014/main" val="2255590775"/>
                    </a:ext>
                  </a:extLst>
                </a:gridCol>
                <a:gridCol w="670958">
                  <a:extLst>
                    <a:ext uri="{9D8B030D-6E8A-4147-A177-3AD203B41FA5}">
                      <a16:colId xmlns:a16="http://schemas.microsoft.com/office/drawing/2014/main" val="1849677989"/>
                    </a:ext>
                  </a:extLst>
                </a:gridCol>
                <a:gridCol w="565017">
                  <a:extLst>
                    <a:ext uri="{9D8B030D-6E8A-4147-A177-3AD203B41FA5}">
                      <a16:colId xmlns:a16="http://schemas.microsoft.com/office/drawing/2014/main" val="1627337630"/>
                    </a:ext>
                  </a:extLst>
                </a:gridCol>
                <a:gridCol w="2054073">
                  <a:extLst>
                    <a:ext uri="{9D8B030D-6E8A-4147-A177-3AD203B41FA5}">
                      <a16:colId xmlns:a16="http://schemas.microsoft.com/office/drawing/2014/main" val="3629498127"/>
                    </a:ext>
                  </a:extLst>
                </a:gridCol>
                <a:gridCol w="1712709">
                  <a:extLst>
                    <a:ext uri="{9D8B030D-6E8A-4147-A177-3AD203B41FA5}">
                      <a16:colId xmlns:a16="http://schemas.microsoft.com/office/drawing/2014/main" val="2582353546"/>
                    </a:ext>
                  </a:extLst>
                </a:gridCol>
                <a:gridCol w="454662">
                  <a:extLst>
                    <a:ext uri="{9D8B030D-6E8A-4147-A177-3AD203B41FA5}">
                      <a16:colId xmlns:a16="http://schemas.microsoft.com/office/drawing/2014/main" val="516212793"/>
                    </a:ext>
                  </a:extLst>
                </a:gridCol>
                <a:gridCol w="136840">
                  <a:extLst>
                    <a:ext uri="{9D8B030D-6E8A-4147-A177-3AD203B41FA5}">
                      <a16:colId xmlns:a16="http://schemas.microsoft.com/office/drawing/2014/main" val="2606565945"/>
                    </a:ext>
                  </a:extLst>
                </a:gridCol>
                <a:gridCol w="136840">
                  <a:extLst>
                    <a:ext uri="{9D8B030D-6E8A-4147-A177-3AD203B41FA5}">
                      <a16:colId xmlns:a16="http://schemas.microsoft.com/office/drawing/2014/main" val="4103455122"/>
                    </a:ext>
                  </a:extLst>
                </a:gridCol>
                <a:gridCol w="136840">
                  <a:extLst>
                    <a:ext uri="{9D8B030D-6E8A-4147-A177-3AD203B41FA5}">
                      <a16:colId xmlns:a16="http://schemas.microsoft.com/office/drawing/2014/main" val="249121119"/>
                    </a:ext>
                  </a:extLst>
                </a:gridCol>
                <a:gridCol w="394335">
                  <a:extLst>
                    <a:ext uri="{9D8B030D-6E8A-4147-A177-3AD203B41FA5}">
                      <a16:colId xmlns:a16="http://schemas.microsoft.com/office/drawing/2014/main" val="3970295570"/>
                    </a:ext>
                  </a:extLst>
                </a:gridCol>
                <a:gridCol w="1041750">
                  <a:extLst>
                    <a:ext uri="{9D8B030D-6E8A-4147-A177-3AD203B41FA5}">
                      <a16:colId xmlns:a16="http://schemas.microsoft.com/office/drawing/2014/main" val="999414811"/>
                    </a:ext>
                  </a:extLst>
                </a:gridCol>
              </a:tblGrid>
              <a:tr h="609614">
                <a:tc>
                  <a:txBody>
                    <a:bodyPr/>
                    <a:lstStyle/>
                    <a:p>
                      <a:pPr algn="ctr" fontAlgn="ctr"/>
                      <a:r>
                        <a:rPr lang="en-US" sz="700" b="1" i="0" u="none" strike="noStrike" dirty="0" err="1">
                          <a:solidFill>
                            <a:srgbClr val="000000"/>
                          </a:solidFill>
                          <a:effectLst/>
                          <a:latin typeface="Calibri" panose="020F0502020204030204" pitchFamily="34" charset="0"/>
                        </a:rPr>
                        <a:t>Coordinatore</a:t>
                      </a:r>
                      <a:endParaRPr lang="en-US" sz="700" b="1" i="0" u="none" strike="noStrike" dirty="0">
                        <a:solidFill>
                          <a:srgbClr val="000000"/>
                        </a:solidFill>
                        <a:effectLst/>
                        <a:latin typeface="Calibri" panose="020F0502020204030204" pitchFamily="34" charset="0"/>
                      </a:endParaRPr>
                    </a:p>
                  </a:txBody>
                  <a:tcPr marL="4417" marR="4417" marT="441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0" u="none" strike="noStrike">
                          <a:solidFill>
                            <a:srgbClr val="000000"/>
                          </a:solidFill>
                          <a:effectLst/>
                          <a:latin typeface="Calibri" panose="020F0502020204030204" pitchFamily="34" charset="0"/>
                        </a:rPr>
                        <a:t>ERASMUS CODE</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0" u="none" strike="noStrike">
                          <a:solidFill>
                            <a:srgbClr val="000000"/>
                          </a:solidFill>
                          <a:effectLst/>
                          <a:latin typeface="Calibri" panose="020F0502020204030204" pitchFamily="34" charset="0"/>
                        </a:rPr>
                        <a:t>PAESE</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0" u="none" strike="noStrike">
                          <a:solidFill>
                            <a:srgbClr val="000000"/>
                          </a:solidFill>
                          <a:effectLst/>
                          <a:latin typeface="Calibri" panose="020F0502020204030204" pitchFamily="34" charset="0"/>
                        </a:rPr>
                        <a:t>UNIVERSITÀ</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it-IT" sz="700" b="1" i="0" u="none" strike="noStrike">
                          <a:solidFill>
                            <a:srgbClr val="000000"/>
                          </a:solidFill>
                          <a:effectLst/>
                          <a:latin typeface="Calibri" panose="020F0502020204030204" pitchFamily="34" charset="0"/>
                        </a:rPr>
                        <a:t>Facoltà e/o Dipartimento e/o Istituto</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a:solidFill>
                            <a:srgbClr val="000000"/>
                          </a:solidFill>
                          <a:effectLst/>
                          <a:latin typeface="Calibri" panose="020F0502020204030204" pitchFamily="34" charset="0"/>
                        </a:rPr>
                        <a:t>MESI PER STUDENTE</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a:solidFill>
                            <a:srgbClr val="000000"/>
                          </a:solidFill>
                          <a:effectLst/>
                          <a:latin typeface="Calibri" panose="020F0502020204030204" pitchFamily="34" charset="0"/>
                        </a:rPr>
                        <a:t>Corsi</a:t>
                      </a:r>
                    </a:p>
                  </a:txBody>
                  <a:tcPr marL="4417" marR="4417" marT="441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a:solidFill>
                            <a:srgbClr val="000000"/>
                          </a:solidFill>
                          <a:effectLst/>
                          <a:latin typeface="Calibri" panose="020F0502020204030204" pitchFamily="34" charset="0"/>
                        </a:rPr>
                        <a:t>Lavoro di tesi</a:t>
                      </a:r>
                    </a:p>
                  </a:txBody>
                  <a:tcPr marL="4417" marR="4417" marT="441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a:solidFill>
                            <a:srgbClr val="000000"/>
                          </a:solidFill>
                          <a:effectLst/>
                          <a:latin typeface="Calibri" panose="020F0502020204030204" pitchFamily="34" charset="0"/>
                        </a:rPr>
                        <a:t>Tirocinio</a:t>
                      </a:r>
                    </a:p>
                  </a:txBody>
                  <a:tcPr marL="4417" marR="4417" marT="441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a:solidFill>
                            <a:srgbClr val="000000"/>
                          </a:solidFill>
                          <a:effectLst/>
                          <a:latin typeface="Calibri" panose="020F0502020204030204" pitchFamily="34" charset="0"/>
                        </a:rPr>
                        <a:t>ISCED CODE</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a:solidFill>
                            <a:srgbClr val="000000"/>
                          </a:solidFill>
                          <a:effectLst/>
                          <a:latin typeface="Calibri" panose="020F0502020204030204" pitchFamily="34" charset="0"/>
                        </a:rPr>
                        <a:t>LIVELLO LINGUISTICO</a:t>
                      </a:r>
                    </a:p>
                  </a:txBody>
                  <a:tcPr marL="4417" marR="4417" marT="44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757655854"/>
                  </a:ext>
                </a:extLst>
              </a:tr>
              <a:tr h="412005">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800" b="0" i="0" u="none" strike="noStrike" dirty="0" err="1">
                          <a:solidFill>
                            <a:srgbClr val="000000"/>
                          </a:solidFill>
                          <a:effectLst/>
                          <a:latin typeface="Calibri" panose="020F0502020204030204" pitchFamily="34" charset="0"/>
                        </a:rPr>
                        <a:t>Cefalo</a:t>
                      </a:r>
                      <a:endParaRPr lang="en-US" sz="800" b="0" i="0" u="none" strike="noStrike" dirty="0">
                        <a:solidFill>
                          <a:srgbClr val="000000"/>
                        </a:solidFill>
                        <a:effectLst/>
                        <a:latin typeface="Calibri" panose="020F0502020204030204" pitchFamily="34" charset="0"/>
                      </a:endParaRPr>
                    </a:p>
                  </a:txBody>
                  <a:tcPr marL="4417" marR="4417" marT="441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HR RIJEKA01</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CROAZIA</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sng" strike="noStrike" dirty="0" err="1">
                          <a:solidFill>
                            <a:srgbClr val="0563C1"/>
                          </a:solidFill>
                          <a:effectLst/>
                          <a:latin typeface="Arial" panose="020B0604020202020204" pitchFamily="34" charset="0"/>
                          <a:hlinkClick r:id="rId5"/>
                        </a:rPr>
                        <a:t>Sveučilište</a:t>
                      </a:r>
                      <a:r>
                        <a:rPr lang="es-ES" sz="800" b="0" i="0" u="sng" strike="noStrike" dirty="0">
                          <a:solidFill>
                            <a:srgbClr val="0563C1"/>
                          </a:solidFill>
                          <a:effectLst/>
                          <a:latin typeface="Arial" panose="020B0604020202020204" pitchFamily="34" charset="0"/>
                          <a:hlinkClick r:id="rId5"/>
                        </a:rPr>
                        <a:t> u </a:t>
                      </a:r>
                      <a:r>
                        <a:rPr lang="es-ES" sz="800" b="0" i="0" u="sng" strike="noStrike" dirty="0" err="1">
                          <a:solidFill>
                            <a:srgbClr val="0563C1"/>
                          </a:solidFill>
                          <a:effectLst/>
                          <a:latin typeface="Arial" panose="020B0604020202020204" pitchFamily="34" charset="0"/>
                          <a:hlinkClick r:id="rId5"/>
                        </a:rPr>
                        <a:t>Rijeci</a:t>
                      </a:r>
                      <a:endParaRPr lang="es-ES" sz="800" b="0" i="0" u="sng" strike="noStrike" dirty="0">
                        <a:solidFill>
                          <a:srgbClr val="0563C1"/>
                        </a:solidFill>
                        <a:effectLst/>
                        <a:latin typeface="Arial" panose="020B0604020202020204" pitchFamily="34" charset="0"/>
                      </a:endParaRP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700" b="0" i="1" u="none" strike="noStrike" dirty="0" err="1">
                          <a:solidFill>
                            <a:srgbClr val="000000"/>
                          </a:solidFill>
                          <a:effectLst/>
                          <a:latin typeface="Calibri" panose="020F0502020204030204" pitchFamily="34" charset="0"/>
                        </a:rPr>
                        <a:t>Faculty</a:t>
                      </a:r>
                      <a:r>
                        <a:rPr lang="es-ES" sz="700" b="0" i="1" u="none" strike="noStrike" dirty="0">
                          <a:solidFill>
                            <a:srgbClr val="000000"/>
                          </a:solidFill>
                          <a:effectLst/>
                          <a:latin typeface="Calibri" panose="020F0502020204030204" pitchFamily="34" charset="0"/>
                        </a:rPr>
                        <a:t> of </a:t>
                      </a:r>
                      <a:r>
                        <a:rPr lang="es-ES" sz="700" b="0" i="1" u="none" strike="noStrike" dirty="0" err="1">
                          <a:solidFill>
                            <a:srgbClr val="000000"/>
                          </a:solidFill>
                          <a:effectLst/>
                          <a:latin typeface="Calibri" panose="020F0502020204030204" pitchFamily="34" charset="0"/>
                        </a:rPr>
                        <a:t>Enginering</a:t>
                      </a:r>
                      <a:endParaRPr lang="es-ES" sz="700" b="0" i="1" u="none" strike="noStrike" dirty="0">
                        <a:solidFill>
                          <a:srgbClr val="000000"/>
                        </a:solidFill>
                        <a:effectLst/>
                        <a:latin typeface="Calibri" panose="020F0502020204030204" pitchFamily="34" charset="0"/>
                      </a:endParaRP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6</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rgbClr val="000000"/>
                          </a:solidFill>
                          <a:effectLst/>
                          <a:latin typeface="Calibri" panose="020F0502020204030204" pitchFamily="34" charset="0"/>
                        </a:rPr>
                        <a:t>0730</a:t>
                      </a:r>
                    </a:p>
                    <a:p>
                      <a:pPr algn="ctr" fontAlgn="ctr"/>
                      <a:r>
                        <a:rPr lang="en-US" sz="700" b="1" i="0" u="none" strike="noStrike" dirty="0">
                          <a:solidFill>
                            <a:srgbClr val="000000"/>
                          </a:solidFill>
                          <a:effectLst/>
                          <a:latin typeface="Calibri" panose="020F0502020204030204" pitchFamily="34" charset="0"/>
                        </a:rPr>
                        <a:t>0710</a:t>
                      </a:r>
                    </a:p>
                    <a:p>
                      <a:pPr algn="ctr" fontAlgn="ctr"/>
                      <a:r>
                        <a:rPr lang="en-US" sz="700" b="1" i="0" u="none" strike="noStrike" dirty="0">
                          <a:solidFill>
                            <a:srgbClr val="000000"/>
                          </a:solidFill>
                          <a:effectLst/>
                          <a:latin typeface="Calibri" panose="020F0502020204030204" pitchFamily="34" charset="0"/>
                        </a:rPr>
                        <a:t>0610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700" b="0" i="0" u="none" strike="noStrike" dirty="0">
                          <a:solidFill>
                            <a:srgbClr val="000000"/>
                          </a:solidFill>
                          <a:effectLst/>
                          <a:latin typeface="Calibri" panose="020F0502020204030204" pitchFamily="34" charset="0"/>
                        </a:rPr>
                        <a:t>ENG B2</a:t>
                      </a:r>
                    </a:p>
                  </a:txBody>
                  <a:tcPr marL="4417" marR="4417" marT="44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296453"/>
                  </a:ext>
                </a:extLst>
              </a:tr>
              <a:tr h="412005">
                <a:tc>
                  <a:txBody>
                    <a:bodyPr/>
                    <a:lstStyle/>
                    <a:p>
                      <a:pPr algn="ctr" fontAlgn="ctr"/>
                      <a:r>
                        <a:rPr lang="en-US" sz="800" b="0" i="0" u="none" strike="noStrike" dirty="0" err="1">
                          <a:solidFill>
                            <a:srgbClr val="000000"/>
                          </a:solidFill>
                          <a:effectLst/>
                          <a:latin typeface="Calibri" panose="020F0502020204030204" pitchFamily="34" charset="0"/>
                        </a:rPr>
                        <a:t>Parussini</a:t>
                      </a:r>
                      <a:endParaRPr lang="en-US" sz="800" b="0" i="0" u="none" strike="noStrike" dirty="0">
                        <a:solidFill>
                          <a:srgbClr val="000000"/>
                        </a:solidFill>
                        <a:effectLst/>
                        <a:latin typeface="Calibri" panose="020F0502020204030204" pitchFamily="34" charset="0"/>
                      </a:endParaRPr>
                    </a:p>
                  </a:txBody>
                  <a:tcPr marL="4417" marR="4417" marT="441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LT KAUNAS01</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LITUANIA</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sz="800" b="0" i="0" u="sng" strike="noStrike" kern="1200" dirty="0" err="1">
                          <a:solidFill>
                            <a:srgbClr val="0563C1"/>
                          </a:solidFill>
                          <a:effectLst/>
                          <a:latin typeface="Arial" panose="020B0604020202020204" pitchFamily="34" charset="0"/>
                          <a:ea typeface="+mn-ea"/>
                          <a:cs typeface="+mn-cs"/>
                        </a:rPr>
                        <a:t>Vytautas</a:t>
                      </a:r>
                      <a:r>
                        <a:rPr lang="en-US" sz="800" b="0" i="0" u="sng" strike="noStrike" kern="1200" dirty="0">
                          <a:solidFill>
                            <a:srgbClr val="0563C1"/>
                          </a:solidFill>
                          <a:effectLst/>
                          <a:latin typeface="Arial" panose="020B0604020202020204" pitchFamily="34" charset="0"/>
                          <a:ea typeface="+mn-ea"/>
                          <a:cs typeface="+mn-cs"/>
                        </a:rPr>
                        <a:t> Magnus University</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1" u="none" strike="noStrike" dirty="0">
                          <a:solidFill>
                            <a:srgbClr val="000000"/>
                          </a:solidFill>
                          <a:effectLst/>
                          <a:latin typeface="Calibri" panose="020F0502020204030204" pitchFamily="34" charset="0"/>
                        </a:rPr>
                        <a:t>Faculty of Engineering</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5</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 </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rgbClr val="000000"/>
                          </a:solidFill>
                          <a:effectLst/>
                          <a:latin typeface="Calibri" panose="020F0502020204030204" pitchFamily="34" charset="0"/>
                        </a:rPr>
                        <a:t>0700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panose="020B0604020202020204" pitchFamily="34" charset="0"/>
                        </a:rPr>
                        <a:t>ENG B2</a:t>
                      </a:r>
                    </a:p>
                  </a:txBody>
                  <a:tcPr marL="4417" marR="4417" marT="44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821798"/>
                  </a:ext>
                </a:extLst>
              </a:tr>
              <a:tr h="412005">
                <a:tc>
                  <a:txBody>
                    <a:bodyPr/>
                    <a:lstStyle/>
                    <a:p>
                      <a:pPr algn="ctr" fontAlgn="ctr"/>
                      <a:r>
                        <a:rPr lang="en-US" sz="800" b="0" i="0" u="none" strike="noStrike" baseline="0" dirty="0" err="1">
                          <a:solidFill>
                            <a:srgbClr val="000000"/>
                          </a:solidFill>
                          <a:effectLst/>
                          <a:latin typeface="Calibri" panose="020F0502020204030204" pitchFamily="34" charset="0"/>
                        </a:rPr>
                        <a:t>Marzullo</a:t>
                      </a:r>
                      <a:endParaRPr lang="en-US" sz="800" b="0" i="0" u="none" strike="noStrike" baseline="0" dirty="0">
                        <a:solidFill>
                          <a:srgbClr val="000000"/>
                        </a:solidFill>
                        <a:effectLst/>
                        <a:latin typeface="Calibri" panose="020F0502020204030204" pitchFamily="34" charset="0"/>
                      </a:endParaRPr>
                    </a:p>
                  </a:txBody>
                  <a:tcPr marL="4417" marR="4417" marT="441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baseline="0" dirty="0">
                          <a:solidFill>
                            <a:srgbClr val="000000"/>
                          </a:solidFill>
                          <a:effectLst/>
                          <a:latin typeface="Calibri" panose="020F0502020204030204" pitchFamily="34" charset="0"/>
                        </a:rPr>
                        <a:t>PL KRAKOW03</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baseline="0" dirty="0">
                          <a:solidFill>
                            <a:srgbClr val="000000"/>
                          </a:solidFill>
                          <a:effectLst/>
                          <a:latin typeface="Calibri" panose="020F0502020204030204" pitchFamily="34" charset="0"/>
                        </a:rPr>
                        <a:t>POLONIA</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l-PL" sz="800" b="0" i="0" u="sng" strike="noStrike" baseline="0" dirty="0">
                          <a:solidFill>
                            <a:srgbClr val="0563C1"/>
                          </a:solidFill>
                          <a:effectLst/>
                          <a:latin typeface="Arial" panose="020B0604020202020204" pitchFamily="34" charset="0"/>
                        </a:rPr>
                        <a:t>Politechnika Krakowska im. Tadeusza Kościuszki</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1" u="none" strike="noStrike" baseline="0" dirty="0">
                          <a:solidFill>
                            <a:srgbClr val="000000"/>
                          </a:solidFill>
                          <a:effectLst/>
                          <a:latin typeface="Calibri" panose="020F0502020204030204" pitchFamily="34" charset="0"/>
                        </a:rPr>
                        <a:t>Faculty of Mechanical Engineering</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baseline="0" dirty="0">
                          <a:solidFill>
                            <a:srgbClr val="000000"/>
                          </a:solidFill>
                          <a:effectLst/>
                          <a:latin typeface="Calibri" panose="020F0502020204030204" pitchFamily="34" charset="0"/>
                        </a:rPr>
                        <a:t>6</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baseline="0" dirty="0">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baseline="0" dirty="0">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baseline="0" dirty="0">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baseline="0" dirty="0">
                          <a:solidFill>
                            <a:srgbClr val="000000"/>
                          </a:solidFill>
                          <a:effectLst/>
                          <a:latin typeface="Calibri" panose="020F0502020204030204" pitchFamily="34" charset="0"/>
                        </a:rPr>
                        <a:t>0715</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baseline="0" dirty="0">
                          <a:solidFill>
                            <a:srgbClr val="000000"/>
                          </a:solidFill>
                          <a:effectLst/>
                          <a:latin typeface="Arial" panose="020B0604020202020204" pitchFamily="34" charset="0"/>
                        </a:rPr>
                        <a:t>ENG B1</a:t>
                      </a:r>
                    </a:p>
                  </a:txBody>
                  <a:tcPr marL="4417" marR="4417" marT="44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0398766"/>
                  </a:ext>
                </a:extLst>
              </a:tr>
              <a:tr h="454718">
                <a:tc>
                  <a:txBody>
                    <a:bodyPr/>
                    <a:lstStyle/>
                    <a:p>
                      <a:pPr algn="ctr" fontAlgn="ctr"/>
                      <a:r>
                        <a:rPr lang="en-US" sz="800" b="0" i="0" u="none" strike="noStrike" dirty="0" err="1">
                          <a:solidFill>
                            <a:srgbClr val="000000"/>
                          </a:solidFill>
                          <a:effectLst/>
                          <a:latin typeface="Calibri" panose="020F0502020204030204" pitchFamily="34" charset="0"/>
                        </a:rPr>
                        <a:t>Cosmi</a:t>
                      </a:r>
                      <a:endParaRPr lang="en-US" sz="800" b="0" i="0" u="none" strike="noStrike" dirty="0">
                        <a:solidFill>
                          <a:srgbClr val="000000"/>
                        </a:solidFill>
                        <a:effectLst/>
                        <a:latin typeface="Calibri" panose="020F0502020204030204" pitchFamily="34" charset="0"/>
                      </a:endParaRPr>
                    </a:p>
                  </a:txBody>
                  <a:tcPr marL="4417" marR="4417" marT="441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RO BUCURES11</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ROMANIA</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sng" strike="noStrike">
                          <a:solidFill>
                            <a:srgbClr val="0563C1"/>
                          </a:solidFill>
                          <a:effectLst/>
                          <a:latin typeface="Arial" panose="020B0604020202020204" pitchFamily="34" charset="0"/>
                        </a:rPr>
                        <a:t>Universitatea Politehnica din Bucuresti</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1" u="none" strike="noStrike">
                          <a:solidFill>
                            <a:srgbClr val="000000"/>
                          </a:solidFill>
                          <a:effectLst/>
                          <a:latin typeface="Calibri" panose="020F0502020204030204" pitchFamily="34" charset="0"/>
                        </a:rPr>
                        <a:t>Faculty of Engineering and Management</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6</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 </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rgbClr val="000000"/>
                          </a:solidFill>
                          <a:effectLst/>
                          <a:latin typeface="Calibri" panose="020F0502020204030204" pitchFamily="34" charset="0"/>
                        </a:rPr>
                        <a:t>0710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Arial" panose="020B0604020202020204" pitchFamily="34" charset="0"/>
                        </a:rPr>
                        <a:t>ENG B2</a:t>
                      </a:r>
                    </a:p>
                  </a:txBody>
                  <a:tcPr marL="4417" marR="4417" marT="44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7339227"/>
                  </a:ext>
                </a:extLst>
              </a:tr>
              <a:tr h="407771">
                <a:tc>
                  <a:txBody>
                    <a:bodyPr/>
                    <a:lstStyle/>
                    <a:p>
                      <a:pPr algn="ctr" fontAlgn="ctr"/>
                      <a:r>
                        <a:rPr lang="en-US" sz="800" b="0" i="0" u="none" strike="noStrike" dirty="0" err="1">
                          <a:solidFill>
                            <a:srgbClr val="000000"/>
                          </a:solidFill>
                          <a:effectLst/>
                          <a:latin typeface="Calibri" panose="020F0502020204030204" pitchFamily="34" charset="0"/>
                        </a:rPr>
                        <a:t>Bedon</a:t>
                      </a:r>
                      <a:endParaRPr lang="en-US" sz="800" b="0" i="0" u="none" strike="noStrike" dirty="0">
                        <a:solidFill>
                          <a:srgbClr val="000000"/>
                        </a:solidFill>
                        <a:effectLst/>
                        <a:latin typeface="Calibri" panose="020F0502020204030204" pitchFamily="34" charset="0"/>
                      </a:endParaRPr>
                    </a:p>
                  </a:txBody>
                  <a:tcPr marL="4417" marR="4417" marT="441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SK ZILINA01</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SLOVACCHIA</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sng" strike="noStrike" dirty="0">
                          <a:solidFill>
                            <a:srgbClr val="0563C1"/>
                          </a:solidFill>
                          <a:effectLst/>
                          <a:latin typeface="Arial" panose="020B0604020202020204" pitchFamily="34" charset="0"/>
                          <a:hlinkClick r:id="rId6"/>
                        </a:rPr>
                        <a:t>University of </a:t>
                      </a:r>
                      <a:r>
                        <a:rPr lang="en-US" sz="800" b="0" i="0" u="sng" strike="noStrike" dirty="0" err="1">
                          <a:solidFill>
                            <a:srgbClr val="0563C1"/>
                          </a:solidFill>
                          <a:effectLst/>
                          <a:latin typeface="Arial" panose="020B0604020202020204" pitchFamily="34" charset="0"/>
                          <a:hlinkClick r:id="rId6"/>
                        </a:rPr>
                        <a:t>Zilina</a:t>
                      </a:r>
                      <a:endParaRPr lang="en-US" sz="800" b="0" i="0" u="sng" strike="noStrike" dirty="0">
                        <a:solidFill>
                          <a:srgbClr val="0563C1"/>
                        </a:solidFill>
                        <a:effectLst/>
                        <a:latin typeface="Arial" panose="020B0604020202020204" pitchFamily="34" charset="0"/>
                      </a:endParaRP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1" u="none" strike="noStrike" dirty="0">
                          <a:solidFill>
                            <a:srgbClr val="000000"/>
                          </a:solidFill>
                          <a:effectLst/>
                          <a:latin typeface="Calibri" panose="020F0502020204030204" pitchFamily="34" charset="0"/>
                        </a:rPr>
                        <a:t>Faculty of Civil Engineering, Faculty of Operation and Economics of Transport, Faculty of Mechanical Engineering, Faculty of Electrical Engineering and Information </a:t>
                      </a:r>
                      <a:r>
                        <a:rPr lang="en-US" sz="600" b="0" i="1" u="none" strike="noStrike" dirty="0" err="1">
                          <a:solidFill>
                            <a:srgbClr val="000000"/>
                          </a:solidFill>
                          <a:effectLst/>
                          <a:latin typeface="Calibri" panose="020F0502020204030204" pitchFamily="34" charset="0"/>
                        </a:rPr>
                        <a:t>Technology,Faculty</a:t>
                      </a:r>
                      <a:r>
                        <a:rPr lang="en-US" sz="600" b="0" i="1" u="none" strike="noStrike" dirty="0">
                          <a:solidFill>
                            <a:srgbClr val="000000"/>
                          </a:solidFill>
                          <a:effectLst/>
                          <a:latin typeface="Calibri" panose="020F0502020204030204" pitchFamily="34" charset="0"/>
                        </a:rPr>
                        <a:t> of Security Engineering</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6</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rgbClr val="000000"/>
                          </a:solidFill>
                          <a:effectLst/>
                          <a:latin typeface="Calibri" panose="020F0502020204030204" pitchFamily="34" charset="0"/>
                        </a:rPr>
                        <a:t>0610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Arial" panose="020B0604020202020204" pitchFamily="34" charset="0"/>
                        </a:rPr>
                        <a:t>ENG B1</a:t>
                      </a:r>
                    </a:p>
                  </a:txBody>
                  <a:tcPr marL="4417" marR="4417" marT="44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3056847"/>
                  </a:ext>
                </a:extLst>
              </a:tr>
              <a:tr h="425302">
                <a:tc>
                  <a:txBody>
                    <a:bodyPr/>
                    <a:lstStyle/>
                    <a:p>
                      <a:pPr algn="ctr" fontAlgn="ctr"/>
                      <a:r>
                        <a:rPr lang="en-US" sz="800" b="0" i="0" u="none" strike="noStrike" dirty="0" err="1">
                          <a:solidFill>
                            <a:schemeClr val="tx1"/>
                          </a:solidFill>
                          <a:effectLst/>
                          <a:highlight>
                            <a:srgbClr val="FFFF00"/>
                          </a:highlight>
                          <a:latin typeface="Calibri" panose="020F0502020204030204" pitchFamily="34" charset="0"/>
                        </a:rPr>
                        <a:t>Cosmi</a:t>
                      </a:r>
                      <a:endParaRPr lang="en-US" sz="800" b="0" i="0" u="none" strike="noStrike" dirty="0">
                        <a:solidFill>
                          <a:schemeClr val="tx1"/>
                        </a:solidFill>
                        <a:effectLst/>
                        <a:highlight>
                          <a:srgbClr val="FFFF00"/>
                        </a:highlight>
                        <a:latin typeface="Calibri" panose="020F0502020204030204" pitchFamily="34" charset="0"/>
                      </a:endParaRPr>
                    </a:p>
                  </a:txBody>
                  <a:tcPr marL="4352" marR="4352" marT="435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800" b="1" i="0" u="none" strike="noStrike" dirty="0">
                        <a:solidFill>
                          <a:schemeClr val="tx1"/>
                        </a:solidFill>
                        <a:effectLst/>
                        <a:latin typeface="Calibri" panose="020F0502020204030204" pitchFamily="34" charset="0"/>
                      </a:endParaRP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chemeClr val="tx1"/>
                          </a:solidFill>
                          <a:effectLst/>
                          <a:latin typeface="Calibri" panose="020F0502020204030204" pitchFamily="34" charset="0"/>
                        </a:rPr>
                        <a:t>ARGENTINA</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s-ES" sz="800" b="0" i="0" u="none" strike="noStrike" kern="1200" dirty="0">
                          <a:solidFill>
                            <a:schemeClr val="tx1"/>
                          </a:solidFill>
                          <a:effectLst/>
                          <a:latin typeface="Arial" panose="020B0604020202020204" pitchFamily="34" charset="0"/>
                          <a:ea typeface="+mn-ea"/>
                          <a:cs typeface="+mn-cs"/>
                        </a:rPr>
                        <a:t>Universidad de Buenos Aires - UBA</a:t>
                      </a:r>
                      <a:endParaRPr lang="en-US" sz="800" b="0" i="0" u="none" strike="noStrike" kern="1200" dirty="0">
                        <a:solidFill>
                          <a:schemeClr val="tx1"/>
                        </a:solidFill>
                        <a:effectLst/>
                        <a:latin typeface="Arial" panose="020B0604020202020204" pitchFamily="34" charset="0"/>
                        <a:ea typeface="+mn-ea"/>
                        <a:cs typeface="+mn-cs"/>
                      </a:endParaRP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1" u="none" strike="noStrike" dirty="0" err="1">
                          <a:solidFill>
                            <a:schemeClr val="tx1"/>
                          </a:solidFill>
                          <a:effectLst/>
                          <a:latin typeface="Calibri" panose="020F0502020204030204" pitchFamily="34" charset="0"/>
                        </a:rPr>
                        <a:t>Facultad</a:t>
                      </a:r>
                      <a:r>
                        <a:rPr lang="en-US" sz="700" b="0" i="1" u="none" strike="noStrike" dirty="0">
                          <a:solidFill>
                            <a:schemeClr val="tx1"/>
                          </a:solidFill>
                          <a:effectLst/>
                          <a:latin typeface="Calibri" panose="020F0502020204030204" pitchFamily="34" charset="0"/>
                        </a:rPr>
                        <a:t> de </a:t>
                      </a:r>
                      <a:r>
                        <a:rPr lang="en-US" sz="700" b="0" i="1" u="none" strike="noStrike" dirty="0" err="1">
                          <a:solidFill>
                            <a:schemeClr val="tx1"/>
                          </a:solidFill>
                          <a:effectLst/>
                          <a:latin typeface="Calibri" panose="020F0502020204030204" pitchFamily="34" charset="0"/>
                        </a:rPr>
                        <a:t>Ingenier</a:t>
                      </a:r>
                      <a:r>
                        <a:rPr lang="el-GR" sz="700" b="0" i="1" u="none" strike="noStrike" dirty="0">
                          <a:solidFill>
                            <a:schemeClr val="tx1"/>
                          </a:solidFill>
                          <a:effectLst/>
                          <a:latin typeface="Calibri" panose="020F0502020204030204" pitchFamily="34" charset="0"/>
                        </a:rPr>
                        <a:t>ί</a:t>
                      </a:r>
                      <a:r>
                        <a:rPr lang="en-US" sz="700" b="0" i="1" u="none" strike="noStrike" dirty="0">
                          <a:solidFill>
                            <a:schemeClr val="tx1"/>
                          </a:solidFill>
                          <a:effectLst/>
                          <a:latin typeface="Calibri" panose="020F0502020204030204" pitchFamily="34" charset="0"/>
                        </a:rPr>
                        <a:t>a</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6</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700" b="0" i="0" u="none" strike="noStrike" dirty="0">
                        <a:solidFill>
                          <a:schemeClr val="tx1"/>
                        </a:solidFill>
                        <a:effectLst/>
                        <a:latin typeface="Calibri" panose="020F0502020204030204" pitchFamily="34" charset="0"/>
                      </a:endParaRP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700" b="0" i="0" u="none" strike="noStrike" dirty="0">
                        <a:solidFill>
                          <a:schemeClr val="tx1"/>
                        </a:solidFill>
                        <a:effectLst/>
                        <a:latin typeface="Calibri" panose="020F0502020204030204" pitchFamily="34" charset="0"/>
                      </a:endParaRP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sz="700" b="1" i="0" u="none" strike="noStrike" kern="1200" dirty="0">
                          <a:solidFill>
                            <a:schemeClr val="tx1"/>
                          </a:solidFill>
                          <a:effectLst/>
                          <a:latin typeface="Calibri" panose="020F0502020204030204" pitchFamily="34" charset="0"/>
                          <a:ea typeface="+mn-ea"/>
                          <a:cs typeface="+mn-cs"/>
                        </a:rPr>
                        <a:t>0700</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700" b="0" i="0" u="none" strike="noStrike" dirty="0">
                          <a:solidFill>
                            <a:schemeClr val="tx1"/>
                          </a:solidFill>
                          <a:effectLst/>
                          <a:latin typeface="Calibri" panose="020F0502020204030204" pitchFamily="34" charset="0"/>
                        </a:rPr>
                        <a:t>ENG B2</a:t>
                      </a:r>
                    </a:p>
                  </a:txBody>
                  <a:tcPr marL="4352" marR="4352" marT="435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5544896"/>
                  </a:ext>
                </a:extLst>
              </a:tr>
            </a:tbl>
          </a:graphicData>
        </a:graphic>
      </p:graphicFrame>
    </p:spTree>
    <p:extLst>
      <p:ext uri="{BB962C8B-B14F-4D97-AF65-F5344CB8AC3E}">
        <p14:creationId xmlns:p14="http://schemas.microsoft.com/office/powerpoint/2010/main" val="39944123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FC3E185-B303-E445-8467-23FFD77D3467}"/>
              </a:ext>
            </a:extLst>
          </p:cNvPr>
          <p:cNvPicPr>
            <a:picLocks noChangeAspect="1"/>
          </p:cNvPicPr>
          <p:nvPr/>
        </p:nvPicPr>
        <p:blipFill>
          <a:blip r:embed="rId4"/>
          <a:stretch>
            <a:fillRect/>
          </a:stretch>
        </p:blipFill>
        <p:spPr>
          <a:xfrm>
            <a:off x="0" y="0"/>
            <a:ext cx="9144000" cy="836188"/>
          </a:xfrm>
          <a:prstGeom prst="rect">
            <a:avLst/>
          </a:prstGeom>
        </p:spPr>
      </p:pic>
      <p:sp>
        <p:nvSpPr>
          <p:cNvPr id="5" name="CasellaDiTesto 4">
            <a:extLst>
              <a:ext uri="{FF2B5EF4-FFF2-40B4-BE49-F238E27FC236}">
                <a16:creationId xmlns:a16="http://schemas.microsoft.com/office/drawing/2014/main" id="{FF17ED5F-5680-5B40-A954-D09969114D11}"/>
              </a:ext>
            </a:extLst>
          </p:cNvPr>
          <p:cNvSpPr txBox="1"/>
          <p:nvPr/>
        </p:nvSpPr>
        <p:spPr>
          <a:xfrm>
            <a:off x="352770" y="327728"/>
            <a:ext cx="5801989" cy="415498"/>
          </a:xfrm>
          <a:prstGeom prst="rect">
            <a:avLst/>
          </a:prstGeom>
          <a:noFill/>
        </p:spPr>
        <p:txBody>
          <a:bodyPr wrap="square" rtlCol="0">
            <a:spAutoFit/>
          </a:bodyPr>
          <a:lstStyle/>
          <a:p>
            <a:r>
              <a:rPr lang="it-IT" sz="2100" b="1" dirty="0">
                <a:solidFill>
                  <a:schemeClr val="bg1"/>
                </a:solidFill>
                <a:latin typeface="Founders Grotesk" panose="020B0503030202060203" pitchFamily="34" charset="77"/>
                <a:ea typeface="Gibson SemiBold" charset="0"/>
                <a:cs typeface="Gibson SemiBold" charset="0"/>
              </a:rPr>
              <a:t>ERASMUS+ STUDIO</a:t>
            </a:r>
          </a:p>
        </p:txBody>
      </p:sp>
      <p:sp>
        <p:nvSpPr>
          <p:cNvPr id="2" name="Rectangle 1"/>
          <p:cNvSpPr/>
          <p:nvPr/>
        </p:nvSpPr>
        <p:spPr>
          <a:xfrm>
            <a:off x="352770" y="836188"/>
            <a:ext cx="3551421" cy="369332"/>
          </a:xfrm>
          <a:prstGeom prst="rect">
            <a:avLst/>
          </a:prstGeom>
        </p:spPr>
        <p:txBody>
          <a:bodyPr wrap="none">
            <a:spAutoFit/>
          </a:bodyPr>
          <a:lstStyle/>
          <a:p>
            <a:r>
              <a:rPr lang="it-IT" dirty="0">
                <a:solidFill>
                  <a:srgbClr val="70240F"/>
                </a:solidFill>
                <a:latin typeface="Founders Grotesk" panose="020B0503030202060203" pitchFamily="34" charset="77"/>
                <a:ea typeface="Gibson" charset="0"/>
                <a:cs typeface="Gibson" charset="0"/>
              </a:rPr>
              <a:t>LM Ingegneria Elettrica e dei Sistemi</a:t>
            </a:r>
            <a:endParaRPr lang="en-US" sz="800" dirty="0"/>
          </a:p>
        </p:txBody>
      </p:sp>
      <p:sp>
        <p:nvSpPr>
          <p:cNvPr id="7" name="Rectangle 6"/>
          <p:cNvSpPr/>
          <p:nvPr/>
        </p:nvSpPr>
        <p:spPr>
          <a:xfrm>
            <a:off x="8297165" y="418094"/>
            <a:ext cx="846835" cy="400110"/>
          </a:xfrm>
          <a:prstGeom prst="rect">
            <a:avLst/>
          </a:prstGeom>
        </p:spPr>
        <p:txBody>
          <a:bodyPr wrap="none">
            <a:spAutoFit/>
          </a:bodyPr>
          <a:lstStyle/>
          <a:p>
            <a:r>
              <a:rPr lang="it-IT" sz="2000" dirty="0">
                <a:solidFill>
                  <a:schemeClr val="bg1"/>
                </a:solidFill>
                <a:latin typeface="Founders Grotesk Semibold" panose="020B0703030202060203" pitchFamily="34" charset="0"/>
              </a:rPr>
              <a:t>dove?</a:t>
            </a:r>
            <a:endParaRPr lang="en-US" sz="2000" dirty="0">
              <a:solidFill>
                <a:schemeClr val="bg1"/>
              </a:solidFill>
              <a:latin typeface="Founders Grotesk Semibold" panose="020B0703030202060203"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204663263"/>
              </p:ext>
            </p:extLst>
          </p:nvPr>
        </p:nvGraphicFramePr>
        <p:xfrm>
          <a:off x="628651" y="1368213"/>
          <a:ext cx="7886698" cy="2804677"/>
        </p:xfrm>
        <a:graphic>
          <a:graphicData uri="http://schemas.openxmlformats.org/drawingml/2006/table">
            <a:tbl>
              <a:tblPr/>
              <a:tblGrid>
                <a:gridCol w="582674">
                  <a:extLst>
                    <a:ext uri="{9D8B030D-6E8A-4147-A177-3AD203B41FA5}">
                      <a16:colId xmlns:a16="http://schemas.microsoft.com/office/drawing/2014/main" val="3428560212"/>
                    </a:ext>
                  </a:extLst>
                </a:gridCol>
                <a:gridCol w="670958">
                  <a:extLst>
                    <a:ext uri="{9D8B030D-6E8A-4147-A177-3AD203B41FA5}">
                      <a16:colId xmlns:a16="http://schemas.microsoft.com/office/drawing/2014/main" val="2528001658"/>
                    </a:ext>
                  </a:extLst>
                </a:gridCol>
                <a:gridCol w="565017">
                  <a:extLst>
                    <a:ext uri="{9D8B030D-6E8A-4147-A177-3AD203B41FA5}">
                      <a16:colId xmlns:a16="http://schemas.microsoft.com/office/drawing/2014/main" val="4269151052"/>
                    </a:ext>
                  </a:extLst>
                </a:gridCol>
                <a:gridCol w="2054073">
                  <a:extLst>
                    <a:ext uri="{9D8B030D-6E8A-4147-A177-3AD203B41FA5}">
                      <a16:colId xmlns:a16="http://schemas.microsoft.com/office/drawing/2014/main" val="717815436"/>
                    </a:ext>
                  </a:extLst>
                </a:gridCol>
                <a:gridCol w="1712709">
                  <a:extLst>
                    <a:ext uri="{9D8B030D-6E8A-4147-A177-3AD203B41FA5}">
                      <a16:colId xmlns:a16="http://schemas.microsoft.com/office/drawing/2014/main" val="2812352797"/>
                    </a:ext>
                  </a:extLst>
                </a:gridCol>
                <a:gridCol w="454662">
                  <a:extLst>
                    <a:ext uri="{9D8B030D-6E8A-4147-A177-3AD203B41FA5}">
                      <a16:colId xmlns:a16="http://schemas.microsoft.com/office/drawing/2014/main" val="2678892196"/>
                    </a:ext>
                  </a:extLst>
                </a:gridCol>
                <a:gridCol w="136840">
                  <a:extLst>
                    <a:ext uri="{9D8B030D-6E8A-4147-A177-3AD203B41FA5}">
                      <a16:colId xmlns:a16="http://schemas.microsoft.com/office/drawing/2014/main" val="1716387896"/>
                    </a:ext>
                  </a:extLst>
                </a:gridCol>
                <a:gridCol w="136840">
                  <a:extLst>
                    <a:ext uri="{9D8B030D-6E8A-4147-A177-3AD203B41FA5}">
                      <a16:colId xmlns:a16="http://schemas.microsoft.com/office/drawing/2014/main" val="1569746986"/>
                    </a:ext>
                  </a:extLst>
                </a:gridCol>
                <a:gridCol w="136840">
                  <a:extLst>
                    <a:ext uri="{9D8B030D-6E8A-4147-A177-3AD203B41FA5}">
                      <a16:colId xmlns:a16="http://schemas.microsoft.com/office/drawing/2014/main" val="4233861388"/>
                    </a:ext>
                  </a:extLst>
                </a:gridCol>
                <a:gridCol w="470022">
                  <a:extLst>
                    <a:ext uri="{9D8B030D-6E8A-4147-A177-3AD203B41FA5}">
                      <a16:colId xmlns:a16="http://schemas.microsoft.com/office/drawing/2014/main" val="2230024792"/>
                    </a:ext>
                  </a:extLst>
                </a:gridCol>
                <a:gridCol w="966063">
                  <a:extLst>
                    <a:ext uri="{9D8B030D-6E8A-4147-A177-3AD203B41FA5}">
                      <a16:colId xmlns:a16="http://schemas.microsoft.com/office/drawing/2014/main" val="2114365643"/>
                    </a:ext>
                  </a:extLst>
                </a:gridCol>
              </a:tblGrid>
              <a:tr h="609614">
                <a:tc>
                  <a:txBody>
                    <a:bodyPr/>
                    <a:lstStyle/>
                    <a:p>
                      <a:pPr algn="ctr" fontAlgn="ctr"/>
                      <a:r>
                        <a:rPr lang="en-US" sz="700" b="1" i="0" u="none" strike="noStrike" dirty="0" err="1">
                          <a:solidFill>
                            <a:srgbClr val="000000"/>
                          </a:solidFill>
                          <a:effectLst/>
                          <a:latin typeface="Calibri" panose="020F0502020204030204" pitchFamily="34" charset="0"/>
                        </a:rPr>
                        <a:t>Coordinatore</a:t>
                      </a:r>
                      <a:endParaRPr lang="en-US" sz="700" b="1" i="0" u="none" strike="noStrike" dirty="0">
                        <a:solidFill>
                          <a:srgbClr val="000000"/>
                        </a:solidFill>
                        <a:effectLst/>
                        <a:latin typeface="Calibri" panose="020F0502020204030204" pitchFamily="34" charset="0"/>
                      </a:endParaRPr>
                    </a:p>
                  </a:txBody>
                  <a:tcPr marL="4417" marR="4417" marT="441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0" u="none" strike="noStrike" dirty="0">
                          <a:solidFill>
                            <a:srgbClr val="000000"/>
                          </a:solidFill>
                          <a:effectLst/>
                          <a:latin typeface="Calibri" panose="020F0502020204030204" pitchFamily="34" charset="0"/>
                        </a:rPr>
                        <a:t>ERASMUS CODE</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0" u="none" strike="noStrike" dirty="0">
                          <a:solidFill>
                            <a:srgbClr val="000000"/>
                          </a:solidFill>
                          <a:effectLst/>
                          <a:latin typeface="Calibri" panose="020F0502020204030204" pitchFamily="34" charset="0"/>
                        </a:rPr>
                        <a:t>PAESE</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0" u="none" strike="noStrike" dirty="0">
                          <a:solidFill>
                            <a:srgbClr val="000000"/>
                          </a:solidFill>
                          <a:effectLst/>
                          <a:latin typeface="Calibri" panose="020F0502020204030204" pitchFamily="34" charset="0"/>
                        </a:rPr>
                        <a:t>UNIVERSITÀ</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it-IT" sz="700" b="1" i="0" u="none" strike="noStrike" dirty="0">
                          <a:solidFill>
                            <a:srgbClr val="000000"/>
                          </a:solidFill>
                          <a:effectLst/>
                          <a:latin typeface="Calibri" panose="020F0502020204030204" pitchFamily="34" charset="0"/>
                        </a:rPr>
                        <a:t>Facoltà e/o Dipartimento e/o Istituto</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a:solidFill>
                            <a:srgbClr val="000000"/>
                          </a:solidFill>
                          <a:effectLst/>
                          <a:latin typeface="Calibri" panose="020F0502020204030204" pitchFamily="34" charset="0"/>
                        </a:rPr>
                        <a:t>MESI PER STUDENTE</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err="1">
                          <a:solidFill>
                            <a:srgbClr val="000000"/>
                          </a:solidFill>
                          <a:effectLst/>
                          <a:latin typeface="Calibri" panose="020F0502020204030204" pitchFamily="34" charset="0"/>
                        </a:rPr>
                        <a:t>Corsi</a:t>
                      </a:r>
                      <a:endParaRPr lang="en-US" sz="700" b="1" i="1" u="none" strike="noStrike" dirty="0">
                        <a:solidFill>
                          <a:srgbClr val="000000"/>
                        </a:solidFill>
                        <a:effectLst/>
                        <a:latin typeface="Calibri" panose="020F0502020204030204" pitchFamily="34" charset="0"/>
                      </a:endParaRPr>
                    </a:p>
                  </a:txBody>
                  <a:tcPr marL="4417" marR="4417" marT="441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err="1">
                          <a:solidFill>
                            <a:srgbClr val="000000"/>
                          </a:solidFill>
                          <a:effectLst/>
                          <a:latin typeface="Calibri" panose="020F0502020204030204" pitchFamily="34" charset="0"/>
                        </a:rPr>
                        <a:t>Lavoro</a:t>
                      </a:r>
                      <a:r>
                        <a:rPr lang="en-US" sz="700" b="1" i="1" u="none" strike="noStrike" dirty="0">
                          <a:solidFill>
                            <a:srgbClr val="000000"/>
                          </a:solidFill>
                          <a:effectLst/>
                          <a:latin typeface="Calibri" panose="020F0502020204030204" pitchFamily="34" charset="0"/>
                        </a:rPr>
                        <a:t> di </a:t>
                      </a:r>
                      <a:r>
                        <a:rPr lang="en-US" sz="700" b="1" i="1" u="none" strike="noStrike" dirty="0" err="1">
                          <a:solidFill>
                            <a:srgbClr val="000000"/>
                          </a:solidFill>
                          <a:effectLst/>
                          <a:latin typeface="Calibri" panose="020F0502020204030204" pitchFamily="34" charset="0"/>
                        </a:rPr>
                        <a:t>tesi</a:t>
                      </a:r>
                      <a:endParaRPr lang="en-US" sz="700" b="1" i="1" u="none" strike="noStrike" dirty="0">
                        <a:solidFill>
                          <a:srgbClr val="000000"/>
                        </a:solidFill>
                        <a:effectLst/>
                        <a:latin typeface="Calibri" panose="020F0502020204030204" pitchFamily="34" charset="0"/>
                      </a:endParaRPr>
                    </a:p>
                  </a:txBody>
                  <a:tcPr marL="4417" marR="4417" marT="441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err="1">
                          <a:solidFill>
                            <a:srgbClr val="000000"/>
                          </a:solidFill>
                          <a:effectLst/>
                          <a:latin typeface="Calibri" panose="020F0502020204030204" pitchFamily="34" charset="0"/>
                        </a:rPr>
                        <a:t>Tirocinio</a:t>
                      </a:r>
                      <a:endParaRPr lang="en-US" sz="700" b="1" i="1" u="none" strike="noStrike" dirty="0">
                        <a:solidFill>
                          <a:srgbClr val="000000"/>
                        </a:solidFill>
                        <a:effectLst/>
                        <a:latin typeface="Calibri" panose="020F0502020204030204" pitchFamily="34" charset="0"/>
                      </a:endParaRPr>
                    </a:p>
                  </a:txBody>
                  <a:tcPr marL="4417" marR="4417" marT="441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a:solidFill>
                            <a:srgbClr val="000000"/>
                          </a:solidFill>
                          <a:effectLst/>
                          <a:latin typeface="Calibri" panose="020F0502020204030204" pitchFamily="34" charset="0"/>
                        </a:rPr>
                        <a:t>ISCED CODE</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a:solidFill>
                            <a:srgbClr val="000000"/>
                          </a:solidFill>
                          <a:effectLst/>
                          <a:latin typeface="Calibri" panose="020F0502020204030204" pitchFamily="34" charset="0"/>
                        </a:rPr>
                        <a:t>LIVELLO LINGUISTICO</a:t>
                      </a:r>
                    </a:p>
                  </a:txBody>
                  <a:tcPr marL="4417" marR="4417" marT="44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367363433"/>
                  </a:ext>
                </a:extLst>
              </a:tr>
              <a:tr h="412005">
                <a:tc>
                  <a:txBody>
                    <a:bodyPr/>
                    <a:lstStyle/>
                    <a:p>
                      <a:pPr algn="ctr" fontAlgn="ctr"/>
                      <a:r>
                        <a:rPr lang="en-US" sz="800" b="0" i="0" u="none" strike="noStrike" dirty="0" err="1">
                          <a:solidFill>
                            <a:srgbClr val="000000"/>
                          </a:solidFill>
                          <a:effectLst/>
                          <a:latin typeface="Calibri" panose="020F0502020204030204" pitchFamily="34" charset="0"/>
                        </a:rPr>
                        <a:t>Parussini</a:t>
                      </a:r>
                      <a:endParaRPr lang="en-US" sz="800" b="0" i="0" u="none" strike="noStrike" dirty="0">
                        <a:solidFill>
                          <a:srgbClr val="000000"/>
                        </a:solidFill>
                        <a:effectLst/>
                        <a:latin typeface="Calibri" panose="020F0502020204030204" pitchFamily="34" charset="0"/>
                      </a:endParaRPr>
                    </a:p>
                  </a:txBody>
                  <a:tcPr marL="4417" marR="4417" marT="441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D AUGSBUR02</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GERMANIA</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sng" strike="noStrike" dirty="0" err="1">
                          <a:solidFill>
                            <a:srgbClr val="0563C1"/>
                          </a:solidFill>
                          <a:effectLst/>
                          <a:latin typeface="Arial" panose="020B0604020202020204" pitchFamily="34" charset="0"/>
                        </a:rPr>
                        <a:t>Hochschule</a:t>
                      </a:r>
                      <a:r>
                        <a:rPr lang="en-US" sz="800" b="0" i="0" u="sng" strike="noStrike" dirty="0">
                          <a:solidFill>
                            <a:srgbClr val="0563C1"/>
                          </a:solidFill>
                          <a:effectLst/>
                          <a:latin typeface="Arial" panose="020B0604020202020204" pitchFamily="34" charset="0"/>
                        </a:rPr>
                        <a:t> Augsburg – University of Applied Sciences</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1" u="none" strike="noStrike" dirty="0">
                          <a:solidFill>
                            <a:srgbClr val="000000"/>
                          </a:solidFill>
                          <a:effectLst/>
                          <a:latin typeface="Calibri" panose="020F0502020204030204" pitchFamily="34" charset="0"/>
                        </a:rPr>
                        <a:t>Faculty of Electrical Engineering</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5</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 </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700" b="0" i="0" u="none" strike="noStrike" dirty="0">
                        <a:solidFill>
                          <a:srgbClr val="000000"/>
                        </a:solidFill>
                        <a:effectLst/>
                        <a:latin typeface="Calibri" panose="020F0502020204030204" pitchFamily="34" charset="0"/>
                      </a:endParaRP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rgbClr val="000000"/>
                          </a:solidFill>
                          <a:effectLst/>
                          <a:latin typeface="Calibri" panose="020F0502020204030204" pitchFamily="34" charset="0"/>
                        </a:rPr>
                        <a:t>0710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ENG B2</a:t>
                      </a:r>
                    </a:p>
                  </a:txBody>
                  <a:tcPr marL="4417" marR="4417" marT="44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959283"/>
                  </a:ext>
                </a:extLst>
              </a:tr>
              <a:tr h="412005">
                <a:tc>
                  <a:txBody>
                    <a:bodyPr/>
                    <a:lstStyle/>
                    <a:p>
                      <a:pPr algn="ctr" fontAlgn="ctr"/>
                      <a:r>
                        <a:rPr lang="en-US" sz="800" b="0" i="0" u="none" strike="noStrike" dirty="0" err="1">
                          <a:solidFill>
                            <a:srgbClr val="000000"/>
                          </a:solidFill>
                          <a:effectLst/>
                          <a:latin typeface="Calibri" panose="020F0502020204030204" pitchFamily="34" charset="0"/>
                        </a:rPr>
                        <a:t>Sulligoi</a:t>
                      </a:r>
                      <a:endParaRPr lang="en-US" sz="800" b="0" i="0" u="none" strike="noStrike" dirty="0">
                        <a:solidFill>
                          <a:srgbClr val="000000"/>
                        </a:solidFill>
                        <a:effectLst/>
                        <a:latin typeface="Calibri" panose="020F0502020204030204" pitchFamily="34" charset="0"/>
                      </a:endParaRPr>
                    </a:p>
                  </a:txBody>
                  <a:tcPr marL="4417" marR="4417" marT="441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D AACHEN01</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GERMANIA</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sng" strike="noStrike">
                          <a:solidFill>
                            <a:srgbClr val="0563C1"/>
                          </a:solidFill>
                          <a:effectLst/>
                          <a:latin typeface="Arial" panose="020B0604020202020204" pitchFamily="34" charset="0"/>
                          <a:hlinkClick r:id="rId5"/>
                        </a:rPr>
                        <a:t>Rheinisch-Westphälische Technische Hochschule</a:t>
                      </a:r>
                      <a:endParaRPr lang="en-US" sz="800" b="0" i="0" u="sng" strike="noStrike">
                        <a:solidFill>
                          <a:srgbClr val="0563C1"/>
                        </a:solidFill>
                        <a:effectLst/>
                        <a:latin typeface="Arial" panose="020B0604020202020204" pitchFamily="34" charset="0"/>
                      </a:endParaRP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1" u="none" strike="noStrike">
                          <a:solidFill>
                            <a:srgbClr val="000000"/>
                          </a:solidFill>
                          <a:effectLst/>
                          <a:latin typeface="Calibri" panose="020F0502020204030204" pitchFamily="34" charset="0"/>
                        </a:rPr>
                        <a:t>Faculty of Electrical Engineering and Information Technology</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6</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rgbClr val="000000"/>
                          </a:solidFill>
                          <a:effectLst/>
                          <a:latin typeface="Calibri" panose="020F0502020204030204" pitchFamily="34" charset="0"/>
                        </a:rPr>
                        <a:t>0713</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TED B1-other ENG B2</a:t>
                      </a:r>
                    </a:p>
                  </a:txBody>
                  <a:tcPr marL="4417" marR="4417" marT="44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2764408"/>
                  </a:ext>
                </a:extLst>
              </a:tr>
              <a:tr h="454718">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800" b="0" i="0" u="none" strike="noStrike" dirty="0" err="1">
                          <a:solidFill>
                            <a:srgbClr val="000000"/>
                          </a:solidFill>
                          <a:effectLst/>
                          <a:latin typeface="Calibri" panose="020F0502020204030204" pitchFamily="34" charset="0"/>
                        </a:rPr>
                        <a:t>Cefalo</a:t>
                      </a:r>
                      <a:endParaRPr lang="en-US" sz="800" b="0" i="0" u="none" strike="noStrike" dirty="0">
                        <a:solidFill>
                          <a:srgbClr val="000000"/>
                        </a:solidFill>
                        <a:effectLst/>
                        <a:latin typeface="Calibri" panose="020F0502020204030204" pitchFamily="34" charset="0"/>
                      </a:endParaRPr>
                    </a:p>
                  </a:txBody>
                  <a:tcPr marL="4417" marR="4417" marT="441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HR RIJEKA01</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CROAZIA</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sng" strike="noStrike" dirty="0" err="1">
                          <a:solidFill>
                            <a:srgbClr val="0563C1"/>
                          </a:solidFill>
                          <a:effectLst/>
                          <a:latin typeface="Arial" panose="020B0604020202020204" pitchFamily="34" charset="0"/>
                          <a:hlinkClick r:id="rId6"/>
                        </a:rPr>
                        <a:t>Sveučilište</a:t>
                      </a:r>
                      <a:r>
                        <a:rPr lang="es-ES" sz="800" b="0" i="0" u="sng" strike="noStrike" dirty="0">
                          <a:solidFill>
                            <a:srgbClr val="0563C1"/>
                          </a:solidFill>
                          <a:effectLst/>
                          <a:latin typeface="Arial" panose="020B0604020202020204" pitchFamily="34" charset="0"/>
                          <a:hlinkClick r:id="rId6"/>
                        </a:rPr>
                        <a:t> u </a:t>
                      </a:r>
                      <a:r>
                        <a:rPr lang="es-ES" sz="800" b="0" i="0" u="sng" strike="noStrike" dirty="0" err="1">
                          <a:solidFill>
                            <a:srgbClr val="0563C1"/>
                          </a:solidFill>
                          <a:effectLst/>
                          <a:latin typeface="Arial" panose="020B0604020202020204" pitchFamily="34" charset="0"/>
                          <a:hlinkClick r:id="rId6"/>
                        </a:rPr>
                        <a:t>Rijeci</a:t>
                      </a:r>
                      <a:endParaRPr lang="es-ES" sz="800" b="0" i="0" u="sng" strike="noStrike" dirty="0">
                        <a:solidFill>
                          <a:srgbClr val="0563C1"/>
                        </a:solidFill>
                        <a:effectLst/>
                        <a:latin typeface="Arial" panose="020B0604020202020204" pitchFamily="34" charset="0"/>
                      </a:endParaRP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700" b="0" i="1" u="none" strike="noStrike" dirty="0" err="1">
                          <a:solidFill>
                            <a:srgbClr val="000000"/>
                          </a:solidFill>
                          <a:effectLst/>
                          <a:latin typeface="Calibri" panose="020F0502020204030204" pitchFamily="34" charset="0"/>
                        </a:rPr>
                        <a:t>Faculty</a:t>
                      </a:r>
                      <a:r>
                        <a:rPr lang="es-ES" sz="700" b="0" i="1" u="none" strike="noStrike" dirty="0">
                          <a:solidFill>
                            <a:srgbClr val="000000"/>
                          </a:solidFill>
                          <a:effectLst/>
                          <a:latin typeface="Calibri" panose="020F0502020204030204" pitchFamily="34" charset="0"/>
                        </a:rPr>
                        <a:t> of </a:t>
                      </a:r>
                      <a:r>
                        <a:rPr lang="es-ES" sz="700" b="0" i="1" u="none" strike="noStrike" dirty="0" err="1">
                          <a:solidFill>
                            <a:srgbClr val="000000"/>
                          </a:solidFill>
                          <a:effectLst/>
                          <a:latin typeface="Calibri" panose="020F0502020204030204" pitchFamily="34" charset="0"/>
                        </a:rPr>
                        <a:t>Enginering</a:t>
                      </a:r>
                      <a:endParaRPr lang="es-ES" sz="700" b="0" i="1" u="none" strike="noStrike" dirty="0">
                        <a:solidFill>
                          <a:srgbClr val="000000"/>
                        </a:solidFill>
                        <a:effectLst/>
                        <a:latin typeface="Calibri" panose="020F0502020204030204" pitchFamily="34" charset="0"/>
                      </a:endParaRP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6</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rgbClr val="000000"/>
                          </a:solidFill>
                          <a:effectLst/>
                          <a:latin typeface="Calibri" panose="020F0502020204030204" pitchFamily="34" charset="0"/>
                        </a:rPr>
                        <a:t>0730</a:t>
                      </a:r>
                    </a:p>
                    <a:p>
                      <a:pPr algn="ctr" fontAlgn="ctr"/>
                      <a:r>
                        <a:rPr lang="en-US" sz="700" b="1" i="0" u="none" strike="noStrike" dirty="0">
                          <a:solidFill>
                            <a:srgbClr val="000000"/>
                          </a:solidFill>
                          <a:effectLst/>
                          <a:latin typeface="Calibri" panose="020F0502020204030204" pitchFamily="34" charset="0"/>
                        </a:rPr>
                        <a:t>0710</a:t>
                      </a:r>
                    </a:p>
                    <a:p>
                      <a:pPr algn="ctr" fontAlgn="ctr"/>
                      <a:r>
                        <a:rPr lang="en-US" sz="700" b="1" i="0" u="none" strike="noStrike" dirty="0">
                          <a:solidFill>
                            <a:srgbClr val="000000"/>
                          </a:solidFill>
                          <a:effectLst/>
                          <a:latin typeface="Calibri" panose="020F0502020204030204" pitchFamily="34" charset="0"/>
                        </a:rPr>
                        <a:t>0610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700" b="0" i="0" u="none" strike="noStrike" dirty="0">
                          <a:solidFill>
                            <a:srgbClr val="000000"/>
                          </a:solidFill>
                          <a:effectLst/>
                          <a:latin typeface="Calibri" panose="020F0502020204030204" pitchFamily="34" charset="0"/>
                        </a:rPr>
                        <a:t>ENG B2</a:t>
                      </a:r>
                    </a:p>
                  </a:txBody>
                  <a:tcPr marL="4417" marR="4417" marT="44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173296"/>
                  </a:ext>
                </a:extLst>
              </a:tr>
              <a:tr h="454718">
                <a:tc>
                  <a:txBody>
                    <a:bodyPr/>
                    <a:lstStyle/>
                    <a:p>
                      <a:pPr algn="ctr" fontAlgn="ctr"/>
                      <a:r>
                        <a:rPr lang="en-US" sz="800" b="0" i="0" u="none" strike="noStrike" dirty="0" err="1">
                          <a:solidFill>
                            <a:srgbClr val="000000"/>
                          </a:solidFill>
                          <a:effectLst/>
                          <a:latin typeface="Calibri" panose="020F0502020204030204" pitchFamily="34" charset="0"/>
                        </a:rPr>
                        <a:t>Sulligoi</a:t>
                      </a:r>
                      <a:endParaRPr lang="en-US" sz="800" b="0" i="0" u="none" strike="noStrike" dirty="0">
                        <a:solidFill>
                          <a:srgbClr val="000000"/>
                        </a:solidFill>
                        <a:effectLst/>
                        <a:latin typeface="Calibri" panose="020F0502020204030204" pitchFamily="34" charset="0"/>
                      </a:endParaRPr>
                    </a:p>
                  </a:txBody>
                  <a:tcPr marL="4417" marR="4417" marT="441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NL EINDHOV17</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PAESI BASSI</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sng" strike="noStrike" dirty="0">
                          <a:solidFill>
                            <a:srgbClr val="0563C1"/>
                          </a:solidFill>
                          <a:effectLst/>
                          <a:latin typeface="Arial" panose="020B0604020202020204" pitchFamily="34" charset="0"/>
                          <a:hlinkClick r:id="rId7"/>
                        </a:rPr>
                        <a:t>Eindhoven University of Technology</a:t>
                      </a:r>
                      <a:endParaRPr lang="en-US" sz="800" b="0" i="0" u="sng" strike="noStrike" dirty="0">
                        <a:solidFill>
                          <a:srgbClr val="0563C1"/>
                        </a:solidFill>
                        <a:effectLst/>
                        <a:latin typeface="Arial" panose="020B0604020202020204" pitchFamily="34" charset="0"/>
                      </a:endParaRP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1" u="none" strike="noStrike" dirty="0">
                          <a:solidFill>
                            <a:srgbClr val="000000"/>
                          </a:solidFill>
                          <a:effectLst/>
                          <a:latin typeface="Calibri" panose="020F0502020204030204" pitchFamily="34" charset="0"/>
                        </a:rPr>
                        <a:t>Department of Electrical Engineering</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6</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rgbClr val="000000"/>
                          </a:solidFill>
                          <a:effectLst/>
                          <a:latin typeface="Calibri" panose="020F0502020204030204" pitchFamily="34" charset="0"/>
                        </a:rPr>
                        <a:t>0713</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ENG C1</a:t>
                      </a:r>
                    </a:p>
                  </a:txBody>
                  <a:tcPr marL="4417" marR="4417" marT="44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5822041"/>
                  </a:ext>
                </a:extLst>
              </a:tr>
              <a:tr h="429036">
                <a:tc>
                  <a:txBody>
                    <a:bodyPr/>
                    <a:lstStyle/>
                    <a:p>
                      <a:pPr algn="ctr" fontAlgn="ctr"/>
                      <a:r>
                        <a:rPr lang="en-US" sz="800" b="0" i="0" u="none" strike="noStrike" dirty="0" err="1">
                          <a:solidFill>
                            <a:srgbClr val="000000"/>
                          </a:solidFill>
                          <a:effectLst/>
                          <a:latin typeface="Calibri" panose="020F0502020204030204" pitchFamily="34" charset="0"/>
                        </a:rPr>
                        <a:t>Bedon</a:t>
                      </a:r>
                      <a:endParaRPr lang="en-US" sz="800" b="0" i="0" u="none" strike="noStrike" dirty="0">
                        <a:solidFill>
                          <a:srgbClr val="000000"/>
                        </a:solidFill>
                        <a:effectLst/>
                        <a:latin typeface="Calibri" panose="020F0502020204030204" pitchFamily="34" charset="0"/>
                      </a:endParaRPr>
                    </a:p>
                  </a:txBody>
                  <a:tcPr marL="4417" marR="4417" marT="441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SK ZILINA01</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SLOVACCHIA</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sng" strike="noStrike" dirty="0">
                          <a:solidFill>
                            <a:srgbClr val="0563C1"/>
                          </a:solidFill>
                          <a:effectLst/>
                          <a:latin typeface="Arial" panose="020B0604020202020204" pitchFamily="34" charset="0"/>
                          <a:hlinkClick r:id="rId8"/>
                        </a:rPr>
                        <a:t>University of </a:t>
                      </a:r>
                      <a:r>
                        <a:rPr lang="en-US" sz="800" b="0" i="0" u="sng" strike="noStrike" dirty="0" err="1">
                          <a:solidFill>
                            <a:srgbClr val="0563C1"/>
                          </a:solidFill>
                          <a:effectLst/>
                          <a:latin typeface="Arial" panose="020B0604020202020204" pitchFamily="34" charset="0"/>
                          <a:hlinkClick r:id="rId8"/>
                        </a:rPr>
                        <a:t>Zilina</a:t>
                      </a:r>
                      <a:endParaRPr lang="en-US" sz="800" b="0" i="0" u="sng" strike="noStrike" dirty="0">
                        <a:solidFill>
                          <a:srgbClr val="0563C1"/>
                        </a:solidFill>
                        <a:effectLst/>
                        <a:latin typeface="Arial" panose="020B0604020202020204" pitchFamily="34" charset="0"/>
                      </a:endParaRP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1" u="none" strike="noStrike" dirty="0">
                          <a:solidFill>
                            <a:srgbClr val="000000"/>
                          </a:solidFill>
                          <a:effectLst/>
                          <a:latin typeface="Calibri" panose="020F0502020204030204" pitchFamily="34" charset="0"/>
                        </a:rPr>
                        <a:t>Faculty of Civil Engineering, Faculty of Operation and Economics of Transport, Faculty of Mechanical Engineering, Faculty of Electrical Engineering and Information </a:t>
                      </a:r>
                      <a:r>
                        <a:rPr lang="en-US" sz="600" b="0" i="1" u="none" strike="noStrike" dirty="0" err="1">
                          <a:solidFill>
                            <a:srgbClr val="000000"/>
                          </a:solidFill>
                          <a:effectLst/>
                          <a:latin typeface="Calibri" panose="020F0502020204030204" pitchFamily="34" charset="0"/>
                        </a:rPr>
                        <a:t>Technology,Faculty</a:t>
                      </a:r>
                      <a:r>
                        <a:rPr lang="en-US" sz="600" b="0" i="1" u="none" strike="noStrike" dirty="0">
                          <a:solidFill>
                            <a:srgbClr val="000000"/>
                          </a:solidFill>
                          <a:effectLst/>
                          <a:latin typeface="Calibri" panose="020F0502020204030204" pitchFamily="34" charset="0"/>
                        </a:rPr>
                        <a:t> of Security Engineering</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6</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rgbClr val="000000"/>
                          </a:solidFill>
                          <a:effectLst/>
                          <a:latin typeface="Calibri" panose="020F0502020204030204" pitchFamily="34" charset="0"/>
                        </a:rPr>
                        <a:t>0610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ENG B1</a:t>
                      </a:r>
                    </a:p>
                  </a:txBody>
                  <a:tcPr marL="4417" marR="4417" marT="44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3646331"/>
                  </a:ext>
                </a:extLst>
              </a:tr>
            </a:tbl>
          </a:graphicData>
        </a:graphic>
      </p:graphicFrame>
    </p:spTree>
    <p:extLst>
      <p:ext uri="{BB962C8B-B14F-4D97-AF65-F5344CB8AC3E}">
        <p14:creationId xmlns:p14="http://schemas.microsoft.com/office/powerpoint/2010/main" val="34289206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FC3E185-B303-E445-8467-23FFD77D3467}"/>
              </a:ext>
            </a:extLst>
          </p:cNvPr>
          <p:cNvPicPr>
            <a:picLocks noChangeAspect="1"/>
          </p:cNvPicPr>
          <p:nvPr/>
        </p:nvPicPr>
        <p:blipFill>
          <a:blip r:embed="rId4"/>
          <a:stretch>
            <a:fillRect/>
          </a:stretch>
        </p:blipFill>
        <p:spPr>
          <a:xfrm>
            <a:off x="0" y="0"/>
            <a:ext cx="9144000" cy="836188"/>
          </a:xfrm>
          <a:prstGeom prst="rect">
            <a:avLst/>
          </a:prstGeom>
        </p:spPr>
      </p:pic>
      <p:sp>
        <p:nvSpPr>
          <p:cNvPr id="5" name="CasellaDiTesto 4">
            <a:extLst>
              <a:ext uri="{FF2B5EF4-FFF2-40B4-BE49-F238E27FC236}">
                <a16:creationId xmlns:a16="http://schemas.microsoft.com/office/drawing/2014/main" id="{FF17ED5F-5680-5B40-A954-D09969114D11}"/>
              </a:ext>
            </a:extLst>
          </p:cNvPr>
          <p:cNvSpPr txBox="1"/>
          <p:nvPr/>
        </p:nvSpPr>
        <p:spPr>
          <a:xfrm>
            <a:off x="352770" y="327728"/>
            <a:ext cx="5801989" cy="415498"/>
          </a:xfrm>
          <a:prstGeom prst="rect">
            <a:avLst/>
          </a:prstGeom>
          <a:noFill/>
        </p:spPr>
        <p:txBody>
          <a:bodyPr wrap="square" rtlCol="0">
            <a:spAutoFit/>
          </a:bodyPr>
          <a:lstStyle/>
          <a:p>
            <a:r>
              <a:rPr lang="it-IT" sz="2100" b="1" dirty="0">
                <a:solidFill>
                  <a:schemeClr val="bg1"/>
                </a:solidFill>
                <a:latin typeface="Founders Grotesk" panose="020B0503030202060203" pitchFamily="34" charset="77"/>
                <a:ea typeface="Gibson SemiBold" charset="0"/>
                <a:cs typeface="Gibson SemiBold" charset="0"/>
              </a:rPr>
              <a:t>ERASMUS+ STUDIO</a:t>
            </a:r>
          </a:p>
        </p:txBody>
      </p:sp>
      <p:sp>
        <p:nvSpPr>
          <p:cNvPr id="2" name="Rectangle 1"/>
          <p:cNvSpPr/>
          <p:nvPr/>
        </p:nvSpPr>
        <p:spPr>
          <a:xfrm>
            <a:off x="352770" y="836188"/>
            <a:ext cx="3828869" cy="369332"/>
          </a:xfrm>
          <a:prstGeom prst="rect">
            <a:avLst/>
          </a:prstGeom>
        </p:spPr>
        <p:txBody>
          <a:bodyPr wrap="none">
            <a:spAutoFit/>
          </a:bodyPr>
          <a:lstStyle/>
          <a:p>
            <a:r>
              <a:rPr lang="it-IT" dirty="0">
                <a:solidFill>
                  <a:srgbClr val="70240F"/>
                </a:solidFill>
                <a:latin typeface="Founders Grotesk" panose="020B0503030202060203" pitchFamily="34" charset="77"/>
                <a:ea typeface="Gibson" charset="0"/>
                <a:cs typeface="Gibson" charset="0"/>
              </a:rPr>
              <a:t>LM Ingegneria Elettronica e Informatica</a:t>
            </a:r>
            <a:endParaRPr lang="en-US" sz="800" dirty="0"/>
          </a:p>
        </p:txBody>
      </p:sp>
      <p:sp>
        <p:nvSpPr>
          <p:cNvPr id="7" name="Rectangle 6"/>
          <p:cNvSpPr/>
          <p:nvPr/>
        </p:nvSpPr>
        <p:spPr>
          <a:xfrm>
            <a:off x="8297165" y="418094"/>
            <a:ext cx="846835" cy="400110"/>
          </a:xfrm>
          <a:prstGeom prst="rect">
            <a:avLst/>
          </a:prstGeom>
        </p:spPr>
        <p:txBody>
          <a:bodyPr wrap="none">
            <a:spAutoFit/>
          </a:bodyPr>
          <a:lstStyle/>
          <a:p>
            <a:r>
              <a:rPr lang="it-IT" sz="2000" dirty="0">
                <a:solidFill>
                  <a:schemeClr val="bg1"/>
                </a:solidFill>
                <a:latin typeface="Founders Grotesk Semibold" panose="020B0703030202060203" pitchFamily="34" charset="0"/>
              </a:rPr>
              <a:t>dove?</a:t>
            </a:r>
            <a:endParaRPr lang="en-US" sz="2000" dirty="0">
              <a:solidFill>
                <a:schemeClr val="bg1"/>
              </a:solidFill>
              <a:latin typeface="Founders Grotesk Semibold" panose="020B0703030202060203"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717986177"/>
              </p:ext>
            </p:extLst>
          </p:nvPr>
        </p:nvGraphicFramePr>
        <p:xfrm>
          <a:off x="628651" y="1280160"/>
          <a:ext cx="7886698" cy="3081644"/>
        </p:xfrm>
        <a:graphic>
          <a:graphicData uri="http://schemas.openxmlformats.org/drawingml/2006/table">
            <a:tbl>
              <a:tblPr/>
              <a:tblGrid>
                <a:gridCol w="582674">
                  <a:extLst>
                    <a:ext uri="{9D8B030D-6E8A-4147-A177-3AD203B41FA5}">
                      <a16:colId xmlns:a16="http://schemas.microsoft.com/office/drawing/2014/main" val="2340931560"/>
                    </a:ext>
                  </a:extLst>
                </a:gridCol>
                <a:gridCol w="670958">
                  <a:extLst>
                    <a:ext uri="{9D8B030D-6E8A-4147-A177-3AD203B41FA5}">
                      <a16:colId xmlns:a16="http://schemas.microsoft.com/office/drawing/2014/main" val="889800013"/>
                    </a:ext>
                  </a:extLst>
                </a:gridCol>
                <a:gridCol w="565017">
                  <a:extLst>
                    <a:ext uri="{9D8B030D-6E8A-4147-A177-3AD203B41FA5}">
                      <a16:colId xmlns:a16="http://schemas.microsoft.com/office/drawing/2014/main" val="2844728407"/>
                    </a:ext>
                  </a:extLst>
                </a:gridCol>
                <a:gridCol w="2054073">
                  <a:extLst>
                    <a:ext uri="{9D8B030D-6E8A-4147-A177-3AD203B41FA5}">
                      <a16:colId xmlns:a16="http://schemas.microsoft.com/office/drawing/2014/main" val="1145922985"/>
                    </a:ext>
                  </a:extLst>
                </a:gridCol>
                <a:gridCol w="1712709">
                  <a:extLst>
                    <a:ext uri="{9D8B030D-6E8A-4147-A177-3AD203B41FA5}">
                      <a16:colId xmlns:a16="http://schemas.microsoft.com/office/drawing/2014/main" val="2867970517"/>
                    </a:ext>
                  </a:extLst>
                </a:gridCol>
                <a:gridCol w="454662">
                  <a:extLst>
                    <a:ext uri="{9D8B030D-6E8A-4147-A177-3AD203B41FA5}">
                      <a16:colId xmlns:a16="http://schemas.microsoft.com/office/drawing/2014/main" val="1623646439"/>
                    </a:ext>
                  </a:extLst>
                </a:gridCol>
                <a:gridCol w="136840">
                  <a:extLst>
                    <a:ext uri="{9D8B030D-6E8A-4147-A177-3AD203B41FA5}">
                      <a16:colId xmlns:a16="http://schemas.microsoft.com/office/drawing/2014/main" val="3554004535"/>
                    </a:ext>
                  </a:extLst>
                </a:gridCol>
                <a:gridCol w="136840">
                  <a:extLst>
                    <a:ext uri="{9D8B030D-6E8A-4147-A177-3AD203B41FA5}">
                      <a16:colId xmlns:a16="http://schemas.microsoft.com/office/drawing/2014/main" val="3611964553"/>
                    </a:ext>
                  </a:extLst>
                </a:gridCol>
                <a:gridCol w="136840">
                  <a:extLst>
                    <a:ext uri="{9D8B030D-6E8A-4147-A177-3AD203B41FA5}">
                      <a16:colId xmlns:a16="http://schemas.microsoft.com/office/drawing/2014/main" val="2673191430"/>
                    </a:ext>
                  </a:extLst>
                </a:gridCol>
                <a:gridCol w="462707">
                  <a:extLst>
                    <a:ext uri="{9D8B030D-6E8A-4147-A177-3AD203B41FA5}">
                      <a16:colId xmlns:a16="http://schemas.microsoft.com/office/drawing/2014/main" val="2589422943"/>
                    </a:ext>
                  </a:extLst>
                </a:gridCol>
                <a:gridCol w="973378">
                  <a:extLst>
                    <a:ext uri="{9D8B030D-6E8A-4147-A177-3AD203B41FA5}">
                      <a16:colId xmlns:a16="http://schemas.microsoft.com/office/drawing/2014/main" val="3556479541"/>
                    </a:ext>
                  </a:extLst>
                </a:gridCol>
              </a:tblGrid>
              <a:tr h="609614">
                <a:tc>
                  <a:txBody>
                    <a:bodyPr/>
                    <a:lstStyle/>
                    <a:p>
                      <a:pPr algn="ctr" fontAlgn="ctr"/>
                      <a:r>
                        <a:rPr lang="en-US" sz="700" b="1" i="0" u="none" strike="noStrike" dirty="0" err="1">
                          <a:solidFill>
                            <a:srgbClr val="000000"/>
                          </a:solidFill>
                          <a:effectLst/>
                          <a:latin typeface="Calibri" panose="020F0502020204030204" pitchFamily="34" charset="0"/>
                        </a:rPr>
                        <a:t>Coordinatore</a:t>
                      </a:r>
                      <a:endParaRPr lang="en-US" sz="700" b="1" i="0" u="none" strike="noStrike" dirty="0">
                        <a:solidFill>
                          <a:srgbClr val="000000"/>
                        </a:solidFill>
                        <a:effectLst/>
                        <a:latin typeface="Calibri" panose="020F0502020204030204" pitchFamily="34" charset="0"/>
                      </a:endParaRPr>
                    </a:p>
                  </a:txBody>
                  <a:tcPr marL="4417" marR="4417" marT="441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0" u="none" strike="noStrike">
                          <a:solidFill>
                            <a:srgbClr val="000000"/>
                          </a:solidFill>
                          <a:effectLst/>
                          <a:latin typeface="Calibri" panose="020F0502020204030204" pitchFamily="34" charset="0"/>
                        </a:rPr>
                        <a:t>ERASMUS CODE</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0" u="none" strike="noStrike">
                          <a:solidFill>
                            <a:srgbClr val="000000"/>
                          </a:solidFill>
                          <a:effectLst/>
                          <a:latin typeface="Calibri" panose="020F0502020204030204" pitchFamily="34" charset="0"/>
                        </a:rPr>
                        <a:t>PAESE</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0" u="none" strike="noStrike">
                          <a:solidFill>
                            <a:srgbClr val="000000"/>
                          </a:solidFill>
                          <a:effectLst/>
                          <a:latin typeface="Calibri" panose="020F0502020204030204" pitchFamily="34" charset="0"/>
                        </a:rPr>
                        <a:t>UNIVERSITÀ</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it-IT" sz="700" b="1" i="0" u="none" strike="noStrike">
                          <a:solidFill>
                            <a:srgbClr val="000000"/>
                          </a:solidFill>
                          <a:effectLst/>
                          <a:latin typeface="Calibri" panose="020F0502020204030204" pitchFamily="34" charset="0"/>
                        </a:rPr>
                        <a:t>Facoltà e/o Dipartimento e/o Istituto</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a:solidFill>
                            <a:srgbClr val="000000"/>
                          </a:solidFill>
                          <a:effectLst/>
                          <a:latin typeface="Calibri" panose="020F0502020204030204" pitchFamily="34" charset="0"/>
                        </a:rPr>
                        <a:t>MESI PER STUDENTE</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a:solidFill>
                            <a:srgbClr val="000000"/>
                          </a:solidFill>
                          <a:effectLst/>
                          <a:latin typeface="Calibri" panose="020F0502020204030204" pitchFamily="34" charset="0"/>
                        </a:rPr>
                        <a:t>Corsi</a:t>
                      </a:r>
                    </a:p>
                  </a:txBody>
                  <a:tcPr marL="4417" marR="4417" marT="441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a:solidFill>
                            <a:srgbClr val="000000"/>
                          </a:solidFill>
                          <a:effectLst/>
                          <a:latin typeface="Calibri" panose="020F0502020204030204" pitchFamily="34" charset="0"/>
                        </a:rPr>
                        <a:t>Lavoro di tesi</a:t>
                      </a:r>
                    </a:p>
                  </a:txBody>
                  <a:tcPr marL="4417" marR="4417" marT="441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a:solidFill>
                            <a:srgbClr val="000000"/>
                          </a:solidFill>
                          <a:effectLst/>
                          <a:latin typeface="Calibri" panose="020F0502020204030204" pitchFamily="34" charset="0"/>
                        </a:rPr>
                        <a:t>Tirocinio</a:t>
                      </a:r>
                    </a:p>
                  </a:txBody>
                  <a:tcPr marL="4417" marR="4417" marT="441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a:solidFill>
                            <a:srgbClr val="000000"/>
                          </a:solidFill>
                          <a:effectLst/>
                          <a:latin typeface="Calibri" panose="020F0502020204030204" pitchFamily="34" charset="0"/>
                        </a:rPr>
                        <a:t>ISCED CODE</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a:solidFill>
                            <a:srgbClr val="000000"/>
                          </a:solidFill>
                          <a:effectLst/>
                          <a:latin typeface="Calibri" panose="020F0502020204030204" pitchFamily="34" charset="0"/>
                        </a:rPr>
                        <a:t>LIVELLO LINGUISTICO</a:t>
                      </a:r>
                    </a:p>
                  </a:txBody>
                  <a:tcPr marL="4417" marR="4417" marT="44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4268510443"/>
                  </a:ext>
                </a:extLst>
              </a:tr>
              <a:tr h="412005">
                <a:tc>
                  <a:txBody>
                    <a:bodyPr/>
                    <a:lstStyle/>
                    <a:p>
                      <a:pPr algn="ctr" fontAlgn="ctr"/>
                      <a:r>
                        <a:rPr lang="en-US" sz="800" b="0" i="0" u="none" strike="noStrike" dirty="0" err="1">
                          <a:solidFill>
                            <a:srgbClr val="000000"/>
                          </a:solidFill>
                          <a:effectLst/>
                          <a:latin typeface="Calibri" panose="020F0502020204030204" pitchFamily="34" charset="0"/>
                        </a:rPr>
                        <a:t>Castelli</a:t>
                      </a:r>
                      <a:endParaRPr lang="en-US" sz="800" b="0" i="0" u="none" strike="noStrike" dirty="0">
                        <a:solidFill>
                          <a:srgbClr val="000000"/>
                        </a:solidFill>
                        <a:effectLst/>
                        <a:latin typeface="Calibri" panose="020F0502020204030204" pitchFamily="34" charset="0"/>
                      </a:endParaRPr>
                    </a:p>
                  </a:txBody>
                  <a:tcPr marL="4417" marR="4417" marT="441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panose="020F0502020204030204" pitchFamily="34" charset="0"/>
                        </a:rPr>
                        <a:t>B BRUXEL04</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BELGIO</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sng" strike="noStrike">
                          <a:solidFill>
                            <a:srgbClr val="0563C1"/>
                          </a:solidFill>
                          <a:effectLst/>
                          <a:latin typeface="Arial" panose="020B0604020202020204" pitchFamily="34" charset="0"/>
                          <a:hlinkClick r:id="rId5"/>
                        </a:rPr>
                        <a:t>Université Libre de Bruxelles</a:t>
                      </a:r>
                      <a:endParaRPr lang="en-US" sz="800" b="0" i="0" u="sng" strike="noStrike">
                        <a:solidFill>
                          <a:srgbClr val="0563C1"/>
                        </a:solidFill>
                        <a:effectLst/>
                        <a:latin typeface="Arial" panose="020B0604020202020204" pitchFamily="34" charset="0"/>
                      </a:endParaRP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1" u="none" strike="noStrike">
                          <a:solidFill>
                            <a:srgbClr val="000000"/>
                          </a:solidFill>
                          <a:effectLst/>
                          <a:latin typeface="Calibri" panose="020F0502020204030204" pitchFamily="34" charset="0"/>
                        </a:rPr>
                        <a:t>Faculté des Sciences, Department d'Informatique</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6</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rgbClr val="000000"/>
                          </a:solidFill>
                          <a:effectLst/>
                          <a:latin typeface="Calibri" panose="020F0502020204030204" pitchFamily="34" charset="0"/>
                        </a:rPr>
                        <a:t>0610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FRA B1-other ENG B2</a:t>
                      </a:r>
                    </a:p>
                  </a:txBody>
                  <a:tcPr marL="4417" marR="4417" marT="44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4401611"/>
                  </a:ext>
                </a:extLst>
              </a:tr>
              <a:tr h="412005">
                <a:tc>
                  <a:txBody>
                    <a:bodyPr/>
                    <a:lstStyle/>
                    <a:p>
                      <a:pPr algn="ctr" fontAlgn="ctr"/>
                      <a:r>
                        <a:rPr lang="en-US" sz="800" b="0" i="0" u="none" strike="noStrike" dirty="0" err="1">
                          <a:solidFill>
                            <a:srgbClr val="000000"/>
                          </a:solidFill>
                          <a:effectLst/>
                          <a:latin typeface="Calibri" panose="020F0502020204030204" pitchFamily="34" charset="0"/>
                        </a:rPr>
                        <a:t>Sulligoi</a:t>
                      </a:r>
                      <a:endParaRPr lang="en-US" sz="800" b="0" i="0" u="none" strike="noStrike" dirty="0">
                        <a:solidFill>
                          <a:srgbClr val="000000"/>
                        </a:solidFill>
                        <a:effectLst/>
                        <a:latin typeface="Calibri" panose="020F0502020204030204" pitchFamily="34" charset="0"/>
                      </a:endParaRPr>
                    </a:p>
                  </a:txBody>
                  <a:tcPr marL="4417" marR="4417" marT="441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panose="020F0502020204030204" pitchFamily="34" charset="0"/>
                        </a:rPr>
                        <a:t>D AACHEN01</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GERMANIA</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sng" strike="noStrike">
                          <a:solidFill>
                            <a:srgbClr val="0563C1"/>
                          </a:solidFill>
                          <a:effectLst/>
                          <a:latin typeface="Arial" panose="020B0604020202020204" pitchFamily="34" charset="0"/>
                          <a:hlinkClick r:id="rId6"/>
                        </a:rPr>
                        <a:t>Rheinisch-Westphälische Technische Hochschule</a:t>
                      </a:r>
                      <a:endParaRPr lang="en-US" sz="800" b="0" i="0" u="sng" strike="noStrike">
                        <a:solidFill>
                          <a:srgbClr val="0563C1"/>
                        </a:solidFill>
                        <a:effectLst/>
                        <a:latin typeface="Arial" panose="020B0604020202020204" pitchFamily="34" charset="0"/>
                      </a:endParaRP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1" u="none" strike="noStrike">
                          <a:solidFill>
                            <a:srgbClr val="000000"/>
                          </a:solidFill>
                          <a:effectLst/>
                          <a:latin typeface="Calibri" panose="020F0502020204030204" pitchFamily="34" charset="0"/>
                        </a:rPr>
                        <a:t>Faculty of Electrical Engineering and Information Technology</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6</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rgbClr val="000000"/>
                          </a:solidFill>
                          <a:effectLst/>
                          <a:latin typeface="Calibri" panose="020F0502020204030204" pitchFamily="34" charset="0"/>
                        </a:rPr>
                        <a:t>0713</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TED B1-other ENG B2</a:t>
                      </a:r>
                    </a:p>
                  </a:txBody>
                  <a:tcPr marL="4417" marR="4417" marT="44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0690634"/>
                  </a:ext>
                </a:extLst>
              </a:tr>
              <a:tr h="412005">
                <a:tc>
                  <a:txBody>
                    <a:bodyPr/>
                    <a:lstStyle/>
                    <a:p>
                      <a:pPr algn="ctr" fontAlgn="ctr"/>
                      <a:r>
                        <a:rPr lang="en-US" sz="800" b="0" i="0" u="none" strike="noStrike" dirty="0" err="1">
                          <a:solidFill>
                            <a:schemeClr val="tx1"/>
                          </a:solidFill>
                          <a:effectLst/>
                          <a:latin typeface="Calibri" panose="020F0502020204030204" pitchFamily="34" charset="0"/>
                        </a:rPr>
                        <a:t>Padoano</a:t>
                      </a:r>
                      <a:endParaRPr lang="en-US" sz="800" b="0" i="0" u="none" strike="noStrike" dirty="0">
                        <a:solidFill>
                          <a:schemeClr val="tx1"/>
                        </a:solidFill>
                        <a:effectLst/>
                        <a:latin typeface="Calibri" panose="020F0502020204030204" pitchFamily="34" charset="0"/>
                      </a:endParaRPr>
                    </a:p>
                  </a:txBody>
                  <a:tcPr marL="4417" marR="4417" marT="441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chemeClr val="tx1"/>
                          </a:solidFill>
                          <a:effectLst/>
                          <a:latin typeface="Calibri" panose="020F0502020204030204" pitchFamily="34" charset="0"/>
                        </a:rPr>
                        <a:t>D LEMGO01</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chemeClr val="tx1"/>
                          </a:solidFill>
                          <a:effectLst/>
                          <a:latin typeface="Calibri" panose="020F0502020204030204" pitchFamily="34" charset="0"/>
                        </a:rPr>
                        <a:t>GERMANIA</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sng" strike="noStrike" dirty="0" err="1">
                          <a:solidFill>
                            <a:srgbClr val="C00000"/>
                          </a:solidFill>
                          <a:effectLst/>
                          <a:latin typeface="Arial" panose="020B0604020202020204" pitchFamily="34" charset="0"/>
                          <a:hlinkClick r:id="rId7"/>
                        </a:rPr>
                        <a:t>Hochschule</a:t>
                      </a:r>
                      <a:r>
                        <a:rPr lang="en-US" sz="800" b="0" i="0" u="sng" strike="noStrike" dirty="0">
                          <a:solidFill>
                            <a:srgbClr val="C00000"/>
                          </a:solidFill>
                          <a:effectLst/>
                          <a:latin typeface="Arial" panose="020B0604020202020204" pitchFamily="34" charset="0"/>
                          <a:hlinkClick r:id="rId7"/>
                        </a:rPr>
                        <a:t> </a:t>
                      </a:r>
                      <a:r>
                        <a:rPr lang="en-US" sz="800" b="0" i="0" u="sng" strike="noStrike" dirty="0" err="1">
                          <a:solidFill>
                            <a:srgbClr val="C00000"/>
                          </a:solidFill>
                          <a:effectLst/>
                          <a:latin typeface="Arial" panose="020B0604020202020204" pitchFamily="34" charset="0"/>
                          <a:hlinkClick r:id="rId7"/>
                        </a:rPr>
                        <a:t>Ostwestfalen-Lippe</a:t>
                      </a:r>
                      <a:endParaRPr lang="en-US" sz="800" b="0" i="0" u="sng" strike="noStrike" dirty="0">
                        <a:solidFill>
                          <a:srgbClr val="C00000"/>
                        </a:solidFill>
                        <a:effectLst/>
                        <a:latin typeface="Arial" panose="020B0604020202020204" pitchFamily="34" charset="0"/>
                      </a:endParaRP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1" u="none" strike="noStrike" dirty="0" err="1">
                          <a:solidFill>
                            <a:schemeClr val="tx1"/>
                          </a:solidFill>
                          <a:effectLst/>
                          <a:latin typeface="Calibri" panose="020F0502020204030204" pitchFamily="34" charset="0"/>
                        </a:rPr>
                        <a:t>Produktions</a:t>
                      </a:r>
                      <a:r>
                        <a:rPr lang="en-US" sz="600" b="0" i="1" u="none" strike="noStrike" dirty="0">
                          <a:solidFill>
                            <a:schemeClr val="tx1"/>
                          </a:solidFill>
                          <a:effectLst/>
                          <a:latin typeface="Calibri" panose="020F0502020204030204" pitchFamily="34" charset="0"/>
                        </a:rPr>
                        <a:t>- und </a:t>
                      </a:r>
                      <a:r>
                        <a:rPr lang="en-US" sz="600" b="0" i="1" u="none" strike="noStrike" dirty="0" err="1">
                          <a:solidFill>
                            <a:schemeClr val="tx1"/>
                          </a:solidFill>
                          <a:effectLst/>
                          <a:latin typeface="Calibri" panose="020F0502020204030204" pitchFamily="34" charset="0"/>
                        </a:rPr>
                        <a:t>Holztechnik</a:t>
                      </a:r>
                      <a:r>
                        <a:rPr lang="en-US" sz="600" b="0" i="1" u="none" strike="noStrike" dirty="0">
                          <a:solidFill>
                            <a:schemeClr val="tx1"/>
                          </a:solidFill>
                          <a:effectLst/>
                          <a:latin typeface="Calibri" panose="020F0502020204030204" pitchFamily="34" charset="0"/>
                        </a:rPr>
                        <a:t> (Production and Wood Engineering), </a:t>
                      </a:r>
                      <a:r>
                        <a:rPr lang="en-US" sz="600" b="0" i="1" u="none" strike="noStrike" dirty="0" err="1">
                          <a:solidFill>
                            <a:schemeClr val="tx1"/>
                          </a:solidFill>
                          <a:effectLst/>
                          <a:latin typeface="Calibri" panose="020F0502020204030204" pitchFamily="34" charset="0"/>
                        </a:rPr>
                        <a:t>Elektrotechnik</a:t>
                      </a:r>
                      <a:r>
                        <a:rPr lang="en-US" sz="600" b="0" i="1" u="none" strike="noStrike" dirty="0">
                          <a:solidFill>
                            <a:schemeClr val="tx1"/>
                          </a:solidFill>
                          <a:effectLst/>
                          <a:latin typeface="Calibri" panose="020F0502020204030204" pitchFamily="34" charset="0"/>
                        </a:rPr>
                        <a:t> und </a:t>
                      </a:r>
                      <a:r>
                        <a:rPr lang="en-US" sz="600" b="0" i="1" u="none" strike="noStrike" dirty="0" err="1">
                          <a:solidFill>
                            <a:schemeClr val="tx1"/>
                          </a:solidFill>
                          <a:effectLst/>
                          <a:latin typeface="Calibri" panose="020F0502020204030204" pitchFamily="34" charset="0"/>
                        </a:rPr>
                        <a:t>Technische</a:t>
                      </a:r>
                      <a:r>
                        <a:rPr lang="en-US" sz="600" b="0" i="1" u="none" strike="noStrike" dirty="0">
                          <a:solidFill>
                            <a:schemeClr val="tx1"/>
                          </a:solidFill>
                          <a:effectLst/>
                          <a:latin typeface="Calibri" panose="020F0502020204030204" pitchFamily="34" charset="0"/>
                        </a:rPr>
                        <a:t> </a:t>
                      </a:r>
                      <a:r>
                        <a:rPr lang="en-US" sz="600" b="0" i="1" u="none" strike="noStrike" dirty="0" err="1">
                          <a:solidFill>
                            <a:schemeClr val="tx1"/>
                          </a:solidFill>
                          <a:effectLst/>
                          <a:latin typeface="Calibri" panose="020F0502020204030204" pitchFamily="34" charset="0"/>
                        </a:rPr>
                        <a:t>Informatik</a:t>
                      </a:r>
                      <a:r>
                        <a:rPr lang="en-US" sz="600" b="0" i="1" u="none" strike="noStrike" dirty="0">
                          <a:solidFill>
                            <a:schemeClr val="tx1"/>
                          </a:solidFill>
                          <a:effectLst/>
                          <a:latin typeface="Calibri" panose="020F0502020204030204" pitchFamily="34" charset="0"/>
                        </a:rPr>
                        <a:t> (Electrical Engineering and Computer Science)</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6</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chemeClr val="tx1"/>
                          </a:solidFill>
                          <a:effectLst/>
                          <a:latin typeface="Calibri" panose="020F0502020204030204" pitchFamily="34" charset="0"/>
                        </a:rPr>
                        <a:t>0688</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TED B1/ENG B1</a:t>
                      </a:r>
                    </a:p>
                  </a:txBody>
                  <a:tcPr marL="4417" marR="4417" marT="44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2162237"/>
                  </a:ext>
                </a:extLst>
              </a:tr>
              <a:tr h="412005">
                <a:tc>
                  <a:txBody>
                    <a:bodyPr/>
                    <a:lstStyle/>
                    <a:p>
                      <a:pPr algn="ctr" fontAlgn="ctr"/>
                      <a:r>
                        <a:rPr lang="en-US" sz="800" b="0" i="0" u="none" strike="noStrike" dirty="0" err="1">
                          <a:solidFill>
                            <a:srgbClr val="000000"/>
                          </a:solidFill>
                          <a:effectLst/>
                          <a:latin typeface="Calibri" panose="020F0502020204030204" pitchFamily="34" charset="0"/>
                        </a:rPr>
                        <a:t>Vatta</a:t>
                      </a:r>
                      <a:endParaRPr lang="en-US" sz="800" b="0" i="0" u="none" strike="noStrike" dirty="0">
                        <a:solidFill>
                          <a:srgbClr val="000000"/>
                        </a:solidFill>
                        <a:effectLst/>
                        <a:latin typeface="Calibri" panose="020F0502020204030204" pitchFamily="34" charset="0"/>
                      </a:endParaRPr>
                    </a:p>
                  </a:txBody>
                  <a:tcPr marL="4417" marR="4417" marT="441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panose="020F0502020204030204" pitchFamily="34" charset="0"/>
                        </a:rPr>
                        <a:t>D MUNCHEN02</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GERMANIA</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sng" strike="noStrike">
                          <a:solidFill>
                            <a:srgbClr val="0563C1"/>
                          </a:solidFill>
                          <a:effectLst/>
                          <a:latin typeface="Arial" panose="020B0604020202020204" pitchFamily="34" charset="0"/>
                          <a:hlinkClick r:id="rId8"/>
                        </a:rPr>
                        <a:t>Technical University of Munich</a:t>
                      </a:r>
                      <a:endParaRPr lang="en-US" sz="800" b="0" i="0" u="sng" strike="noStrike">
                        <a:solidFill>
                          <a:srgbClr val="0563C1"/>
                        </a:solidFill>
                        <a:effectLst/>
                        <a:latin typeface="Arial" panose="020B0604020202020204" pitchFamily="34" charset="0"/>
                      </a:endParaRP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700" b="0" i="1" u="none" strike="noStrike">
                          <a:solidFill>
                            <a:srgbClr val="000000"/>
                          </a:solidFill>
                          <a:effectLst/>
                          <a:latin typeface="Calibri" panose="020F0502020204030204" pitchFamily="34" charset="0"/>
                        </a:rPr>
                        <a:t>Fakultät für Elektrotechnik und Informationstechnik</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6</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rgbClr val="000000"/>
                          </a:solidFill>
                          <a:effectLst/>
                          <a:latin typeface="Calibri" panose="020F0502020204030204" pitchFamily="34" charset="0"/>
                        </a:rPr>
                        <a:t>0713</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ENG B1-other GER B1</a:t>
                      </a:r>
                    </a:p>
                  </a:txBody>
                  <a:tcPr marL="4417" marR="4417" marT="44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9234024"/>
                  </a:ext>
                </a:extLst>
              </a:tr>
              <a:tr h="412005">
                <a:tc>
                  <a:txBody>
                    <a:bodyPr/>
                    <a:lstStyle/>
                    <a:p>
                      <a:pPr algn="ctr" fontAlgn="ctr"/>
                      <a:r>
                        <a:rPr lang="en-US" sz="800" b="0" i="0" u="none" strike="noStrike" dirty="0" err="1">
                          <a:solidFill>
                            <a:srgbClr val="000000"/>
                          </a:solidFill>
                          <a:effectLst/>
                          <a:latin typeface="Calibri" panose="020F0502020204030204" pitchFamily="34" charset="0"/>
                        </a:rPr>
                        <a:t>Castelli</a:t>
                      </a:r>
                      <a:endParaRPr lang="en-US" sz="800" b="0" i="0" u="none" strike="noStrike" dirty="0">
                        <a:solidFill>
                          <a:srgbClr val="000000"/>
                        </a:solidFill>
                        <a:effectLst/>
                        <a:latin typeface="Calibri" panose="020F0502020204030204" pitchFamily="34" charset="0"/>
                      </a:endParaRPr>
                    </a:p>
                  </a:txBody>
                  <a:tcPr marL="4417" marR="4417" marT="441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panose="020F0502020204030204" pitchFamily="34" charset="0"/>
                        </a:rPr>
                        <a:t>E BARCELO03</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SPAGNA</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sng" strike="noStrike">
                          <a:solidFill>
                            <a:srgbClr val="0563C1"/>
                          </a:solidFill>
                          <a:effectLst/>
                          <a:latin typeface="Arial" panose="020B0604020202020204" pitchFamily="34" charset="0"/>
                          <a:hlinkClick r:id="rId9"/>
                        </a:rPr>
                        <a:t>Universitat Politècnica de Catalunya (UPC-BarcelonaTech)</a:t>
                      </a:r>
                      <a:endParaRPr lang="en-US" sz="800" b="0" i="0" u="sng" strike="noStrike">
                        <a:solidFill>
                          <a:srgbClr val="0563C1"/>
                        </a:solidFill>
                        <a:effectLst/>
                        <a:latin typeface="Arial" panose="020B0604020202020204" pitchFamily="34" charset="0"/>
                      </a:endParaRP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1" u="none" strike="noStrike">
                          <a:solidFill>
                            <a:srgbClr val="000000"/>
                          </a:solidFill>
                          <a:effectLst/>
                          <a:latin typeface="Calibri" panose="020F0502020204030204" pitchFamily="34" charset="0"/>
                        </a:rPr>
                        <a:t>Castelldefels School of Telecommunications and Aerospace Engineering (EETAC)/Castelldefels School of Telecommunications and Aerospace Engineering</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5</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rgbClr val="000000"/>
                          </a:solidFill>
                          <a:effectLst/>
                          <a:latin typeface="Calibri" panose="020F0502020204030204" pitchFamily="34" charset="0"/>
                        </a:rPr>
                        <a:t>0610</a:t>
                      </a:r>
                    </a:p>
                    <a:p>
                      <a:pPr algn="ctr" fontAlgn="ctr"/>
                      <a:r>
                        <a:rPr lang="en-US" sz="700" b="1" i="0" u="none" strike="noStrike" dirty="0">
                          <a:solidFill>
                            <a:srgbClr val="000000"/>
                          </a:solidFill>
                          <a:effectLst/>
                          <a:latin typeface="Calibri" panose="020F0502020204030204" pitchFamily="34" charset="0"/>
                        </a:rPr>
                        <a:t>0619</a:t>
                      </a:r>
                    </a:p>
                    <a:p>
                      <a:pPr algn="ctr" fontAlgn="ctr"/>
                      <a:r>
                        <a:rPr lang="en-US" sz="700" b="1" i="0" u="none" strike="noStrike" dirty="0">
                          <a:solidFill>
                            <a:srgbClr val="000000"/>
                          </a:solidFill>
                          <a:effectLst/>
                          <a:latin typeface="Calibri" panose="020F0502020204030204" pitchFamily="34" charset="0"/>
                        </a:rPr>
                        <a:t>0714</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SPA B2-other ENG B2</a:t>
                      </a:r>
                    </a:p>
                  </a:txBody>
                  <a:tcPr marL="4417" marR="4417" marT="44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3165795"/>
                  </a:ext>
                </a:extLst>
              </a:tr>
              <a:tr h="412005">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800" b="0" i="0" u="none" strike="noStrike" dirty="0" err="1">
                          <a:solidFill>
                            <a:srgbClr val="000000"/>
                          </a:solidFill>
                          <a:effectLst/>
                          <a:latin typeface="Calibri" panose="020F0502020204030204" pitchFamily="34" charset="0"/>
                        </a:rPr>
                        <a:t>Cefalo</a:t>
                      </a:r>
                      <a:endParaRPr lang="en-US" sz="800" b="0" i="0" u="none" strike="noStrike" dirty="0">
                        <a:solidFill>
                          <a:srgbClr val="000000"/>
                        </a:solidFill>
                        <a:effectLst/>
                        <a:latin typeface="Calibri" panose="020F0502020204030204" pitchFamily="34" charset="0"/>
                      </a:endParaRPr>
                    </a:p>
                  </a:txBody>
                  <a:tcPr marL="4417" marR="4417" marT="441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HR RIJEKA01</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CROAZIA</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sng" strike="noStrike" dirty="0" err="1">
                          <a:solidFill>
                            <a:srgbClr val="0563C1"/>
                          </a:solidFill>
                          <a:effectLst/>
                          <a:latin typeface="Arial" panose="020B0604020202020204" pitchFamily="34" charset="0"/>
                          <a:hlinkClick r:id="rId10"/>
                        </a:rPr>
                        <a:t>Sveučilište</a:t>
                      </a:r>
                      <a:r>
                        <a:rPr lang="es-ES" sz="800" b="0" i="0" u="sng" strike="noStrike" dirty="0">
                          <a:solidFill>
                            <a:srgbClr val="0563C1"/>
                          </a:solidFill>
                          <a:effectLst/>
                          <a:latin typeface="Arial" panose="020B0604020202020204" pitchFamily="34" charset="0"/>
                          <a:hlinkClick r:id="rId10"/>
                        </a:rPr>
                        <a:t> u </a:t>
                      </a:r>
                      <a:r>
                        <a:rPr lang="es-ES" sz="800" b="0" i="0" u="sng" strike="noStrike" dirty="0" err="1">
                          <a:solidFill>
                            <a:srgbClr val="0563C1"/>
                          </a:solidFill>
                          <a:effectLst/>
                          <a:latin typeface="Arial" panose="020B0604020202020204" pitchFamily="34" charset="0"/>
                          <a:hlinkClick r:id="rId10"/>
                        </a:rPr>
                        <a:t>Rijeci</a:t>
                      </a:r>
                      <a:endParaRPr lang="es-ES" sz="800" b="0" i="0" u="sng" strike="noStrike" dirty="0">
                        <a:solidFill>
                          <a:srgbClr val="0563C1"/>
                        </a:solidFill>
                        <a:effectLst/>
                        <a:latin typeface="Arial" panose="020B0604020202020204" pitchFamily="34" charset="0"/>
                      </a:endParaRP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700" b="0" i="1" u="none" strike="noStrike" dirty="0" err="1">
                          <a:solidFill>
                            <a:srgbClr val="000000"/>
                          </a:solidFill>
                          <a:effectLst/>
                          <a:latin typeface="Calibri" panose="020F0502020204030204" pitchFamily="34" charset="0"/>
                        </a:rPr>
                        <a:t>Faculty</a:t>
                      </a:r>
                      <a:r>
                        <a:rPr lang="es-ES" sz="700" b="0" i="1" u="none" strike="noStrike" dirty="0">
                          <a:solidFill>
                            <a:srgbClr val="000000"/>
                          </a:solidFill>
                          <a:effectLst/>
                          <a:latin typeface="Calibri" panose="020F0502020204030204" pitchFamily="34" charset="0"/>
                        </a:rPr>
                        <a:t> of </a:t>
                      </a:r>
                      <a:r>
                        <a:rPr lang="es-ES" sz="700" b="0" i="1" u="none" strike="noStrike" dirty="0" err="1">
                          <a:solidFill>
                            <a:srgbClr val="000000"/>
                          </a:solidFill>
                          <a:effectLst/>
                          <a:latin typeface="Calibri" panose="020F0502020204030204" pitchFamily="34" charset="0"/>
                        </a:rPr>
                        <a:t>Enginering</a:t>
                      </a:r>
                      <a:endParaRPr lang="es-ES" sz="700" b="0" i="1" u="none" strike="noStrike" dirty="0">
                        <a:solidFill>
                          <a:srgbClr val="000000"/>
                        </a:solidFill>
                        <a:effectLst/>
                        <a:latin typeface="Calibri" panose="020F0502020204030204" pitchFamily="34" charset="0"/>
                      </a:endParaRP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6</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rgbClr val="000000"/>
                          </a:solidFill>
                          <a:effectLst/>
                          <a:latin typeface="Calibri" panose="020F0502020204030204" pitchFamily="34" charset="0"/>
                        </a:rPr>
                        <a:t>0730</a:t>
                      </a:r>
                    </a:p>
                    <a:p>
                      <a:pPr algn="ctr" fontAlgn="ctr"/>
                      <a:r>
                        <a:rPr lang="en-US" sz="700" b="1" i="0" u="none" strike="noStrike" dirty="0">
                          <a:solidFill>
                            <a:srgbClr val="000000"/>
                          </a:solidFill>
                          <a:effectLst/>
                          <a:latin typeface="Calibri" panose="020F0502020204030204" pitchFamily="34" charset="0"/>
                        </a:rPr>
                        <a:t>0710</a:t>
                      </a:r>
                    </a:p>
                    <a:p>
                      <a:pPr algn="ctr" fontAlgn="ctr"/>
                      <a:r>
                        <a:rPr lang="en-US" sz="700" b="1" i="0" u="none" strike="noStrike" dirty="0">
                          <a:solidFill>
                            <a:srgbClr val="000000"/>
                          </a:solidFill>
                          <a:effectLst/>
                          <a:latin typeface="Calibri" panose="020F0502020204030204" pitchFamily="34" charset="0"/>
                        </a:rPr>
                        <a:t>0610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700" b="0" i="0" u="none" strike="noStrike" dirty="0">
                          <a:solidFill>
                            <a:srgbClr val="000000"/>
                          </a:solidFill>
                          <a:effectLst/>
                          <a:latin typeface="Calibri" panose="020F0502020204030204" pitchFamily="34" charset="0"/>
                        </a:rPr>
                        <a:t>ENG B2</a:t>
                      </a:r>
                    </a:p>
                  </a:txBody>
                  <a:tcPr marL="4417" marR="4417" marT="44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2320729"/>
                  </a:ext>
                </a:extLst>
              </a:tr>
            </a:tbl>
          </a:graphicData>
        </a:graphic>
      </p:graphicFrame>
      <p:sp>
        <p:nvSpPr>
          <p:cNvPr id="8" name="TextBox 7"/>
          <p:cNvSpPr txBox="1"/>
          <p:nvPr/>
        </p:nvSpPr>
        <p:spPr>
          <a:xfrm>
            <a:off x="8009265" y="4419746"/>
            <a:ext cx="575799" cy="215444"/>
          </a:xfrm>
          <a:prstGeom prst="rect">
            <a:avLst/>
          </a:prstGeom>
          <a:noFill/>
        </p:spPr>
        <p:txBody>
          <a:bodyPr wrap="none" rtlCol="0">
            <a:spAutoFit/>
          </a:bodyPr>
          <a:lstStyle/>
          <a:p>
            <a:r>
              <a:rPr lang="en-US" sz="800" dirty="0">
                <a:latin typeface="Founders Grotesk" panose="020B0503030202060203"/>
              </a:rPr>
              <a:t>continua..</a:t>
            </a:r>
          </a:p>
        </p:txBody>
      </p:sp>
    </p:spTree>
    <p:extLst>
      <p:ext uri="{BB962C8B-B14F-4D97-AF65-F5344CB8AC3E}">
        <p14:creationId xmlns:p14="http://schemas.microsoft.com/office/powerpoint/2010/main" val="165898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FC3E185-B303-E445-8467-23FFD77D3467}"/>
              </a:ext>
            </a:extLst>
          </p:cNvPr>
          <p:cNvPicPr>
            <a:picLocks noChangeAspect="1"/>
          </p:cNvPicPr>
          <p:nvPr/>
        </p:nvPicPr>
        <p:blipFill>
          <a:blip r:embed="rId4"/>
          <a:stretch>
            <a:fillRect/>
          </a:stretch>
        </p:blipFill>
        <p:spPr>
          <a:xfrm>
            <a:off x="0" y="0"/>
            <a:ext cx="9144000" cy="836188"/>
          </a:xfrm>
          <a:prstGeom prst="rect">
            <a:avLst/>
          </a:prstGeom>
        </p:spPr>
      </p:pic>
      <p:sp>
        <p:nvSpPr>
          <p:cNvPr id="5" name="CasellaDiTesto 4">
            <a:extLst>
              <a:ext uri="{FF2B5EF4-FFF2-40B4-BE49-F238E27FC236}">
                <a16:creationId xmlns:a16="http://schemas.microsoft.com/office/drawing/2014/main" id="{FF17ED5F-5680-5B40-A954-D09969114D11}"/>
              </a:ext>
            </a:extLst>
          </p:cNvPr>
          <p:cNvSpPr txBox="1"/>
          <p:nvPr/>
        </p:nvSpPr>
        <p:spPr>
          <a:xfrm>
            <a:off x="352770" y="327728"/>
            <a:ext cx="5801989" cy="415498"/>
          </a:xfrm>
          <a:prstGeom prst="rect">
            <a:avLst/>
          </a:prstGeom>
          <a:noFill/>
        </p:spPr>
        <p:txBody>
          <a:bodyPr wrap="square" rtlCol="0">
            <a:spAutoFit/>
          </a:bodyPr>
          <a:lstStyle/>
          <a:p>
            <a:r>
              <a:rPr lang="it-IT" sz="2100" b="1" dirty="0">
                <a:solidFill>
                  <a:schemeClr val="bg1"/>
                </a:solidFill>
                <a:latin typeface="Founders Grotesk" panose="020B0503030202060203" pitchFamily="34" charset="77"/>
                <a:ea typeface="Gibson SemiBold" charset="0"/>
                <a:cs typeface="Gibson SemiBold" charset="0"/>
              </a:rPr>
              <a:t>MOBILITA’ VERSO L’ESTERO</a:t>
            </a:r>
          </a:p>
        </p:txBody>
      </p:sp>
      <p:sp>
        <p:nvSpPr>
          <p:cNvPr id="6" name="Rectangle 5"/>
          <p:cNvSpPr/>
          <p:nvPr/>
        </p:nvSpPr>
        <p:spPr>
          <a:xfrm>
            <a:off x="8098458" y="436078"/>
            <a:ext cx="1079142" cy="400110"/>
          </a:xfrm>
          <a:prstGeom prst="rect">
            <a:avLst/>
          </a:prstGeom>
        </p:spPr>
        <p:txBody>
          <a:bodyPr wrap="none">
            <a:spAutoFit/>
          </a:bodyPr>
          <a:lstStyle/>
          <a:p>
            <a:r>
              <a:rPr lang="it-IT" sz="2000" dirty="0">
                <a:solidFill>
                  <a:schemeClr val="bg1"/>
                </a:solidFill>
                <a:latin typeface="Founders Grotesk Semibold" panose="020B0703030202060203" pitchFamily="34" charset="0"/>
              </a:rPr>
              <a:t>perché?</a:t>
            </a:r>
            <a:endParaRPr lang="en-US" sz="2000" dirty="0">
              <a:solidFill>
                <a:schemeClr val="bg1"/>
              </a:solidFill>
              <a:latin typeface="Founders Grotesk Semibold" panose="020B0703030202060203" pitchFamily="34" charset="0"/>
            </a:endParaRPr>
          </a:p>
        </p:txBody>
      </p:sp>
      <p:sp>
        <p:nvSpPr>
          <p:cNvPr id="7" name="CasellaDiTesto 10">
            <a:extLst>
              <a:ext uri="{FF2B5EF4-FFF2-40B4-BE49-F238E27FC236}">
                <a16:creationId xmlns:a16="http://schemas.microsoft.com/office/drawing/2014/main" id="{7751E33A-1AB6-A747-8348-02B291D7DCB0}"/>
              </a:ext>
            </a:extLst>
          </p:cNvPr>
          <p:cNvSpPr txBox="1"/>
          <p:nvPr/>
        </p:nvSpPr>
        <p:spPr>
          <a:xfrm>
            <a:off x="457198" y="2413239"/>
            <a:ext cx="8229600" cy="2246769"/>
          </a:xfrm>
          <a:prstGeom prst="rect">
            <a:avLst/>
          </a:prstGeom>
          <a:noFill/>
        </p:spPr>
        <p:txBody>
          <a:bodyPr wrap="square" rtlCol="0">
            <a:spAutoFit/>
          </a:bodyPr>
          <a:lstStyle/>
          <a:p>
            <a:pPr marL="214313" indent="-214313" algn="just">
              <a:buFont typeface="Arial" charset="0"/>
              <a:buChar char="•"/>
            </a:pPr>
            <a:r>
              <a:rPr lang="it-IT" sz="2000" dirty="0">
                <a:solidFill>
                  <a:srgbClr val="70240F"/>
                </a:solidFill>
                <a:latin typeface="Founders Grotesk" panose="020B0503030202060203" pitchFamily="34" charset="77"/>
                <a:ea typeface="Gibson" charset="0"/>
                <a:cs typeface="Gibson" charset="0"/>
              </a:rPr>
              <a:t>sviluppo delle proprie competenze e della propria professionalità entrando in contatto con nuove idee e metodi di un sistema di istruzione differente</a:t>
            </a:r>
          </a:p>
          <a:p>
            <a:pPr marL="214313" indent="-214313" algn="just">
              <a:buFont typeface="Arial" charset="0"/>
              <a:buChar char="•"/>
            </a:pPr>
            <a:endParaRPr lang="it-IT" sz="2000" dirty="0">
              <a:solidFill>
                <a:srgbClr val="70240F"/>
              </a:solidFill>
              <a:latin typeface="Founders Grotesk" panose="020B0503030202060203" pitchFamily="34" charset="77"/>
              <a:ea typeface="Gibson" charset="0"/>
              <a:cs typeface="Gibson" charset="0"/>
            </a:endParaRPr>
          </a:p>
          <a:p>
            <a:pPr marL="214313" indent="-214313" algn="just">
              <a:buFont typeface="Arial" charset="0"/>
              <a:buChar char="•"/>
            </a:pPr>
            <a:r>
              <a:rPr lang="it-IT" sz="2000" dirty="0">
                <a:solidFill>
                  <a:srgbClr val="70240F"/>
                </a:solidFill>
                <a:latin typeface="Founders Grotesk" panose="020B0503030202060203" pitchFamily="34" charset="77"/>
                <a:ea typeface="Gibson" charset="0"/>
                <a:cs typeface="Gibson" charset="0"/>
              </a:rPr>
              <a:t>costruzione di  rapporti internazionali per studio, carriera e personali</a:t>
            </a:r>
          </a:p>
          <a:p>
            <a:pPr marL="214313" indent="-214313" algn="just">
              <a:buFont typeface="Arial" charset="0"/>
              <a:buChar char="•"/>
            </a:pPr>
            <a:endParaRPr lang="it-IT" sz="2000" dirty="0">
              <a:solidFill>
                <a:srgbClr val="70240F"/>
              </a:solidFill>
              <a:latin typeface="Founders Grotesk" panose="020B0503030202060203" pitchFamily="34" charset="77"/>
              <a:ea typeface="Gibson" charset="0"/>
              <a:cs typeface="Gibson" charset="0"/>
            </a:endParaRPr>
          </a:p>
          <a:p>
            <a:pPr marL="214313" indent="-214313" algn="just">
              <a:buFont typeface="Arial" charset="0"/>
              <a:buChar char="•"/>
            </a:pPr>
            <a:r>
              <a:rPr lang="it-IT" sz="2000" dirty="0">
                <a:solidFill>
                  <a:srgbClr val="70240F"/>
                </a:solidFill>
                <a:latin typeface="Founders Grotesk" panose="020B0503030202060203" pitchFamily="34" charset="77"/>
                <a:ea typeface="Gibson" charset="0"/>
                <a:cs typeface="Gibson" charset="0"/>
              </a:rPr>
              <a:t>crescita personale sperimentando diversi contesti, culture e stili di vita</a:t>
            </a:r>
            <a:endParaRPr lang="en-US" sz="2000" dirty="0">
              <a:solidFill>
                <a:srgbClr val="70240F"/>
              </a:solidFill>
              <a:latin typeface="Founders Grotesk" panose="020B0503030202060203" pitchFamily="34" charset="77"/>
              <a:ea typeface="Gibson" charset="0"/>
              <a:cs typeface="Gibson" charset="0"/>
            </a:endParaRPr>
          </a:p>
          <a:p>
            <a:pPr marL="214313" indent="-214313" algn="just">
              <a:buFont typeface="Arial" charset="0"/>
              <a:buChar char="•"/>
            </a:pPr>
            <a:endParaRPr lang="it-IT" sz="2000" dirty="0">
              <a:solidFill>
                <a:srgbClr val="70240F"/>
              </a:solidFill>
              <a:latin typeface="Founders Grotesk" panose="020B0503030202060203" pitchFamily="34" charset="77"/>
              <a:ea typeface="Gibson Light" charset="0"/>
              <a:cs typeface="Gibson Light" charset="0"/>
            </a:endParaRPr>
          </a:p>
        </p:txBody>
      </p:sp>
      <p:sp>
        <p:nvSpPr>
          <p:cNvPr id="8" name="CasellaDiTesto 10"/>
          <p:cNvSpPr txBox="1"/>
          <p:nvPr/>
        </p:nvSpPr>
        <p:spPr>
          <a:xfrm>
            <a:off x="-1" y="1076944"/>
            <a:ext cx="9143999" cy="1261884"/>
          </a:xfrm>
          <a:prstGeom prst="rect">
            <a:avLst/>
          </a:prstGeom>
          <a:noFill/>
        </p:spPr>
        <p:txBody>
          <a:bodyPr wrap="square" rtlCol="0">
            <a:spAutoFit/>
          </a:bodyPr>
          <a:lstStyle/>
          <a:p>
            <a:pPr algn="ctr" fontAlgn="base">
              <a:spcAft>
                <a:spcPts val="0"/>
              </a:spcAft>
            </a:pPr>
            <a:r>
              <a:rPr lang="it-IT" sz="2800" i="1" dirty="0">
                <a:solidFill>
                  <a:srgbClr val="1F3D5A"/>
                </a:solidFill>
                <a:effectLst>
                  <a:outerShdw blurRad="38100" dist="38100" dir="2700000" algn="tl">
                    <a:srgbClr val="000000">
                      <a:alpha val="43137"/>
                    </a:srgbClr>
                  </a:outerShdw>
                </a:effectLst>
                <a:latin typeface="Founders Grotesk Light" panose="020B0303030202060203" pitchFamily="34" charset="0"/>
              </a:rPr>
              <a:t>Mobilità internazionale</a:t>
            </a:r>
          </a:p>
          <a:p>
            <a:pPr algn="ctr"/>
            <a:r>
              <a:rPr lang="it-IT" sz="2800" dirty="0">
                <a:solidFill>
                  <a:srgbClr val="1F3D5A"/>
                </a:solidFill>
                <a:latin typeface="Founders Grotesk" panose="020B0503030202060203" pitchFamily="34" charset="77"/>
                <a:ea typeface="Gibson Light" charset="0"/>
                <a:cs typeface="Gibson Light" charset="0"/>
              </a:rPr>
              <a:t>valore aggiunto e grande opportunità</a:t>
            </a:r>
          </a:p>
          <a:p>
            <a:endParaRPr lang="it-IT" sz="2000" dirty="0">
              <a:solidFill>
                <a:schemeClr val="tx1">
                  <a:lumMod val="65000"/>
                  <a:lumOff val="35000"/>
                </a:schemeClr>
              </a:solidFill>
              <a:latin typeface="Founders Grotesk" panose="020B0503030202060203" pitchFamily="34" charset="77"/>
              <a:ea typeface="Gibson Light" charset="0"/>
              <a:cs typeface="Gibson Light" charset="0"/>
            </a:endParaRPr>
          </a:p>
        </p:txBody>
      </p:sp>
    </p:spTree>
    <p:extLst>
      <p:ext uri="{BB962C8B-B14F-4D97-AF65-F5344CB8AC3E}">
        <p14:creationId xmlns:p14="http://schemas.microsoft.com/office/powerpoint/2010/main" val="31009432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FC3E185-B303-E445-8467-23FFD77D3467}"/>
              </a:ext>
            </a:extLst>
          </p:cNvPr>
          <p:cNvPicPr>
            <a:picLocks noChangeAspect="1"/>
          </p:cNvPicPr>
          <p:nvPr/>
        </p:nvPicPr>
        <p:blipFill>
          <a:blip r:embed="rId4"/>
          <a:stretch>
            <a:fillRect/>
          </a:stretch>
        </p:blipFill>
        <p:spPr>
          <a:xfrm>
            <a:off x="0" y="0"/>
            <a:ext cx="9144000" cy="836188"/>
          </a:xfrm>
          <a:prstGeom prst="rect">
            <a:avLst/>
          </a:prstGeom>
        </p:spPr>
      </p:pic>
      <p:sp>
        <p:nvSpPr>
          <p:cNvPr id="5" name="CasellaDiTesto 4">
            <a:extLst>
              <a:ext uri="{FF2B5EF4-FFF2-40B4-BE49-F238E27FC236}">
                <a16:creationId xmlns:a16="http://schemas.microsoft.com/office/drawing/2014/main" id="{FF17ED5F-5680-5B40-A954-D09969114D11}"/>
              </a:ext>
            </a:extLst>
          </p:cNvPr>
          <p:cNvSpPr txBox="1"/>
          <p:nvPr/>
        </p:nvSpPr>
        <p:spPr>
          <a:xfrm>
            <a:off x="352770" y="327728"/>
            <a:ext cx="5801989" cy="415498"/>
          </a:xfrm>
          <a:prstGeom prst="rect">
            <a:avLst/>
          </a:prstGeom>
          <a:noFill/>
        </p:spPr>
        <p:txBody>
          <a:bodyPr wrap="square" rtlCol="0">
            <a:spAutoFit/>
          </a:bodyPr>
          <a:lstStyle/>
          <a:p>
            <a:r>
              <a:rPr lang="it-IT" sz="2100" b="1" dirty="0">
                <a:solidFill>
                  <a:schemeClr val="bg1"/>
                </a:solidFill>
                <a:latin typeface="Founders Grotesk" panose="020B0503030202060203" pitchFamily="34" charset="77"/>
                <a:ea typeface="Gibson SemiBold" charset="0"/>
                <a:cs typeface="Gibson SemiBold" charset="0"/>
              </a:rPr>
              <a:t>ERASMUS+ STUDIO</a:t>
            </a:r>
          </a:p>
        </p:txBody>
      </p:sp>
      <p:sp>
        <p:nvSpPr>
          <p:cNvPr id="2" name="Rectangle 1"/>
          <p:cNvSpPr/>
          <p:nvPr/>
        </p:nvSpPr>
        <p:spPr>
          <a:xfrm>
            <a:off x="352770" y="836188"/>
            <a:ext cx="3828869" cy="369332"/>
          </a:xfrm>
          <a:prstGeom prst="rect">
            <a:avLst/>
          </a:prstGeom>
        </p:spPr>
        <p:txBody>
          <a:bodyPr wrap="none">
            <a:spAutoFit/>
          </a:bodyPr>
          <a:lstStyle/>
          <a:p>
            <a:r>
              <a:rPr lang="it-IT" dirty="0">
                <a:solidFill>
                  <a:srgbClr val="70240F"/>
                </a:solidFill>
                <a:latin typeface="Founders Grotesk" panose="020B0503030202060203" pitchFamily="34" charset="77"/>
                <a:ea typeface="Gibson" charset="0"/>
                <a:cs typeface="Gibson" charset="0"/>
              </a:rPr>
              <a:t>LM Ingegneria Elettronica e Informatica</a:t>
            </a:r>
            <a:endParaRPr lang="en-US" sz="800" dirty="0"/>
          </a:p>
        </p:txBody>
      </p:sp>
      <p:sp>
        <p:nvSpPr>
          <p:cNvPr id="7" name="Rectangle 6"/>
          <p:cNvSpPr/>
          <p:nvPr/>
        </p:nvSpPr>
        <p:spPr>
          <a:xfrm>
            <a:off x="8297165" y="418094"/>
            <a:ext cx="846835" cy="400110"/>
          </a:xfrm>
          <a:prstGeom prst="rect">
            <a:avLst/>
          </a:prstGeom>
        </p:spPr>
        <p:txBody>
          <a:bodyPr wrap="none">
            <a:spAutoFit/>
          </a:bodyPr>
          <a:lstStyle/>
          <a:p>
            <a:r>
              <a:rPr lang="it-IT" sz="2000" dirty="0">
                <a:solidFill>
                  <a:schemeClr val="bg1"/>
                </a:solidFill>
                <a:latin typeface="Founders Grotesk Semibold" panose="020B0703030202060203" pitchFamily="34" charset="0"/>
              </a:rPr>
              <a:t>dove?</a:t>
            </a:r>
            <a:endParaRPr lang="en-US" sz="2000" dirty="0">
              <a:solidFill>
                <a:schemeClr val="bg1"/>
              </a:solidFill>
              <a:latin typeface="Founders Grotesk Semibold" panose="020B0703030202060203"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083859711"/>
              </p:ext>
            </p:extLst>
          </p:nvPr>
        </p:nvGraphicFramePr>
        <p:xfrm>
          <a:off x="628650" y="1282923"/>
          <a:ext cx="7886698" cy="2007013"/>
        </p:xfrm>
        <a:graphic>
          <a:graphicData uri="http://schemas.openxmlformats.org/drawingml/2006/table">
            <a:tbl>
              <a:tblPr/>
              <a:tblGrid>
                <a:gridCol w="582674">
                  <a:extLst>
                    <a:ext uri="{9D8B030D-6E8A-4147-A177-3AD203B41FA5}">
                      <a16:colId xmlns:a16="http://schemas.microsoft.com/office/drawing/2014/main" val="1863552101"/>
                    </a:ext>
                  </a:extLst>
                </a:gridCol>
                <a:gridCol w="670958">
                  <a:extLst>
                    <a:ext uri="{9D8B030D-6E8A-4147-A177-3AD203B41FA5}">
                      <a16:colId xmlns:a16="http://schemas.microsoft.com/office/drawing/2014/main" val="1655233470"/>
                    </a:ext>
                  </a:extLst>
                </a:gridCol>
                <a:gridCol w="565017">
                  <a:extLst>
                    <a:ext uri="{9D8B030D-6E8A-4147-A177-3AD203B41FA5}">
                      <a16:colId xmlns:a16="http://schemas.microsoft.com/office/drawing/2014/main" val="2899415123"/>
                    </a:ext>
                  </a:extLst>
                </a:gridCol>
                <a:gridCol w="2054073">
                  <a:extLst>
                    <a:ext uri="{9D8B030D-6E8A-4147-A177-3AD203B41FA5}">
                      <a16:colId xmlns:a16="http://schemas.microsoft.com/office/drawing/2014/main" val="1542128662"/>
                    </a:ext>
                  </a:extLst>
                </a:gridCol>
                <a:gridCol w="1712709">
                  <a:extLst>
                    <a:ext uri="{9D8B030D-6E8A-4147-A177-3AD203B41FA5}">
                      <a16:colId xmlns:a16="http://schemas.microsoft.com/office/drawing/2014/main" val="3843134747"/>
                    </a:ext>
                  </a:extLst>
                </a:gridCol>
                <a:gridCol w="454662">
                  <a:extLst>
                    <a:ext uri="{9D8B030D-6E8A-4147-A177-3AD203B41FA5}">
                      <a16:colId xmlns:a16="http://schemas.microsoft.com/office/drawing/2014/main" val="1708277929"/>
                    </a:ext>
                  </a:extLst>
                </a:gridCol>
                <a:gridCol w="136840">
                  <a:extLst>
                    <a:ext uri="{9D8B030D-6E8A-4147-A177-3AD203B41FA5}">
                      <a16:colId xmlns:a16="http://schemas.microsoft.com/office/drawing/2014/main" val="3591670293"/>
                    </a:ext>
                  </a:extLst>
                </a:gridCol>
                <a:gridCol w="136840">
                  <a:extLst>
                    <a:ext uri="{9D8B030D-6E8A-4147-A177-3AD203B41FA5}">
                      <a16:colId xmlns:a16="http://schemas.microsoft.com/office/drawing/2014/main" val="1775931069"/>
                    </a:ext>
                  </a:extLst>
                </a:gridCol>
                <a:gridCol w="136840">
                  <a:extLst>
                    <a:ext uri="{9D8B030D-6E8A-4147-A177-3AD203B41FA5}">
                      <a16:colId xmlns:a16="http://schemas.microsoft.com/office/drawing/2014/main" val="2954523626"/>
                    </a:ext>
                  </a:extLst>
                </a:gridCol>
                <a:gridCol w="394335">
                  <a:extLst>
                    <a:ext uri="{9D8B030D-6E8A-4147-A177-3AD203B41FA5}">
                      <a16:colId xmlns:a16="http://schemas.microsoft.com/office/drawing/2014/main" val="29701308"/>
                    </a:ext>
                  </a:extLst>
                </a:gridCol>
                <a:gridCol w="1041750">
                  <a:extLst>
                    <a:ext uri="{9D8B030D-6E8A-4147-A177-3AD203B41FA5}">
                      <a16:colId xmlns:a16="http://schemas.microsoft.com/office/drawing/2014/main" val="795724721"/>
                    </a:ext>
                  </a:extLst>
                </a:gridCol>
              </a:tblGrid>
              <a:tr h="609614">
                <a:tc>
                  <a:txBody>
                    <a:bodyPr/>
                    <a:lstStyle/>
                    <a:p>
                      <a:pPr algn="ctr" fontAlgn="ctr"/>
                      <a:r>
                        <a:rPr lang="en-US" sz="700" b="1" i="0" u="none" strike="noStrike" dirty="0" err="1">
                          <a:solidFill>
                            <a:srgbClr val="000000"/>
                          </a:solidFill>
                          <a:effectLst/>
                          <a:latin typeface="Calibri" panose="020F0502020204030204" pitchFamily="34" charset="0"/>
                        </a:rPr>
                        <a:t>Coordinatore</a:t>
                      </a:r>
                      <a:endParaRPr lang="en-US" sz="700" b="1" i="0" u="none" strike="noStrike" dirty="0">
                        <a:solidFill>
                          <a:srgbClr val="000000"/>
                        </a:solidFill>
                        <a:effectLst/>
                        <a:latin typeface="Calibri" panose="020F0502020204030204" pitchFamily="34" charset="0"/>
                      </a:endParaRPr>
                    </a:p>
                  </a:txBody>
                  <a:tcPr marL="4417" marR="4417" marT="441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0" u="none" strike="noStrike" dirty="0">
                          <a:solidFill>
                            <a:srgbClr val="000000"/>
                          </a:solidFill>
                          <a:effectLst/>
                          <a:latin typeface="Calibri" panose="020F0502020204030204" pitchFamily="34" charset="0"/>
                        </a:rPr>
                        <a:t>ERASMUS CODE</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0" u="none" strike="noStrike" dirty="0">
                          <a:solidFill>
                            <a:srgbClr val="000000"/>
                          </a:solidFill>
                          <a:effectLst/>
                          <a:latin typeface="Calibri" panose="020F0502020204030204" pitchFamily="34" charset="0"/>
                        </a:rPr>
                        <a:t>PAESE</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0" u="none" strike="noStrike" dirty="0">
                          <a:solidFill>
                            <a:srgbClr val="000000"/>
                          </a:solidFill>
                          <a:effectLst/>
                          <a:latin typeface="Calibri" panose="020F0502020204030204" pitchFamily="34" charset="0"/>
                        </a:rPr>
                        <a:t>UNIVERSITÀ</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it-IT" sz="700" b="1" i="0" u="none" strike="noStrike" dirty="0">
                          <a:solidFill>
                            <a:srgbClr val="000000"/>
                          </a:solidFill>
                          <a:effectLst/>
                          <a:latin typeface="Calibri" panose="020F0502020204030204" pitchFamily="34" charset="0"/>
                        </a:rPr>
                        <a:t>Facoltà e/o Dipartimento e/o Istituto</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a:solidFill>
                            <a:srgbClr val="000000"/>
                          </a:solidFill>
                          <a:effectLst/>
                          <a:latin typeface="Calibri" panose="020F0502020204030204" pitchFamily="34" charset="0"/>
                        </a:rPr>
                        <a:t>MESI PER STUDENTE</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err="1">
                          <a:solidFill>
                            <a:srgbClr val="000000"/>
                          </a:solidFill>
                          <a:effectLst/>
                          <a:latin typeface="Calibri" panose="020F0502020204030204" pitchFamily="34" charset="0"/>
                        </a:rPr>
                        <a:t>Corsi</a:t>
                      </a:r>
                      <a:endParaRPr lang="en-US" sz="700" b="1" i="1" u="none" strike="noStrike" dirty="0">
                        <a:solidFill>
                          <a:srgbClr val="000000"/>
                        </a:solidFill>
                        <a:effectLst/>
                        <a:latin typeface="Calibri" panose="020F0502020204030204" pitchFamily="34" charset="0"/>
                      </a:endParaRPr>
                    </a:p>
                  </a:txBody>
                  <a:tcPr marL="4417" marR="4417" marT="441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err="1">
                          <a:solidFill>
                            <a:srgbClr val="000000"/>
                          </a:solidFill>
                          <a:effectLst/>
                          <a:latin typeface="Calibri" panose="020F0502020204030204" pitchFamily="34" charset="0"/>
                        </a:rPr>
                        <a:t>Lavoro</a:t>
                      </a:r>
                      <a:r>
                        <a:rPr lang="en-US" sz="700" b="1" i="1" u="none" strike="noStrike" dirty="0">
                          <a:solidFill>
                            <a:srgbClr val="000000"/>
                          </a:solidFill>
                          <a:effectLst/>
                          <a:latin typeface="Calibri" panose="020F0502020204030204" pitchFamily="34" charset="0"/>
                        </a:rPr>
                        <a:t> di </a:t>
                      </a:r>
                      <a:r>
                        <a:rPr lang="en-US" sz="700" b="1" i="1" u="none" strike="noStrike" dirty="0" err="1">
                          <a:solidFill>
                            <a:srgbClr val="000000"/>
                          </a:solidFill>
                          <a:effectLst/>
                          <a:latin typeface="Calibri" panose="020F0502020204030204" pitchFamily="34" charset="0"/>
                        </a:rPr>
                        <a:t>tesi</a:t>
                      </a:r>
                      <a:endParaRPr lang="en-US" sz="700" b="1" i="1" u="none" strike="noStrike" dirty="0">
                        <a:solidFill>
                          <a:srgbClr val="000000"/>
                        </a:solidFill>
                        <a:effectLst/>
                        <a:latin typeface="Calibri" panose="020F0502020204030204" pitchFamily="34" charset="0"/>
                      </a:endParaRPr>
                    </a:p>
                  </a:txBody>
                  <a:tcPr marL="4417" marR="4417" marT="441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err="1">
                          <a:solidFill>
                            <a:srgbClr val="000000"/>
                          </a:solidFill>
                          <a:effectLst/>
                          <a:latin typeface="Calibri" panose="020F0502020204030204" pitchFamily="34" charset="0"/>
                        </a:rPr>
                        <a:t>Tirocinio</a:t>
                      </a:r>
                      <a:endParaRPr lang="en-US" sz="700" b="1" i="1" u="none" strike="noStrike" dirty="0">
                        <a:solidFill>
                          <a:srgbClr val="000000"/>
                        </a:solidFill>
                        <a:effectLst/>
                        <a:latin typeface="Calibri" panose="020F0502020204030204" pitchFamily="34" charset="0"/>
                      </a:endParaRPr>
                    </a:p>
                  </a:txBody>
                  <a:tcPr marL="4417" marR="4417" marT="441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a:solidFill>
                            <a:srgbClr val="000000"/>
                          </a:solidFill>
                          <a:effectLst/>
                          <a:latin typeface="Calibri" panose="020F0502020204030204" pitchFamily="34" charset="0"/>
                        </a:rPr>
                        <a:t>ISCED CODE</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a:solidFill>
                            <a:srgbClr val="000000"/>
                          </a:solidFill>
                          <a:effectLst/>
                          <a:latin typeface="Calibri" panose="020F0502020204030204" pitchFamily="34" charset="0"/>
                        </a:rPr>
                        <a:t>LIVELLO LINGUISTICO</a:t>
                      </a:r>
                    </a:p>
                  </a:txBody>
                  <a:tcPr marL="4417" marR="4417" marT="44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866104113"/>
                  </a:ext>
                </a:extLst>
              </a:tr>
              <a:tr h="467891">
                <a:tc>
                  <a:txBody>
                    <a:bodyPr/>
                    <a:lstStyle/>
                    <a:p>
                      <a:pPr algn="ctr" fontAlgn="ctr"/>
                      <a:r>
                        <a:rPr lang="en-US" sz="800" b="0" i="0" u="none" strike="noStrike" dirty="0" err="1">
                          <a:solidFill>
                            <a:srgbClr val="000000"/>
                          </a:solidFill>
                          <a:effectLst/>
                          <a:latin typeface="Calibri" panose="020F0502020204030204" pitchFamily="34" charset="0"/>
                        </a:rPr>
                        <a:t>Castelli</a:t>
                      </a:r>
                      <a:endParaRPr lang="en-US" sz="800" b="0" i="0" u="none" strike="noStrike" dirty="0">
                        <a:solidFill>
                          <a:srgbClr val="000000"/>
                        </a:solidFill>
                        <a:effectLst/>
                        <a:latin typeface="Calibri" panose="020F0502020204030204" pitchFamily="34" charset="0"/>
                      </a:endParaRPr>
                    </a:p>
                  </a:txBody>
                  <a:tcPr marL="4417" marR="4417" marT="441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panose="020F0502020204030204" pitchFamily="34" charset="0"/>
                        </a:rPr>
                        <a:t>LT KAUNAS01</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LITUANIA</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sng" strike="noStrike" dirty="0" err="1">
                          <a:solidFill>
                            <a:srgbClr val="0563C1"/>
                          </a:solidFill>
                          <a:effectLst/>
                          <a:latin typeface="Arial" panose="020B0604020202020204" pitchFamily="34" charset="0"/>
                          <a:hlinkClick r:id="rId5"/>
                        </a:rPr>
                        <a:t>Vytautas</a:t>
                      </a:r>
                      <a:r>
                        <a:rPr lang="en-US" sz="800" b="0" i="0" u="sng" strike="noStrike" dirty="0">
                          <a:solidFill>
                            <a:srgbClr val="0563C1"/>
                          </a:solidFill>
                          <a:effectLst/>
                          <a:latin typeface="Arial" panose="020B0604020202020204" pitchFamily="34" charset="0"/>
                          <a:hlinkClick r:id="rId5"/>
                        </a:rPr>
                        <a:t> Magnus University</a:t>
                      </a:r>
                      <a:endParaRPr lang="en-US" sz="800" b="0" i="0" u="sng" strike="noStrike" dirty="0">
                        <a:solidFill>
                          <a:srgbClr val="0563C1"/>
                        </a:solidFill>
                        <a:effectLst/>
                        <a:latin typeface="Arial" panose="020B0604020202020204" pitchFamily="34" charset="0"/>
                      </a:endParaRP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1" u="none" strike="noStrike" dirty="0">
                          <a:solidFill>
                            <a:srgbClr val="000000"/>
                          </a:solidFill>
                          <a:effectLst/>
                          <a:latin typeface="Calibri" panose="020F0502020204030204" pitchFamily="34" charset="0"/>
                        </a:rPr>
                        <a:t>Faculty of Informatics</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5</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kern="1200" dirty="0">
                          <a:solidFill>
                            <a:srgbClr val="000000"/>
                          </a:solidFill>
                          <a:effectLst/>
                          <a:latin typeface="Calibri" panose="020F0502020204030204" pitchFamily="34" charset="0"/>
                          <a:ea typeface="+mn-ea"/>
                          <a:cs typeface="+mn-cs"/>
                        </a:rPr>
                        <a:t>0610</a:t>
                      </a:r>
                    </a:p>
                    <a:p>
                      <a:pPr algn="ctr" fontAlgn="ctr"/>
                      <a:r>
                        <a:rPr lang="en-US" sz="700" b="1" i="0" u="none" strike="noStrike" dirty="0">
                          <a:solidFill>
                            <a:srgbClr val="000000"/>
                          </a:solidFill>
                          <a:effectLst/>
                          <a:latin typeface="Calibri" panose="020F0502020204030204" pitchFamily="34" charset="0"/>
                        </a:rPr>
                        <a:t>0700</a:t>
                      </a:r>
                      <a:endParaRPr lang="en-US" sz="700" b="0" i="0" u="none" strike="noStrike" dirty="0">
                        <a:solidFill>
                          <a:srgbClr val="000000"/>
                        </a:solidFill>
                        <a:effectLst/>
                        <a:latin typeface="Calibri" panose="020F0502020204030204" pitchFamily="34" charset="0"/>
                      </a:endParaRP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ENG B2 </a:t>
                      </a:r>
                    </a:p>
                  </a:txBody>
                  <a:tcPr marL="4417" marR="4417" marT="44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5480"/>
                  </a:ext>
                </a:extLst>
              </a:tr>
              <a:tr h="467891">
                <a:tc>
                  <a:txBody>
                    <a:bodyPr/>
                    <a:lstStyle/>
                    <a:p>
                      <a:pPr algn="ctr" fontAlgn="ctr"/>
                      <a:r>
                        <a:rPr lang="en-US" sz="800" b="0" i="0" u="none" strike="noStrike" dirty="0" err="1">
                          <a:solidFill>
                            <a:schemeClr val="tx1"/>
                          </a:solidFill>
                          <a:effectLst/>
                          <a:highlight>
                            <a:srgbClr val="FFFF00"/>
                          </a:highlight>
                          <a:latin typeface="Calibri" panose="020F0502020204030204" pitchFamily="34" charset="0"/>
                        </a:rPr>
                        <a:t>Castelli</a:t>
                      </a:r>
                      <a:endParaRPr lang="en-US" sz="800" b="0" i="0" u="none" strike="noStrike" dirty="0">
                        <a:solidFill>
                          <a:schemeClr val="tx1"/>
                        </a:solidFill>
                        <a:effectLst/>
                        <a:highlight>
                          <a:srgbClr val="FFFF00"/>
                        </a:highlight>
                        <a:latin typeface="Calibri" panose="020F0502020204030204" pitchFamily="34" charset="0"/>
                      </a:endParaRPr>
                    </a:p>
                  </a:txBody>
                  <a:tcPr marL="4417" marR="4417" marT="441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chemeClr val="tx1"/>
                          </a:solidFill>
                          <a:effectLst/>
                          <a:latin typeface="Calibri" panose="020F0502020204030204" pitchFamily="34" charset="0"/>
                        </a:rPr>
                        <a:t>RS BELGRAD02</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chemeClr val="tx1"/>
                          </a:solidFill>
                          <a:effectLst/>
                          <a:latin typeface="Calibri" panose="020F0502020204030204" pitchFamily="34" charset="0"/>
                        </a:rPr>
                        <a:t>SERBIA</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sng" strike="noStrike" dirty="0" err="1">
                          <a:solidFill>
                            <a:srgbClr val="C00000"/>
                          </a:solidFill>
                          <a:effectLst/>
                          <a:latin typeface="Arial" panose="020B0604020202020204" pitchFamily="34" charset="0"/>
                          <a:hlinkClick r:id="rId6"/>
                        </a:rPr>
                        <a:t>Univerzitet</a:t>
                      </a:r>
                      <a:r>
                        <a:rPr lang="en-US" sz="800" b="0" i="0" u="sng" strike="noStrike" dirty="0">
                          <a:solidFill>
                            <a:srgbClr val="C00000"/>
                          </a:solidFill>
                          <a:effectLst/>
                          <a:latin typeface="Arial" panose="020B0604020202020204" pitchFamily="34" charset="0"/>
                          <a:hlinkClick r:id="rId6"/>
                        </a:rPr>
                        <a:t> u </a:t>
                      </a:r>
                      <a:r>
                        <a:rPr lang="en-US" sz="800" b="0" i="0" u="sng" strike="noStrike" dirty="0" err="1">
                          <a:solidFill>
                            <a:srgbClr val="C00000"/>
                          </a:solidFill>
                          <a:effectLst/>
                          <a:latin typeface="Arial" panose="020B0604020202020204" pitchFamily="34" charset="0"/>
                          <a:hlinkClick r:id="rId6"/>
                        </a:rPr>
                        <a:t>Beogradu</a:t>
                      </a:r>
                      <a:endParaRPr lang="en-US" sz="800" b="0" i="0" u="sng" strike="noStrike" dirty="0">
                        <a:solidFill>
                          <a:srgbClr val="C00000"/>
                        </a:solidFill>
                        <a:effectLst/>
                        <a:latin typeface="Arial" panose="020B0604020202020204" pitchFamily="34" charset="0"/>
                      </a:endParaRP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1" u="none" strike="noStrike" dirty="0">
                          <a:solidFill>
                            <a:schemeClr val="tx1"/>
                          </a:solidFill>
                          <a:effectLst/>
                          <a:latin typeface="Calibri" panose="020F0502020204030204" pitchFamily="34" charset="0"/>
                        </a:rPr>
                        <a:t>Faculty of Transport and Traffic Engineering, (E10208240) Division of Airports and Air Traffic Safety</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6</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chemeClr val="tx1"/>
                          </a:solidFill>
                          <a:effectLst/>
                          <a:latin typeface="Calibri" panose="020F0502020204030204" pitchFamily="34" charset="0"/>
                        </a:rPr>
                        <a:t>0610</a:t>
                      </a:r>
                    </a:p>
                    <a:p>
                      <a:pPr algn="ctr" fontAlgn="ctr"/>
                      <a:r>
                        <a:rPr lang="en-US" sz="700" b="1" i="0" u="none" strike="noStrike" dirty="0">
                          <a:solidFill>
                            <a:schemeClr val="tx1"/>
                          </a:solidFill>
                          <a:effectLst/>
                          <a:latin typeface="Calibri" panose="020F0502020204030204" pitchFamily="34" charset="0"/>
                        </a:rPr>
                        <a:t>0710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SER B1-other ENG B1</a:t>
                      </a:r>
                    </a:p>
                  </a:txBody>
                  <a:tcPr marL="4417" marR="4417" marT="44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3634567"/>
                  </a:ext>
                </a:extLst>
              </a:tr>
              <a:tr h="230809">
                <a:tc>
                  <a:txBody>
                    <a:bodyPr/>
                    <a:lstStyle/>
                    <a:p>
                      <a:pPr algn="ctr" fontAlgn="ctr"/>
                      <a:r>
                        <a:rPr lang="en-US" sz="800" b="0" i="0" u="none" strike="noStrike" dirty="0" err="1">
                          <a:solidFill>
                            <a:srgbClr val="000000"/>
                          </a:solidFill>
                          <a:effectLst/>
                          <a:latin typeface="Calibri" panose="020F0502020204030204" pitchFamily="34" charset="0"/>
                        </a:rPr>
                        <a:t>Bedon</a:t>
                      </a:r>
                      <a:endParaRPr lang="en-US" sz="800" b="0" i="0" u="none" strike="noStrike" dirty="0">
                        <a:solidFill>
                          <a:srgbClr val="000000"/>
                        </a:solidFill>
                        <a:effectLst/>
                        <a:latin typeface="Calibri" panose="020F0502020204030204" pitchFamily="34" charset="0"/>
                      </a:endParaRPr>
                    </a:p>
                  </a:txBody>
                  <a:tcPr marL="4417" marR="4417" marT="441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SK ZILINA01</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SLOVACCHIA</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sng" strike="noStrike" dirty="0">
                          <a:solidFill>
                            <a:srgbClr val="0563C1"/>
                          </a:solidFill>
                          <a:effectLst/>
                          <a:latin typeface="Arial" panose="020B0604020202020204" pitchFamily="34" charset="0"/>
                          <a:hlinkClick r:id="rId7"/>
                        </a:rPr>
                        <a:t>University of </a:t>
                      </a:r>
                      <a:r>
                        <a:rPr lang="en-US" sz="800" b="0" i="0" u="sng" strike="noStrike" dirty="0" err="1">
                          <a:solidFill>
                            <a:srgbClr val="0563C1"/>
                          </a:solidFill>
                          <a:effectLst/>
                          <a:latin typeface="Arial" panose="020B0604020202020204" pitchFamily="34" charset="0"/>
                          <a:hlinkClick r:id="rId7"/>
                        </a:rPr>
                        <a:t>Zilina</a:t>
                      </a:r>
                      <a:endParaRPr lang="en-US" sz="800" b="0" i="0" u="sng" strike="noStrike" dirty="0">
                        <a:solidFill>
                          <a:srgbClr val="0563C1"/>
                        </a:solidFill>
                        <a:effectLst/>
                        <a:latin typeface="Arial" panose="020B0604020202020204" pitchFamily="34" charset="0"/>
                      </a:endParaRP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1" u="none" strike="noStrike" dirty="0">
                          <a:solidFill>
                            <a:srgbClr val="000000"/>
                          </a:solidFill>
                          <a:effectLst/>
                          <a:latin typeface="Calibri" panose="020F0502020204030204" pitchFamily="34" charset="0"/>
                        </a:rPr>
                        <a:t>Faculty of Civil Engineering, Faculty of Operation and Economics of Transport, Faculty of Mechanical Engineering, Faculty of Electrical Engineering and Information Technology, Faculty of Security Engineering</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6</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rgbClr val="000000"/>
                          </a:solidFill>
                          <a:effectLst/>
                          <a:latin typeface="Calibri" panose="020F0502020204030204" pitchFamily="34" charset="0"/>
                        </a:rPr>
                        <a:t>0610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ENG B1</a:t>
                      </a:r>
                    </a:p>
                  </a:txBody>
                  <a:tcPr marL="4417" marR="4417" marT="44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8607923"/>
                  </a:ext>
                </a:extLst>
              </a:tr>
            </a:tbl>
          </a:graphicData>
        </a:graphic>
      </p:graphicFrame>
    </p:spTree>
    <p:extLst>
      <p:ext uri="{BB962C8B-B14F-4D97-AF65-F5344CB8AC3E}">
        <p14:creationId xmlns:p14="http://schemas.microsoft.com/office/powerpoint/2010/main" val="23351828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FC3E185-B303-E445-8467-23FFD77D3467}"/>
              </a:ext>
            </a:extLst>
          </p:cNvPr>
          <p:cNvPicPr>
            <a:picLocks noChangeAspect="1"/>
          </p:cNvPicPr>
          <p:nvPr/>
        </p:nvPicPr>
        <p:blipFill>
          <a:blip r:embed="rId4"/>
          <a:stretch>
            <a:fillRect/>
          </a:stretch>
        </p:blipFill>
        <p:spPr>
          <a:xfrm>
            <a:off x="0" y="0"/>
            <a:ext cx="9144000" cy="836188"/>
          </a:xfrm>
          <a:prstGeom prst="rect">
            <a:avLst/>
          </a:prstGeom>
        </p:spPr>
      </p:pic>
      <p:sp>
        <p:nvSpPr>
          <p:cNvPr id="5" name="CasellaDiTesto 4">
            <a:extLst>
              <a:ext uri="{FF2B5EF4-FFF2-40B4-BE49-F238E27FC236}">
                <a16:creationId xmlns:a16="http://schemas.microsoft.com/office/drawing/2014/main" id="{FF17ED5F-5680-5B40-A954-D09969114D11}"/>
              </a:ext>
            </a:extLst>
          </p:cNvPr>
          <p:cNvSpPr txBox="1"/>
          <p:nvPr/>
        </p:nvSpPr>
        <p:spPr>
          <a:xfrm>
            <a:off x="352770" y="327728"/>
            <a:ext cx="5801989" cy="415498"/>
          </a:xfrm>
          <a:prstGeom prst="rect">
            <a:avLst/>
          </a:prstGeom>
          <a:noFill/>
        </p:spPr>
        <p:txBody>
          <a:bodyPr wrap="square" rtlCol="0">
            <a:spAutoFit/>
          </a:bodyPr>
          <a:lstStyle/>
          <a:p>
            <a:r>
              <a:rPr lang="it-IT" sz="2100" b="1" dirty="0">
                <a:solidFill>
                  <a:schemeClr val="bg1"/>
                </a:solidFill>
                <a:latin typeface="Founders Grotesk" panose="020B0503030202060203" pitchFamily="34" charset="77"/>
                <a:ea typeface="Gibson SemiBold" charset="0"/>
                <a:cs typeface="Gibson SemiBold" charset="0"/>
              </a:rPr>
              <a:t>ERASMUS+ STUDIO</a:t>
            </a:r>
          </a:p>
        </p:txBody>
      </p:sp>
      <p:sp>
        <p:nvSpPr>
          <p:cNvPr id="2" name="Rectangle 1"/>
          <p:cNvSpPr/>
          <p:nvPr/>
        </p:nvSpPr>
        <p:spPr>
          <a:xfrm>
            <a:off x="352770" y="836188"/>
            <a:ext cx="2043636" cy="369332"/>
          </a:xfrm>
          <a:prstGeom prst="rect">
            <a:avLst/>
          </a:prstGeom>
        </p:spPr>
        <p:txBody>
          <a:bodyPr wrap="none">
            <a:spAutoFit/>
          </a:bodyPr>
          <a:lstStyle/>
          <a:p>
            <a:r>
              <a:rPr lang="it-IT" dirty="0">
                <a:solidFill>
                  <a:srgbClr val="70240F"/>
                </a:solidFill>
                <a:latin typeface="Founders Grotesk" panose="020B0503030202060203" pitchFamily="34" charset="77"/>
                <a:ea typeface="Gibson" charset="0"/>
                <a:cs typeface="Gibson" charset="0"/>
              </a:rPr>
              <a:t>LM CU Architettura</a:t>
            </a:r>
            <a:endParaRPr lang="en-US" sz="800" dirty="0"/>
          </a:p>
        </p:txBody>
      </p:sp>
      <p:sp>
        <p:nvSpPr>
          <p:cNvPr id="7" name="Rectangle 6"/>
          <p:cNvSpPr/>
          <p:nvPr/>
        </p:nvSpPr>
        <p:spPr>
          <a:xfrm>
            <a:off x="8297165" y="418094"/>
            <a:ext cx="846835" cy="400110"/>
          </a:xfrm>
          <a:prstGeom prst="rect">
            <a:avLst/>
          </a:prstGeom>
        </p:spPr>
        <p:txBody>
          <a:bodyPr wrap="none">
            <a:spAutoFit/>
          </a:bodyPr>
          <a:lstStyle/>
          <a:p>
            <a:r>
              <a:rPr lang="it-IT" sz="2000" dirty="0">
                <a:solidFill>
                  <a:schemeClr val="bg1"/>
                </a:solidFill>
                <a:latin typeface="Founders Grotesk Semibold" panose="020B0703030202060203" pitchFamily="34" charset="0"/>
              </a:rPr>
              <a:t>dove?</a:t>
            </a:r>
            <a:endParaRPr lang="en-US" sz="2000" dirty="0">
              <a:solidFill>
                <a:schemeClr val="bg1"/>
              </a:solidFill>
              <a:latin typeface="Founders Grotesk Semibold" panose="020B0703030202060203"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50513498"/>
              </p:ext>
            </p:extLst>
          </p:nvPr>
        </p:nvGraphicFramePr>
        <p:xfrm>
          <a:off x="628650" y="1280160"/>
          <a:ext cx="7886701" cy="3117669"/>
        </p:xfrm>
        <a:graphic>
          <a:graphicData uri="http://schemas.openxmlformats.org/drawingml/2006/table">
            <a:tbl>
              <a:tblPr/>
              <a:tblGrid>
                <a:gridCol w="574106">
                  <a:extLst>
                    <a:ext uri="{9D8B030D-6E8A-4147-A177-3AD203B41FA5}">
                      <a16:colId xmlns:a16="http://schemas.microsoft.com/office/drawing/2014/main" val="749983290"/>
                    </a:ext>
                  </a:extLst>
                </a:gridCol>
                <a:gridCol w="661091">
                  <a:extLst>
                    <a:ext uri="{9D8B030D-6E8A-4147-A177-3AD203B41FA5}">
                      <a16:colId xmlns:a16="http://schemas.microsoft.com/office/drawing/2014/main" val="679784623"/>
                    </a:ext>
                  </a:extLst>
                </a:gridCol>
                <a:gridCol w="556708">
                  <a:extLst>
                    <a:ext uri="{9D8B030D-6E8A-4147-A177-3AD203B41FA5}">
                      <a16:colId xmlns:a16="http://schemas.microsoft.com/office/drawing/2014/main" val="3628614590"/>
                    </a:ext>
                  </a:extLst>
                </a:gridCol>
                <a:gridCol w="2139847">
                  <a:extLst>
                    <a:ext uri="{9D8B030D-6E8A-4147-A177-3AD203B41FA5}">
                      <a16:colId xmlns:a16="http://schemas.microsoft.com/office/drawing/2014/main" val="879016410"/>
                    </a:ext>
                  </a:extLst>
                </a:gridCol>
                <a:gridCol w="1687522">
                  <a:extLst>
                    <a:ext uri="{9D8B030D-6E8A-4147-A177-3AD203B41FA5}">
                      <a16:colId xmlns:a16="http://schemas.microsoft.com/office/drawing/2014/main" val="2444585574"/>
                    </a:ext>
                  </a:extLst>
                </a:gridCol>
                <a:gridCol w="447976">
                  <a:extLst>
                    <a:ext uri="{9D8B030D-6E8A-4147-A177-3AD203B41FA5}">
                      <a16:colId xmlns:a16="http://schemas.microsoft.com/office/drawing/2014/main" val="3554488507"/>
                    </a:ext>
                  </a:extLst>
                </a:gridCol>
                <a:gridCol w="134828">
                  <a:extLst>
                    <a:ext uri="{9D8B030D-6E8A-4147-A177-3AD203B41FA5}">
                      <a16:colId xmlns:a16="http://schemas.microsoft.com/office/drawing/2014/main" val="1108139759"/>
                    </a:ext>
                  </a:extLst>
                </a:gridCol>
                <a:gridCol w="134828">
                  <a:extLst>
                    <a:ext uri="{9D8B030D-6E8A-4147-A177-3AD203B41FA5}">
                      <a16:colId xmlns:a16="http://schemas.microsoft.com/office/drawing/2014/main" val="2345393693"/>
                    </a:ext>
                  </a:extLst>
                </a:gridCol>
                <a:gridCol w="134828">
                  <a:extLst>
                    <a:ext uri="{9D8B030D-6E8A-4147-A177-3AD203B41FA5}">
                      <a16:colId xmlns:a16="http://schemas.microsoft.com/office/drawing/2014/main" val="849830359"/>
                    </a:ext>
                  </a:extLst>
                </a:gridCol>
                <a:gridCol w="388536">
                  <a:extLst>
                    <a:ext uri="{9D8B030D-6E8A-4147-A177-3AD203B41FA5}">
                      <a16:colId xmlns:a16="http://schemas.microsoft.com/office/drawing/2014/main" val="889263753"/>
                    </a:ext>
                  </a:extLst>
                </a:gridCol>
                <a:gridCol w="1026431">
                  <a:extLst>
                    <a:ext uri="{9D8B030D-6E8A-4147-A177-3AD203B41FA5}">
                      <a16:colId xmlns:a16="http://schemas.microsoft.com/office/drawing/2014/main" val="731583716"/>
                    </a:ext>
                  </a:extLst>
                </a:gridCol>
              </a:tblGrid>
              <a:tr h="600643">
                <a:tc>
                  <a:txBody>
                    <a:bodyPr/>
                    <a:lstStyle/>
                    <a:p>
                      <a:pPr algn="ctr" fontAlgn="ctr"/>
                      <a:r>
                        <a:rPr lang="en-US" sz="700" b="1" i="0" u="none" strike="noStrike" dirty="0" err="1">
                          <a:solidFill>
                            <a:srgbClr val="000000"/>
                          </a:solidFill>
                          <a:effectLst/>
                          <a:latin typeface="Calibri" panose="020F0502020204030204" pitchFamily="34" charset="0"/>
                        </a:rPr>
                        <a:t>Coordinatore</a:t>
                      </a:r>
                      <a:endParaRPr lang="en-US" sz="700" b="1" i="0" u="none" strike="noStrike" dirty="0">
                        <a:solidFill>
                          <a:srgbClr val="000000"/>
                        </a:solidFill>
                        <a:effectLst/>
                        <a:latin typeface="Calibri" panose="020F0502020204030204" pitchFamily="34" charset="0"/>
                      </a:endParaRPr>
                    </a:p>
                  </a:txBody>
                  <a:tcPr marL="4352" marR="4352" marT="435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0" u="none" strike="noStrike" dirty="0">
                          <a:solidFill>
                            <a:srgbClr val="000000"/>
                          </a:solidFill>
                          <a:effectLst/>
                          <a:latin typeface="Calibri" panose="020F0502020204030204" pitchFamily="34" charset="0"/>
                        </a:rPr>
                        <a:t>ERASMUS CODE</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0" u="none" strike="noStrike" dirty="0">
                          <a:solidFill>
                            <a:srgbClr val="000000"/>
                          </a:solidFill>
                          <a:effectLst/>
                          <a:latin typeface="Calibri" panose="020F0502020204030204" pitchFamily="34" charset="0"/>
                        </a:rPr>
                        <a:t>PAESE</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0" u="none" strike="noStrike" dirty="0">
                          <a:solidFill>
                            <a:srgbClr val="000000"/>
                          </a:solidFill>
                          <a:effectLst/>
                          <a:latin typeface="Calibri" panose="020F0502020204030204" pitchFamily="34" charset="0"/>
                        </a:rPr>
                        <a:t>UNIVERSITÀ</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it-IT" sz="700" b="1" i="0" u="none" strike="noStrike" dirty="0">
                          <a:solidFill>
                            <a:srgbClr val="000000"/>
                          </a:solidFill>
                          <a:effectLst/>
                          <a:latin typeface="Calibri" panose="020F0502020204030204" pitchFamily="34" charset="0"/>
                        </a:rPr>
                        <a:t>Facoltà e/o Dipartimento e/o Istituto</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a:solidFill>
                            <a:srgbClr val="000000"/>
                          </a:solidFill>
                          <a:effectLst/>
                          <a:latin typeface="Calibri" panose="020F0502020204030204" pitchFamily="34" charset="0"/>
                        </a:rPr>
                        <a:t>MESI PER STUDENTE</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err="1">
                          <a:solidFill>
                            <a:srgbClr val="000000"/>
                          </a:solidFill>
                          <a:effectLst/>
                          <a:latin typeface="Calibri" panose="020F0502020204030204" pitchFamily="34" charset="0"/>
                        </a:rPr>
                        <a:t>Corsi</a:t>
                      </a:r>
                      <a:endParaRPr lang="en-US" sz="700" b="1" i="1" u="none" strike="noStrike" dirty="0">
                        <a:solidFill>
                          <a:srgbClr val="000000"/>
                        </a:solidFill>
                        <a:effectLst/>
                        <a:latin typeface="Calibri" panose="020F0502020204030204" pitchFamily="34" charset="0"/>
                      </a:endParaRPr>
                    </a:p>
                  </a:txBody>
                  <a:tcPr marL="4352" marR="4352" marT="4352"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err="1">
                          <a:solidFill>
                            <a:srgbClr val="000000"/>
                          </a:solidFill>
                          <a:effectLst/>
                          <a:latin typeface="Calibri" panose="020F0502020204030204" pitchFamily="34" charset="0"/>
                        </a:rPr>
                        <a:t>Lavoro</a:t>
                      </a:r>
                      <a:r>
                        <a:rPr lang="en-US" sz="700" b="1" i="1" u="none" strike="noStrike" dirty="0">
                          <a:solidFill>
                            <a:srgbClr val="000000"/>
                          </a:solidFill>
                          <a:effectLst/>
                          <a:latin typeface="Calibri" panose="020F0502020204030204" pitchFamily="34" charset="0"/>
                        </a:rPr>
                        <a:t> di </a:t>
                      </a:r>
                      <a:r>
                        <a:rPr lang="en-US" sz="700" b="1" i="1" u="none" strike="noStrike" dirty="0" err="1">
                          <a:solidFill>
                            <a:srgbClr val="000000"/>
                          </a:solidFill>
                          <a:effectLst/>
                          <a:latin typeface="Calibri" panose="020F0502020204030204" pitchFamily="34" charset="0"/>
                        </a:rPr>
                        <a:t>tesi</a:t>
                      </a:r>
                      <a:endParaRPr lang="en-US" sz="700" b="1" i="1" u="none" strike="noStrike" dirty="0">
                        <a:solidFill>
                          <a:srgbClr val="000000"/>
                        </a:solidFill>
                        <a:effectLst/>
                        <a:latin typeface="Calibri" panose="020F0502020204030204" pitchFamily="34" charset="0"/>
                      </a:endParaRPr>
                    </a:p>
                  </a:txBody>
                  <a:tcPr marL="4352" marR="4352" marT="4352"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err="1">
                          <a:solidFill>
                            <a:srgbClr val="000000"/>
                          </a:solidFill>
                          <a:effectLst/>
                          <a:latin typeface="Calibri" panose="020F0502020204030204" pitchFamily="34" charset="0"/>
                        </a:rPr>
                        <a:t>Tirocinio</a:t>
                      </a:r>
                      <a:endParaRPr lang="en-US" sz="700" b="1" i="1" u="none" strike="noStrike" dirty="0">
                        <a:solidFill>
                          <a:srgbClr val="000000"/>
                        </a:solidFill>
                        <a:effectLst/>
                        <a:latin typeface="Calibri" panose="020F0502020204030204" pitchFamily="34" charset="0"/>
                      </a:endParaRPr>
                    </a:p>
                  </a:txBody>
                  <a:tcPr marL="4352" marR="4352" marT="4352"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a:solidFill>
                            <a:srgbClr val="000000"/>
                          </a:solidFill>
                          <a:effectLst/>
                          <a:latin typeface="Calibri" panose="020F0502020204030204" pitchFamily="34" charset="0"/>
                        </a:rPr>
                        <a:t>ISCED CODE</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a:solidFill>
                            <a:srgbClr val="000000"/>
                          </a:solidFill>
                          <a:effectLst/>
                          <a:latin typeface="Calibri" panose="020F0502020204030204" pitchFamily="34" charset="0"/>
                        </a:rPr>
                        <a:t>LIVELLO LINGUISTICO</a:t>
                      </a:r>
                    </a:p>
                  </a:txBody>
                  <a:tcPr marL="4352" marR="4352" marT="435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326654822"/>
                  </a:ext>
                </a:extLst>
              </a:tr>
              <a:tr h="278559">
                <a:tc>
                  <a:txBody>
                    <a:bodyPr/>
                    <a:lstStyle/>
                    <a:p>
                      <a:pPr algn="ctr" fontAlgn="ctr"/>
                      <a:r>
                        <a:rPr lang="en-US" sz="800" b="0" i="0" u="none" strike="noStrike" dirty="0" err="1">
                          <a:solidFill>
                            <a:srgbClr val="000000"/>
                          </a:solidFill>
                          <a:effectLst/>
                          <a:latin typeface="Calibri" panose="020F0502020204030204" pitchFamily="34" charset="0"/>
                        </a:rPr>
                        <a:t>Marchigiani</a:t>
                      </a:r>
                      <a:endParaRPr lang="en-US" sz="800" b="0" i="0" u="none" strike="noStrike" dirty="0">
                        <a:solidFill>
                          <a:srgbClr val="000000"/>
                        </a:solidFill>
                        <a:effectLst/>
                        <a:latin typeface="Calibri" panose="020F0502020204030204" pitchFamily="34" charset="0"/>
                      </a:endParaRPr>
                    </a:p>
                  </a:txBody>
                  <a:tcPr marL="4352" marR="4352" marT="435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panose="020F0502020204030204" pitchFamily="34" charset="0"/>
                        </a:rPr>
                        <a:t>A WIEN02</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AUSTRIA</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sng" strike="noStrike">
                          <a:solidFill>
                            <a:srgbClr val="0563C1"/>
                          </a:solidFill>
                          <a:effectLst/>
                          <a:latin typeface="Arial" panose="020B0604020202020204" pitchFamily="34" charset="0"/>
                          <a:hlinkClick r:id="rId5"/>
                        </a:rPr>
                        <a:t>Technische Universität Wien</a:t>
                      </a:r>
                      <a:endParaRPr lang="en-US" sz="800" b="0" i="0" u="sng" strike="noStrike">
                        <a:solidFill>
                          <a:srgbClr val="0563C1"/>
                        </a:solidFill>
                        <a:effectLst/>
                        <a:latin typeface="Arial" panose="020B0604020202020204" pitchFamily="34" charset="0"/>
                      </a:endParaRP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1" u="none" strike="noStrike" dirty="0">
                          <a:solidFill>
                            <a:srgbClr val="000000"/>
                          </a:solidFill>
                          <a:effectLst/>
                          <a:latin typeface="Calibri" panose="020F0502020204030204" pitchFamily="34" charset="0"/>
                        </a:rPr>
                        <a:t>Department of </a:t>
                      </a:r>
                      <a:r>
                        <a:rPr lang="en-US" sz="700" b="0" i="1" u="none" strike="noStrike" kern="1200" dirty="0">
                          <a:solidFill>
                            <a:srgbClr val="000000"/>
                          </a:solidFill>
                          <a:effectLst/>
                          <a:latin typeface="Calibri" panose="020F0502020204030204" pitchFamily="34" charset="0"/>
                          <a:ea typeface="+mn-ea"/>
                          <a:cs typeface="+mn-cs"/>
                        </a:rPr>
                        <a:t>Spatial</a:t>
                      </a:r>
                      <a:r>
                        <a:rPr lang="en-US" sz="700" b="0" i="1" u="none" strike="noStrike" dirty="0">
                          <a:solidFill>
                            <a:srgbClr val="000000"/>
                          </a:solidFill>
                          <a:effectLst/>
                          <a:latin typeface="Calibri" panose="020F0502020204030204" pitchFamily="34" charset="0"/>
                        </a:rPr>
                        <a:t> Planning, Centre of Sociology</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sz="700" b="0" i="0" u="none" strike="noStrike" kern="1200" dirty="0">
                          <a:solidFill>
                            <a:srgbClr val="000000"/>
                          </a:solidFill>
                          <a:effectLst/>
                          <a:latin typeface="Calibri" panose="020F0502020204030204" pitchFamily="34" charset="0"/>
                          <a:ea typeface="+mn-ea"/>
                          <a:cs typeface="+mn-cs"/>
                        </a:rPr>
                        <a:t>9</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sz="700" b="0" i="0" u="none" strike="noStrike" kern="1200">
                          <a:solidFill>
                            <a:srgbClr val="000000"/>
                          </a:solidFill>
                          <a:effectLst/>
                          <a:latin typeface="Calibri" panose="020F0502020204030204" pitchFamily="34" charset="0"/>
                          <a:ea typeface="+mn-ea"/>
                          <a:cs typeface="+mn-cs"/>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sz="700" b="0" i="0" u="none" strike="noStrike" kern="1200">
                          <a:solidFill>
                            <a:srgbClr val="000000"/>
                          </a:solidFill>
                          <a:effectLst/>
                          <a:latin typeface="Calibri" panose="020F0502020204030204" pitchFamily="34" charset="0"/>
                          <a:ea typeface="+mn-ea"/>
                          <a:cs typeface="+mn-cs"/>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sz="700" b="0" i="0" u="none" strike="noStrike" kern="1200">
                          <a:solidFill>
                            <a:srgbClr val="000000"/>
                          </a:solidFill>
                          <a:effectLst/>
                          <a:latin typeface="Calibri" panose="020F0502020204030204" pitchFamily="34" charset="0"/>
                          <a:ea typeface="+mn-ea"/>
                          <a:cs typeface="+mn-cs"/>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rgbClr val="000000"/>
                          </a:solidFill>
                          <a:effectLst/>
                          <a:latin typeface="Calibri" panose="020F0502020204030204" pitchFamily="34" charset="0"/>
                        </a:rPr>
                        <a:t>0731</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TED B2-other ENG B2</a:t>
                      </a:r>
                    </a:p>
                  </a:txBody>
                  <a:tcPr marL="4352" marR="4352" marT="435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9596049"/>
                  </a:ext>
                </a:extLst>
              </a:tr>
              <a:tr h="278559">
                <a:tc>
                  <a:txBody>
                    <a:bodyPr/>
                    <a:lstStyle/>
                    <a:p>
                      <a:pPr algn="ctr" fontAlgn="ctr"/>
                      <a:r>
                        <a:rPr lang="en-US" sz="800" b="0" i="0" u="none" strike="noStrike" kern="1200" dirty="0" err="1">
                          <a:solidFill>
                            <a:srgbClr val="000000"/>
                          </a:solidFill>
                          <a:effectLst/>
                          <a:latin typeface="Calibri" panose="020F0502020204030204" pitchFamily="34" charset="0"/>
                          <a:ea typeface="+mn-ea"/>
                          <a:cs typeface="+mn-cs"/>
                        </a:rPr>
                        <a:t>Marchigiani</a:t>
                      </a:r>
                      <a:endParaRPr lang="en-US" sz="800" b="0" i="0" u="none" strike="noStrike" kern="1200" dirty="0">
                        <a:solidFill>
                          <a:srgbClr val="000000"/>
                        </a:solidFill>
                        <a:effectLst/>
                        <a:latin typeface="Calibri" panose="020F0502020204030204" pitchFamily="34" charset="0"/>
                        <a:ea typeface="+mn-ea"/>
                        <a:cs typeface="+mn-cs"/>
                      </a:endParaRPr>
                    </a:p>
                  </a:txBody>
                  <a:tcPr marL="4352" marR="4352" marT="435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kern="1200" dirty="0">
                          <a:solidFill>
                            <a:srgbClr val="000000"/>
                          </a:solidFill>
                          <a:effectLst/>
                          <a:latin typeface="Calibri" panose="020F0502020204030204" pitchFamily="34" charset="0"/>
                          <a:ea typeface="+mn-ea"/>
                          <a:cs typeface="+mn-cs"/>
                        </a:rPr>
                        <a:t>B DIEPENB01</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kern="1200" dirty="0">
                          <a:solidFill>
                            <a:srgbClr val="000000"/>
                          </a:solidFill>
                          <a:effectLst/>
                          <a:latin typeface="Calibri" panose="020F0502020204030204" pitchFamily="34" charset="0"/>
                          <a:ea typeface="+mn-ea"/>
                          <a:cs typeface="+mn-cs"/>
                        </a:rPr>
                        <a:t>BELGIO</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sng" strike="noStrike">
                          <a:solidFill>
                            <a:srgbClr val="0563C1"/>
                          </a:solidFill>
                          <a:effectLst/>
                          <a:latin typeface="Arial" panose="020B0604020202020204" pitchFamily="34" charset="0"/>
                          <a:hlinkClick r:id="rId6"/>
                        </a:rPr>
                        <a:t>Universiteit Hasselt (Hasselt University)</a:t>
                      </a:r>
                      <a:endParaRPr lang="en-US" sz="800" b="0" i="0" u="sng" strike="noStrike">
                        <a:solidFill>
                          <a:srgbClr val="0563C1"/>
                        </a:solidFill>
                        <a:effectLst/>
                        <a:latin typeface="Arial" panose="020B0604020202020204" pitchFamily="34" charset="0"/>
                      </a:endParaRP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1" u="none" strike="noStrike" dirty="0">
                          <a:solidFill>
                            <a:srgbClr val="000000"/>
                          </a:solidFill>
                          <a:effectLst/>
                          <a:latin typeface="Calibri" panose="020F0502020204030204" pitchFamily="34" charset="0"/>
                        </a:rPr>
                        <a:t> </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sz="700" b="0" i="0" u="none" strike="noStrike" kern="1200" dirty="0">
                          <a:solidFill>
                            <a:srgbClr val="000000"/>
                          </a:solidFill>
                          <a:effectLst/>
                          <a:latin typeface="Calibri" panose="020F0502020204030204" pitchFamily="34" charset="0"/>
                          <a:ea typeface="+mn-ea"/>
                          <a:cs typeface="+mn-cs"/>
                        </a:rPr>
                        <a:t>10</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sz="700" b="0" i="0" u="none" strike="noStrike" kern="1200">
                          <a:solidFill>
                            <a:srgbClr val="000000"/>
                          </a:solidFill>
                          <a:effectLst/>
                          <a:latin typeface="Calibri" panose="020F0502020204030204" pitchFamily="34" charset="0"/>
                          <a:ea typeface="+mn-ea"/>
                          <a:cs typeface="+mn-cs"/>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sz="700" b="0" i="0" u="none" strike="noStrike" kern="1200">
                          <a:solidFill>
                            <a:srgbClr val="000000"/>
                          </a:solidFill>
                          <a:effectLst/>
                          <a:latin typeface="Calibri" panose="020F0502020204030204" pitchFamily="34" charset="0"/>
                          <a:ea typeface="+mn-ea"/>
                          <a:cs typeface="+mn-cs"/>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sz="700" b="0" i="0" u="none" strike="noStrike" kern="1200">
                          <a:solidFill>
                            <a:srgbClr val="000000"/>
                          </a:solidFill>
                          <a:effectLst/>
                          <a:latin typeface="Calibri" panose="020F0502020204030204" pitchFamily="34" charset="0"/>
                          <a:ea typeface="+mn-ea"/>
                          <a:cs typeface="+mn-cs"/>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rgbClr val="000000"/>
                          </a:solidFill>
                          <a:effectLst/>
                          <a:latin typeface="Calibri" panose="020F0502020204030204" pitchFamily="34" charset="0"/>
                        </a:rPr>
                        <a:t>0730</a:t>
                      </a:r>
                    </a:p>
                    <a:p>
                      <a:pPr algn="ctr" fontAlgn="ctr"/>
                      <a:r>
                        <a:rPr lang="en-US" sz="700" b="1" i="0" u="none" strike="noStrike" dirty="0">
                          <a:solidFill>
                            <a:srgbClr val="000000"/>
                          </a:solidFill>
                          <a:effectLst/>
                          <a:latin typeface="Calibri" panose="020F0502020204030204" pitchFamily="34" charset="0"/>
                        </a:rPr>
                        <a:t>0731</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kern="1200" dirty="0">
                          <a:solidFill>
                            <a:srgbClr val="000000"/>
                          </a:solidFill>
                          <a:effectLst/>
                          <a:latin typeface="Calibri" panose="020F0502020204030204" pitchFamily="34" charset="0"/>
                          <a:ea typeface="+mn-ea"/>
                          <a:cs typeface="+mn-cs"/>
                        </a:rPr>
                        <a:t>ENG B1</a:t>
                      </a:r>
                    </a:p>
                  </a:txBody>
                  <a:tcPr marL="4352" marR="4352" marT="435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8757034"/>
                  </a:ext>
                </a:extLst>
              </a:tr>
              <a:tr h="278559">
                <a:tc>
                  <a:txBody>
                    <a:bodyPr/>
                    <a:lstStyle/>
                    <a:p>
                      <a:pPr algn="ctr" fontAlgn="ctr"/>
                      <a:r>
                        <a:rPr lang="en-US" sz="800" b="0" i="0" u="none" strike="noStrike" kern="1200" dirty="0" err="1">
                          <a:solidFill>
                            <a:srgbClr val="000000"/>
                          </a:solidFill>
                          <a:effectLst/>
                          <a:latin typeface="Calibri" panose="020F0502020204030204" pitchFamily="34" charset="0"/>
                          <a:ea typeface="+mn-ea"/>
                          <a:cs typeface="+mn-cs"/>
                        </a:rPr>
                        <a:t>Marchigiani</a:t>
                      </a:r>
                      <a:endParaRPr lang="en-US" sz="800" b="0" i="0" u="none" strike="noStrike" kern="1200" dirty="0">
                        <a:solidFill>
                          <a:srgbClr val="000000"/>
                        </a:solidFill>
                        <a:effectLst/>
                        <a:latin typeface="Calibri" panose="020F0502020204030204" pitchFamily="34" charset="0"/>
                        <a:ea typeface="+mn-ea"/>
                        <a:cs typeface="+mn-cs"/>
                      </a:endParaRPr>
                    </a:p>
                  </a:txBody>
                  <a:tcPr marL="4352" marR="4352" marT="435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kern="1200" dirty="0">
                          <a:solidFill>
                            <a:srgbClr val="000000"/>
                          </a:solidFill>
                          <a:effectLst/>
                          <a:latin typeface="Calibri" panose="020F0502020204030204" pitchFamily="34" charset="0"/>
                          <a:ea typeface="+mn-ea"/>
                          <a:cs typeface="+mn-cs"/>
                        </a:rPr>
                        <a:t>CY NICOSIA14</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kern="1200" dirty="0">
                          <a:solidFill>
                            <a:srgbClr val="000000"/>
                          </a:solidFill>
                          <a:effectLst/>
                          <a:latin typeface="Calibri" panose="020F0502020204030204" pitchFamily="34" charset="0"/>
                          <a:ea typeface="+mn-ea"/>
                          <a:cs typeface="+mn-cs"/>
                        </a:rPr>
                        <a:t>CIPRO</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sng" strike="noStrike" dirty="0">
                          <a:solidFill>
                            <a:srgbClr val="C00000"/>
                          </a:solidFill>
                          <a:effectLst/>
                          <a:latin typeface="Arial" panose="020B0604020202020204" pitchFamily="34" charset="0"/>
                          <a:hlinkClick r:id="rId7"/>
                        </a:rPr>
                        <a:t>University of Nicosia</a:t>
                      </a:r>
                      <a:endParaRPr lang="en-US" sz="800" b="0" i="0" u="sng" strike="noStrike" dirty="0">
                        <a:solidFill>
                          <a:srgbClr val="C00000"/>
                        </a:solidFill>
                        <a:effectLst/>
                        <a:latin typeface="Arial" panose="020B0604020202020204" pitchFamily="34" charset="0"/>
                      </a:endParaRP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1" u="none" strike="noStrike" kern="1200" dirty="0">
                          <a:solidFill>
                            <a:srgbClr val="000000"/>
                          </a:solidFill>
                          <a:effectLst/>
                          <a:latin typeface="Calibri" panose="020F0502020204030204" pitchFamily="34" charset="0"/>
                          <a:ea typeface="+mn-ea"/>
                          <a:cs typeface="+mn-cs"/>
                        </a:rPr>
                        <a:t>Department of Architecture, School of Humanities and Social </a:t>
                      </a:r>
                      <a:r>
                        <a:rPr lang="en-US" sz="700" b="0" i="1" u="none" strike="noStrike" kern="1200" dirty="0" err="1">
                          <a:solidFill>
                            <a:srgbClr val="000000"/>
                          </a:solidFill>
                          <a:effectLst/>
                          <a:latin typeface="Calibri" panose="020F0502020204030204" pitchFamily="34" charset="0"/>
                          <a:ea typeface="+mn-ea"/>
                          <a:cs typeface="+mn-cs"/>
                        </a:rPr>
                        <a:t>Siences</a:t>
                      </a:r>
                      <a:endParaRPr lang="en-US" sz="700" b="0" i="1" u="none" strike="noStrike" kern="1200" dirty="0">
                        <a:solidFill>
                          <a:srgbClr val="000000"/>
                        </a:solidFill>
                        <a:effectLst/>
                        <a:latin typeface="Calibri" panose="020F0502020204030204" pitchFamily="34" charset="0"/>
                        <a:ea typeface="+mn-ea"/>
                        <a:cs typeface="+mn-cs"/>
                      </a:endParaRP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sz="700" b="0" i="0" u="none" strike="noStrike" kern="1200" dirty="0">
                          <a:solidFill>
                            <a:srgbClr val="000000"/>
                          </a:solidFill>
                          <a:effectLst/>
                          <a:latin typeface="Calibri" panose="020F0502020204030204" pitchFamily="34" charset="0"/>
                          <a:ea typeface="+mn-ea"/>
                          <a:cs typeface="+mn-cs"/>
                        </a:rPr>
                        <a:t>9</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sz="700" b="0" i="0" u="none" strike="noStrike" kern="1200" dirty="0">
                          <a:solidFill>
                            <a:srgbClr val="000000"/>
                          </a:solidFill>
                          <a:effectLst/>
                          <a:latin typeface="Calibri" panose="020F0502020204030204" pitchFamily="34" charset="0"/>
                          <a:ea typeface="+mn-ea"/>
                          <a:cs typeface="+mn-cs"/>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sz="700" b="0" i="0" u="none" strike="noStrike" kern="1200" dirty="0">
                          <a:solidFill>
                            <a:srgbClr val="000000"/>
                          </a:solidFill>
                          <a:effectLst/>
                          <a:latin typeface="Calibri" panose="020F0502020204030204" pitchFamily="34" charset="0"/>
                          <a:ea typeface="+mn-ea"/>
                          <a:cs typeface="+mn-cs"/>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sz="700" b="0" i="0" u="none" strike="noStrike" kern="1200" dirty="0">
                          <a:solidFill>
                            <a:srgbClr val="000000"/>
                          </a:solidFill>
                          <a:effectLst/>
                          <a:latin typeface="Calibri" panose="020F0502020204030204" pitchFamily="34" charset="0"/>
                          <a:ea typeface="+mn-ea"/>
                          <a:cs typeface="+mn-cs"/>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rgbClr val="000000"/>
                          </a:solidFill>
                          <a:effectLst/>
                          <a:latin typeface="Calibri" panose="020F0502020204030204" pitchFamily="34" charset="0"/>
                        </a:rPr>
                        <a:t>0730</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kern="1200" dirty="0">
                          <a:solidFill>
                            <a:srgbClr val="000000"/>
                          </a:solidFill>
                          <a:effectLst/>
                          <a:latin typeface="Calibri" panose="020F0502020204030204" pitchFamily="34" charset="0"/>
                          <a:ea typeface="+mn-ea"/>
                          <a:cs typeface="+mn-cs"/>
                        </a:rPr>
                        <a:t>ENG B1</a:t>
                      </a:r>
                    </a:p>
                  </a:txBody>
                  <a:tcPr marL="4352" marR="4352" marT="435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2959930"/>
                  </a:ext>
                </a:extLst>
              </a:tr>
              <a:tr h="278559">
                <a:tc>
                  <a:txBody>
                    <a:bodyPr/>
                    <a:lstStyle/>
                    <a:p>
                      <a:pPr algn="ctr" fontAlgn="ctr"/>
                      <a:r>
                        <a:rPr lang="en-US" sz="800" b="0" i="0" u="none" strike="noStrike" dirty="0" err="1">
                          <a:solidFill>
                            <a:srgbClr val="000000"/>
                          </a:solidFill>
                          <a:effectLst/>
                          <a:latin typeface="Calibri" panose="020F0502020204030204" pitchFamily="34" charset="0"/>
                        </a:rPr>
                        <a:t>Parussini</a:t>
                      </a:r>
                      <a:endParaRPr lang="en-US" sz="800" b="0" i="0" u="none" strike="noStrike" dirty="0">
                        <a:solidFill>
                          <a:srgbClr val="000000"/>
                        </a:solidFill>
                        <a:effectLst/>
                        <a:latin typeface="Calibri" panose="020F0502020204030204" pitchFamily="34" charset="0"/>
                      </a:endParaRPr>
                    </a:p>
                  </a:txBody>
                  <a:tcPr marL="4417" marR="4417" marT="441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D AUGSBUR02</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GERMANIA</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sng" strike="noStrike" dirty="0" err="1">
                          <a:solidFill>
                            <a:srgbClr val="0563C1"/>
                          </a:solidFill>
                          <a:effectLst/>
                          <a:latin typeface="Arial" panose="020B0604020202020204" pitchFamily="34" charset="0"/>
                        </a:rPr>
                        <a:t>Hochschule</a:t>
                      </a:r>
                      <a:r>
                        <a:rPr lang="en-US" sz="800" b="0" i="0" u="sng" strike="noStrike" dirty="0">
                          <a:solidFill>
                            <a:srgbClr val="0563C1"/>
                          </a:solidFill>
                          <a:effectLst/>
                          <a:latin typeface="Arial" panose="020B0604020202020204" pitchFamily="34" charset="0"/>
                        </a:rPr>
                        <a:t> Augsburg – University of Applied Sciences</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1" u="none" strike="noStrike" dirty="0">
                          <a:solidFill>
                            <a:srgbClr val="000000"/>
                          </a:solidFill>
                          <a:effectLst/>
                          <a:latin typeface="Calibri" panose="020F0502020204030204" pitchFamily="34" charset="0"/>
                        </a:rPr>
                        <a:t>Faculty of Architecture and Civil Engineering</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5</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 </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700" b="0" i="0" u="none" strike="noStrike" dirty="0">
                        <a:solidFill>
                          <a:srgbClr val="000000"/>
                        </a:solidFill>
                        <a:effectLst/>
                        <a:latin typeface="Calibri" panose="020F0502020204030204" pitchFamily="34" charset="0"/>
                      </a:endParaRP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rgbClr val="000000"/>
                          </a:solidFill>
                          <a:effectLst/>
                          <a:latin typeface="Calibri" panose="020F0502020204030204" pitchFamily="34" charset="0"/>
                        </a:rPr>
                        <a:t>0730</a:t>
                      </a:r>
                    </a:p>
                  </a:txBody>
                  <a:tcPr marL="4417" marR="4417" marT="4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ENG B2</a:t>
                      </a:r>
                    </a:p>
                  </a:txBody>
                  <a:tcPr marL="4417" marR="4417" marT="441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7278432"/>
                  </a:ext>
                </a:extLst>
              </a:tr>
              <a:tr h="278559">
                <a:tc>
                  <a:txBody>
                    <a:bodyPr/>
                    <a:lstStyle/>
                    <a:p>
                      <a:pPr algn="ctr" fontAlgn="ctr"/>
                      <a:r>
                        <a:rPr lang="en-US" sz="800" b="0" i="0" u="none" strike="noStrike" kern="1200" dirty="0" err="1">
                          <a:solidFill>
                            <a:schemeClr val="tx1"/>
                          </a:solidFill>
                          <a:effectLst/>
                          <a:latin typeface="Calibri" panose="020F0502020204030204" pitchFamily="34" charset="0"/>
                          <a:ea typeface="+mn-ea"/>
                          <a:cs typeface="+mn-cs"/>
                        </a:rPr>
                        <a:t>Bortot</a:t>
                      </a:r>
                      <a:endParaRPr lang="en-US" sz="800" b="0" i="0" u="none" strike="noStrike" kern="1200" dirty="0">
                        <a:solidFill>
                          <a:schemeClr val="tx1"/>
                        </a:solidFill>
                        <a:effectLst/>
                        <a:latin typeface="Calibri" panose="020F0502020204030204" pitchFamily="34" charset="0"/>
                        <a:ea typeface="+mn-ea"/>
                        <a:cs typeface="+mn-cs"/>
                      </a:endParaRPr>
                    </a:p>
                  </a:txBody>
                  <a:tcPr marL="4352" marR="4352" marT="435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kern="1200" dirty="0">
                          <a:solidFill>
                            <a:schemeClr val="tx1"/>
                          </a:solidFill>
                          <a:effectLst/>
                          <a:latin typeface="Calibri" panose="020F0502020204030204" pitchFamily="34" charset="0"/>
                          <a:ea typeface="+mn-ea"/>
                          <a:cs typeface="+mn-cs"/>
                        </a:rPr>
                        <a:t>D  STUTTGA01</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chemeClr val="tx1"/>
                          </a:solidFill>
                          <a:effectLst/>
                          <a:latin typeface="Calibri" panose="020F0502020204030204" pitchFamily="34" charset="0"/>
                        </a:rPr>
                        <a:t>GERMANIA</a:t>
                      </a:r>
                      <a:endParaRPr lang="en-US" sz="800" b="0" i="0" u="none" strike="noStrike" kern="1200" dirty="0">
                        <a:solidFill>
                          <a:schemeClr val="tx1"/>
                        </a:solidFill>
                        <a:effectLst/>
                        <a:latin typeface="Calibri" panose="020F0502020204030204" pitchFamily="34" charset="0"/>
                        <a:ea typeface="+mn-ea"/>
                        <a:cs typeface="+mn-cs"/>
                      </a:endParaRP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none" strike="noStrike" dirty="0" err="1">
                          <a:solidFill>
                            <a:schemeClr val="tx1"/>
                          </a:solidFill>
                          <a:effectLst/>
                          <a:latin typeface="Arial" panose="020B0604020202020204" pitchFamily="34" charset="0"/>
                          <a:hlinkClick r:id="rId8"/>
                        </a:rPr>
                        <a:t>Universität</a:t>
                      </a:r>
                      <a:r>
                        <a:rPr lang="es-ES" sz="800" b="0" i="0" u="none" strike="noStrike" dirty="0">
                          <a:solidFill>
                            <a:schemeClr val="tx1"/>
                          </a:solidFill>
                          <a:effectLst/>
                          <a:latin typeface="Arial" panose="020B0604020202020204" pitchFamily="34" charset="0"/>
                          <a:hlinkClick r:id="rId8"/>
                        </a:rPr>
                        <a:t> Stuttgart</a:t>
                      </a:r>
                      <a:endParaRPr lang="es-ES" sz="800" b="0" i="0" u="none" strike="noStrike" dirty="0">
                        <a:solidFill>
                          <a:schemeClr val="tx1"/>
                        </a:solidFill>
                        <a:effectLst/>
                        <a:latin typeface="Arial" panose="020B0604020202020204" pitchFamily="34" charset="0"/>
                      </a:endParaRP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700" b="0" i="1" u="none" strike="noStrike" dirty="0">
                          <a:solidFill>
                            <a:schemeClr val="tx1"/>
                          </a:solidFill>
                          <a:effectLst/>
                          <a:latin typeface="Calibri" panose="020F0502020204030204" pitchFamily="34" charset="0"/>
                        </a:rPr>
                        <a:t>Fakultät 1 - Architektur und Stadtplanung</a:t>
                      </a:r>
                      <a:endParaRPr lang="en-US" sz="700" b="0" i="1" u="none" strike="noStrike" dirty="0">
                        <a:solidFill>
                          <a:schemeClr val="tx1"/>
                        </a:solidFill>
                        <a:effectLst/>
                        <a:latin typeface="Calibri" panose="020F0502020204030204" pitchFamily="34" charset="0"/>
                      </a:endParaRP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sz="700" b="0" i="0" u="none" strike="noStrike" kern="1200" dirty="0">
                          <a:solidFill>
                            <a:schemeClr val="tx1"/>
                          </a:solidFill>
                          <a:effectLst/>
                          <a:latin typeface="Calibri" panose="020F0502020204030204" pitchFamily="34" charset="0"/>
                          <a:ea typeface="+mn-ea"/>
                          <a:cs typeface="+mn-cs"/>
                        </a:rPr>
                        <a:t>6</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sz="700" b="0" i="0" u="none" strike="noStrike" kern="1200" dirty="0">
                          <a:solidFill>
                            <a:schemeClr val="tx1"/>
                          </a:solidFill>
                          <a:effectLst/>
                          <a:latin typeface="Calibri" panose="020F0502020204030204" pitchFamily="34" charset="0"/>
                          <a:ea typeface="+mn-ea"/>
                          <a:cs typeface="+mn-cs"/>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sz="700" b="0" i="0" u="none" strike="noStrike" kern="1200" dirty="0">
                          <a:solidFill>
                            <a:schemeClr val="tx1"/>
                          </a:solidFill>
                          <a:effectLst/>
                          <a:latin typeface="Calibri" panose="020F0502020204030204" pitchFamily="34" charset="0"/>
                          <a:ea typeface="+mn-ea"/>
                          <a:cs typeface="+mn-cs"/>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sz="700" b="0" i="0" u="none" strike="noStrike" kern="1200" dirty="0">
                          <a:solidFill>
                            <a:schemeClr val="tx1"/>
                          </a:solidFill>
                          <a:effectLst/>
                          <a:latin typeface="Calibri" panose="020F0502020204030204" pitchFamily="34" charset="0"/>
                          <a:ea typeface="+mn-ea"/>
                          <a:cs typeface="+mn-cs"/>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rgbClr val="000000"/>
                          </a:solidFill>
                          <a:effectLst/>
                          <a:latin typeface="Calibri" panose="020F0502020204030204" pitchFamily="34" charset="0"/>
                        </a:rPr>
                        <a:t>0731</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kern="1200" dirty="0">
                          <a:solidFill>
                            <a:schemeClr val="tx1"/>
                          </a:solidFill>
                          <a:effectLst/>
                          <a:latin typeface="Calibri" panose="020F0502020204030204" pitchFamily="34" charset="0"/>
                          <a:ea typeface="+mn-ea"/>
                          <a:cs typeface="+mn-cs"/>
                        </a:rPr>
                        <a:t>GER B1-ENG B1</a:t>
                      </a:r>
                    </a:p>
                  </a:txBody>
                  <a:tcPr marL="4352" marR="4352" marT="435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8572539"/>
                  </a:ext>
                </a:extLst>
              </a:tr>
              <a:tr h="278559">
                <a:tc>
                  <a:txBody>
                    <a:bodyPr/>
                    <a:lstStyle/>
                    <a:p>
                      <a:pPr algn="ctr" fontAlgn="ctr"/>
                      <a:r>
                        <a:rPr lang="en-US" sz="800" b="0" i="0" u="none" strike="noStrike" kern="1200" dirty="0" err="1">
                          <a:solidFill>
                            <a:schemeClr val="tx1"/>
                          </a:solidFill>
                          <a:effectLst/>
                          <a:latin typeface="Calibri" panose="020F0502020204030204" pitchFamily="34" charset="0"/>
                          <a:ea typeface="+mn-ea"/>
                          <a:cs typeface="+mn-cs"/>
                        </a:rPr>
                        <a:t>Stival</a:t>
                      </a:r>
                      <a:endParaRPr lang="en-US" sz="800" b="0" i="0" u="none" strike="noStrike" kern="1200" dirty="0">
                        <a:solidFill>
                          <a:schemeClr val="tx1"/>
                        </a:solidFill>
                        <a:effectLst/>
                        <a:latin typeface="Calibri" panose="020F0502020204030204" pitchFamily="34" charset="0"/>
                        <a:ea typeface="+mn-ea"/>
                        <a:cs typeface="+mn-cs"/>
                      </a:endParaRPr>
                    </a:p>
                  </a:txBody>
                  <a:tcPr marL="4352" marR="4352" marT="435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kern="1200" dirty="0">
                          <a:solidFill>
                            <a:schemeClr val="tx1"/>
                          </a:solidFill>
                          <a:effectLst/>
                          <a:latin typeface="Calibri" panose="020F0502020204030204" pitchFamily="34" charset="0"/>
                          <a:ea typeface="+mn-ea"/>
                          <a:cs typeface="+mn-cs"/>
                        </a:rPr>
                        <a:t>E  MADRID05</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kern="1200" dirty="0">
                          <a:solidFill>
                            <a:schemeClr val="tx1"/>
                          </a:solidFill>
                          <a:effectLst/>
                          <a:latin typeface="Calibri" panose="020F0502020204030204" pitchFamily="34" charset="0"/>
                          <a:ea typeface="+mn-ea"/>
                          <a:cs typeface="+mn-cs"/>
                        </a:rPr>
                        <a:t>SPAGNA</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chemeClr val="tx1"/>
                          </a:solidFill>
                          <a:effectLst/>
                          <a:latin typeface="Arial" panose="020B0604020202020204" pitchFamily="34" charset="0"/>
                          <a:hlinkClick r:id="rId9"/>
                        </a:rPr>
                        <a:t>Universidad </a:t>
                      </a:r>
                      <a:r>
                        <a:rPr lang="en-US" sz="800" b="0" i="0" u="none" strike="noStrike" dirty="0" err="1">
                          <a:solidFill>
                            <a:schemeClr val="tx1"/>
                          </a:solidFill>
                          <a:effectLst/>
                          <a:latin typeface="Arial" panose="020B0604020202020204" pitchFamily="34" charset="0"/>
                          <a:hlinkClick r:id="rId9"/>
                        </a:rPr>
                        <a:t>Politécnica</a:t>
                      </a:r>
                      <a:r>
                        <a:rPr lang="en-US" sz="800" b="0" i="0" u="none" strike="noStrike" dirty="0">
                          <a:solidFill>
                            <a:schemeClr val="tx1"/>
                          </a:solidFill>
                          <a:effectLst/>
                          <a:latin typeface="Arial" panose="020B0604020202020204" pitchFamily="34" charset="0"/>
                          <a:hlinkClick r:id="rId9"/>
                        </a:rPr>
                        <a:t> de Madrid</a:t>
                      </a:r>
                      <a:endParaRPr lang="en-US" sz="800" b="0" i="0" u="none" strike="noStrike" dirty="0">
                        <a:solidFill>
                          <a:schemeClr val="tx1"/>
                        </a:solidFill>
                        <a:effectLst/>
                        <a:latin typeface="Arial" panose="020B0604020202020204" pitchFamily="34" charset="0"/>
                      </a:endParaRP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700" b="0" i="1" u="none" strike="noStrike" dirty="0">
                          <a:solidFill>
                            <a:schemeClr val="tx1"/>
                          </a:solidFill>
                          <a:effectLst/>
                          <a:latin typeface="Calibri" panose="020F0502020204030204" pitchFamily="34" charset="0"/>
                        </a:rPr>
                        <a:t>Escuela Técnica Superior de Arquitectura de Madrid</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sz="700" b="0" i="0" u="none" strike="noStrike" kern="1200" dirty="0">
                          <a:solidFill>
                            <a:schemeClr val="tx1"/>
                          </a:solidFill>
                          <a:effectLst/>
                          <a:latin typeface="Calibri" panose="020F0502020204030204" pitchFamily="34" charset="0"/>
                          <a:ea typeface="+mn-ea"/>
                          <a:cs typeface="+mn-cs"/>
                        </a:rPr>
                        <a:t>6</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sz="700" b="0" i="0" u="none" strike="noStrike" kern="1200" dirty="0">
                          <a:solidFill>
                            <a:schemeClr val="tx1"/>
                          </a:solidFill>
                          <a:effectLst/>
                          <a:latin typeface="Calibri" panose="020F0502020204030204" pitchFamily="34" charset="0"/>
                          <a:ea typeface="+mn-ea"/>
                          <a:cs typeface="+mn-cs"/>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sz="700" b="0" i="0" u="none" strike="noStrike" kern="1200" dirty="0">
                          <a:solidFill>
                            <a:schemeClr val="tx1"/>
                          </a:solidFill>
                          <a:effectLst/>
                          <a:latin typeface="Calibri" panose="020F0502020204030204" pitchFamily="34" charset="0"/>
                          <a:ea typeface="+mn-ea"/>
                          <a:cs typeface="+mn-cs"/>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sz="700" b="0" i="0" u="none" strike="noStrike" kern="1200" dirty="0">
                          <a:solidFill>
                            <a:schemeClr val="tx1"/>
                          </a:solidFill>
                          <a:effectLst/>
                          <a:latin typeface="Calibri" panose="020F0502020204030204" pitchFamily="34" charset="0"/>
                          <a:ea typeface="+mn-ea"/>
                          <a:cs typeface="+mn-cs"/>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rgbClr val="000000"/>
                          </a:solidFill>
                          <a:effectLst/>
                          <a:latin typeface="Calibri" panose="020F0502020204030204" pitchFamily="34" charset="0"/>
                        </a:rPr>
                        <a:t>0731</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kern="1200" dirty="0">
                          <a:solidFill>
                            <a:schemeClr val="tx1"/>
                          </a:solidFill>
                          <a:effectLst/>
                          <a:latin typeface="Calibri" panose="020F0502020204030204" pitchFamily="34" charset="0"/>
                          <a:ea typeface="+mn-ea"/>
                          <a:cs typeface="+mn-cs"/>
                        </a:rPr>
                        <a:t>SPA B1</a:t>
                      </a:r>
                    </a:p>
                  </a:txBody>
                  <a:tcPr marL="4352" marR="4352" marT="435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8982721"/>
                  </a:ext>
                </a:extLst>
              </a:tr>
              <a:tr h="278559">
                <a:tc>
                  <a:txBody>
                    <a:bodyPr/>
                    <a:lstStyle/>
                    <a:p>
                      <a:pPr algn="ctr" fontAlgn="ctr"/>
                      <a:r>
                        <a:rPr lang="en-US" sz="800" b="0" i="0" u="none" strike="noStrike" kern="1200" dirty="0" err="1">
                          <a:solidFill>
                            <a:srgbClr val="000000"/>
                          </a:solidFill>
                          <a:effectLst/>
                          <a:latin typeface="Calibri" panose="020F0502020204030204" pitchFamily="34" charset="0"/>
                          <a:ea typeface="+mn-ea"/>
                          <a:cs typeface="+mn-cs"/>
                        </a:rPr>
                        <a:t>Marchigiani</a:t>
                      </a:r>
                      <a:endParaRPr lang="en-US" sz="800" b="0" i="0" u="none" strike="noStrike" kern="1200" dirty="0">
                        <a:solidFill>
                          <a:srgbClr val="000000"/>
                        </a:solidFill>
                        <a:effectLst/>
                        <a:latin typeface="Calibri" panose="020F0502020204030204" pitchFamily="34" charset="0"/>
                        <a:ea typeface="+mn-ea"/>
                        <a:cs typeface="+mn-cs"/>
                      </a:endParaRPr>
                    </a:p>
                  </a:txBody>
                  <a:tcPr marL="4352" marR="4352" marT="435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kern="1200" dirty="0">
                          <a:solidFill>
                            <a:srgbClr val="000000"/>
                          </a:solidFill>
                          <a:effectLst/>
                          <a:latin typeface="Calibri" panose="020F0502020204030204" pitchFamily="34" charset="0"/>
                          <a:ea typeface="+mn-ea"/>
                          <a:cs typeface="+mn-cs"/>
                        </a:rPr>
                        <a:t>E GRANADA01</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kern="1200" dirty="0">
                          <a:solidFill>
                            <a:srgbClr val="000000"/>
                          </a:solidFill>
                          <a:effectLst/>
                          <a:latin typeface="Calibri" panose="020F0502020204030204" pitchFamily="34" charset="0"/>
                          <a:ea typeface="+mn-ea"/>
                          <a:cs typeface="+mn-cs"/>
                        </a:rPr>
                        <a:t>SPAGNA</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sng" strike="noStrike" dirty="0">
                          <a:solidFill>
                            <a:srgbClr val="0563C1"/>
                          </a:solidFill>
                          <a:effectLst/>
                          <a:latin typeface="Arial" panose="020B0604020202020204" pitchFamily="34" charset="0"/>
                          <a:hlinkClick r:id="rId10"/>
                        </a:rPr>
                        <a:t>Universidad de Granada - ETSAG</a:t>
                      </a:r>
                      <a:endParaRPr lang="en-US" sz="800" b="0" i="0" u="sng" strike="noStrike" dirty="0">
                        <a:solidFill>
                          <a:srgbClr val="0563C1"/>
                        </a:solidFill>
                        <a:effectLst/>
                        <a:latin typeface="Arial" panose="020B0604020202020204" pitchFamily="34" charset="0"/>
                      </a:endParaRP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700" b="0" i="1" u="none" strike="noStrike" dirty="0">
                          <a:solidFill>
                            <a:srgbClr val="000000"/>
                          </a:solidFill>
                          <a:effectLst/>
                          <a:latin typeface="Calibri" panose="020F0502020204030204" pitchFamily="34" charset="0"/>
                        </a:rPr>
                        <a:t>Esquela Tecnica Superior de Arquitectura</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sz="700" b="0" i="0" u="none" strike="noStrike" kern="1200" dirty="0">
                          <a:solidFill>
                            <a:srgbClr val="000000"/>
                          </a:solidFill>
                          <a:effectLst/>
                          <a:latin typeface="Calibri" panose="020F0502020204030204" pitchFamily="34" charset="0"/>
                          <a:ea typeface="+mn-ea"/>
                          <a:cs typeface="+mn-cs"/>
                        </a:rPr>
                        <a:t>9</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sz="700" b="0" i="0" u="none" strike="noStrike" kern="1200" dirty="0">
                          <a:solidFill>
                            <a:srgbClr val="000000"/>
                          </a:solidFill>
                          <a:effectLst/>
                          <a:latin typeface="Calibri" panose="020F0502020204030204" pitchFamily="34" charset="0"/>
                          <a:ea typeface="+mn-ea"/>
                          <a:cs typeface="+mn-cs"/>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sz="700" b="0" i="0" u="none" strike="noStrike" kern="1200" dirty="0">
                          <a:solidFill>
                            <a:srgbClr val="000000"/>
                          </a:solidFill>
                          <a:effectLst/>
                          <a:latin typeface="Calibri" panose="020F0502020204030204" pitchFamily="34" charset="0"/>
                          <a:ea typeface="+mn-ea"/>
                          <a:cs typeface="+mn-cs"/>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sz="700" b="0" i="0" u="none" strike="noStrike" kern="1200">
                          <a:solidFill>
                            <a:srgbClr val="000000"/>
                          </a:solidFill>
                          <a:effectLst/>
                          <a:latin typeface="Calibri" panose="020F0502020204030204" pitchFamily="34" charset="0"/>
                          <a:ea typeface="+mn-ea"/>
                          <a:cs typeface="+mn-cs"/>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rgbClr val="000000"/>
                          </a:solidFill>
                          <a:effectLst/>
                          <a:latin typeface="Calibri" panose="020F0502020204030204" pitchFamily="34" charset="0"/>
                        </a:rPr>
                        <a:t>0731</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kern="1200" dirty="0">
                          <a:solidFill>
                            <a:srgbClr val="000000"/>
                          </a:solidFill>
                          <a:effectLst/>
                          <a:latin typeface="Calibri" panose="020F0502020204030204" pitchFamily="34" charset="0"/>
                          <a:ea typeface="+mn-ea"/>
                          <a:cs typeface="+mn-cs"/>
                        </a:rPr>
                        <a:t>SPA B1</a:t>
                      </a:r>
                    </a:p>
                  </a:txBody>
                  <a:tcPr marL="4352" marR="4352" marT="435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5975888"/>
                  </a:ext>
                </a:extLst>
              </a:tr>
              <a:tr h="279730">
                <a:tc>
                  <a:txBody>
                    <a:bodyPr/>
                    <a:lstStyle/>
                    <a:p>
                      <a:pPr algn="ctr" fontAlgn="ctr"/>
                      <a:r>
                        <a:rPr lang="en-US" sz="800" b="0" i="0" u="none" strike="noStrike" kern="1200" dirty="0" err="1">
                          <a:solidFill>
                            <a:srgbClr val="000000"/>
                          </a:solidFill>
                          <a:effectLst/>
                          <a:highlight>
                            <a:srgbClr val="00FFFF"/>
                          </a:highlight>
                          <a:latin typeface="Calibri" panose="020F0502020204030204" pitchFamily="34" charset="0"/>
                          <a:ea typeface="+mn-ea"/>
                          <a:cs typeface="+mn-cs"/>
                        </a:rPr>
                        <a:t>Scavuzzo</a:t>
                      </a:r>
                      <a:endParaRPr lang="en-US" sz="800" b="0" i="0" u="none" strike="noStrike" kern="1200" dirty="0">
                        <a:solidFill>
                          <a:srgbClr val="000000"/>
                        </a:solidFill>
                        <a:effectLst/>
                        <a:highlight>
                          <a:srgbClr val="00FFFF"/>
                        </a:highlight>
                        <a:latin typeface="Calibri" panose="020F0502020204030204" pitchFamily="34" charset="0"/>
                        <a:ea typeface="+mn-ea"/>
                        <a:cs typeface="+mn-cs"/>
                      </a:endParaRPr>
                    </a:p>
                  </a:txBody>
                  <a:tcPr marL="4352" marR="4352" marT="435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kern="1200" dirty="0">
                          <a:solidFill>
                            <a:srgbClr val="000000"/>
                          </a:solidFill>
                          <a:effectLst/>
                          <a:latin typeface="Calibri" panose="020F0502020204030204" pitchFamily="34" charset="0"/>
                          <a:ea typeface="+mn-ea"/>
                          <a:cs typeface="+mn-cs"/>
                        </a:rPr>
                        <a:t>E LASPAL01</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kern="1200" dirty="0">
                          <a:solidFill>
                            <a:srgbClr val="000000"/>
                          </a:solidFill>
                          <a:effectLst/>
                          <a:latin typeface="Calibri" panose="020F0502020204030204" pitchFamily="34" charset="0"/>
                          <a:ea typeface="+mn-ea"/>
                          <a:cs typeface="+mn-cs"/>
                        </a:rPr>
                        <a:t>SPAGNA</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800" b="0" i="0" u="sng" strike="noStrike">
                          <a:solidFill>
                            <a:srgbClr val="0563C1"/>
                          </a:solidFill>
                          <a:effectLst/>
                          <a:latin typeface="Arial" panose="020B0604020202020204" pitchFamily="34" charset="0"/>
                          <a:hlinkClick r:id="rId11"/>
                        </a:rPr>
                        <a:t>Universidad de Las Palmas de Gran Canaria</a:t>
                      </a:r>
                      <a:endParaRPr lang="es-ES" sz="800" b="0" i="0" u="sng" strike="noStrike">
                        <a:solidFill>
                          <a:srgbClr val="0563C1"/>
                        </a:solidFill>
                        <a:effectLst/>
                        <a:latin typeface="Arial" panose="020B0604020202020204" pitchFamily="34" charset="0"/>
                      </a:endParaRP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1" u="none" strike="noStrike">
                          <a:solidFill>
                            <a:srgbClr val="000000"/>
                          </a:solidFill>
                          <a:effectLst/>
                          <a:latin typeface="Calibri" panose="020F0502020204030204" pitchFamily="34" charset="0"/>
                        </a:rPr>
                        <a:t>Escuela de Arquitectura</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sz="700" b="0" i="0" u="none" strike="noStrike" kern="1200">
                          <a:solidFill>
                            <a:srgbClr val="000000"/>
                          </a:solidFill>
                          <a:effectLst/>
                          <a:latin typeface="Calibri" panose="020F0502020204030204" pitchFamily="34" charset="0"/>
                          <a:ea typeface="+mn-ea"/>
                          <a:cs typeface="+mn-cs"/>
                        </a:rPr>
                        <a:t>6</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sz="700" b="0" i="0" u="none" strike="noStrike" kern="1200">
                          <a:solidFill>
                            <a:srgbClr val="000000"/>
                          </a:solidFill>
                          <a:effectLst/>
                          <a:latin typeface="Calibri" panose="020F0502020204030204" pitchFamily="34" charset="0"/>
                          <a:ea typeface="+mn-ea"/>
                          <a:cs typeface="+mn-cs"/>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sz="700" b="0" i="0" u="none" strike="noStrike" kern="1200" dirty="0">
                          <a:solidFill>
                            <a:srgbClr val="000000"/>
                          </a:solidFill>
                          <a:effectLst/>
                          <a:latin typeface="Calibri" panose="020F0502020204030204" pitchFamily="34" charset="0"/>
                          <a:ea typeface="+mn-ea"/>
                          <a:cs typeface="+mn-cs"/>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sz="700" b="0" i="0" u="none" strike="noStrike" kern="1200">
                          <a:solidFill>
                            <a:srgbClr val="000000"/>
                          </a:solidFill>
                          <a:effectLst/>
                          <a:latin typeface="Calibri" panose="020F0502020204030204" pitchFamily="34" charset="0"/>
                          <a:ea typeface="+mn-ea"/>
                          <a:cs typeface="+mn-cs"/>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sz="700" b="1" i="0" u="none" strike="noStrike" kern="1200" dirty="0">
                          <a:solidFill>
                            <a:srgbClr val="000000"/>
                          </a:solidFill>
                          <a:effectLst/>
                          <a:latin typeface="Calibri" panose="020F0502020204030204" pitchFamily="34" charset="0"/>
                          <a:ea typeface="+mn-ea"/>
                          <a:cs typeface="+mn-cs"/>
                        </a:rPr>
                        <a:t>0788</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kern="1200" dirty="0">
                          <a:solidFill>
                            <a:srgbClr val="000000"/>
                          </a:solidFill>
                          <a:effectLst/>
                          <a:latin typeface="Calibri" panose="020F0502020204030204" pitchFamily="34" charset="0"/>
                          <a:ea typeface="+mn-ea"/>
                          <a:cs typeface="+mn-cs"/>
                        </a:rPr>
                        <a:t>SPA B1- other ENG B2</a:t>
                      </a:r>
                    </a:p>
                  </a:txBody>
                  <a:tcPr marL="4352" marR="4352" marT="435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5791392"/>
                  </a:ext>
                </a:extLst>
              </a:tr>
              <a:tr h="287383">
                <a:tc>
                  <a:txBody>
                    <a:bodyPr/>
                    <a:lstStyle/>
                    <a:p>
                      <a:pPr algn="ctr" fontAlgn="ctr"/>
                      <a:r>
                        <a:rPr lang="en-US" sz="800" b="0" i="0" u="none" strike="noStrike" kern="1200" dirty="0">
                          <a:solidFill>
                            <a:srgbClr val="000000"/>
                          </a:solidFill>
                          <a:effectLst/>
                          <a:latin typeface="Calibri" panose="020F0502020204030204" pitchFamily="34" charset="0"/>
                          <a:ea typeface="+mn-ea"/>
                          <a:cs typeface="+mn-cs"/>
                        </a:rPr>
                        <a:t>Basso</a:t>
                      </a:r>
                    </a:p>
                  </a:txBody>
                  <a:tcPr marL="4352" marR="4352" marT="435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kern="1200" dirty="0">
                          <a:solidFill>
                            <a:srgbClr val="000000"/>
                          </a:solidFill>
                          <a:effectLst/>
                          <a:latin typeface="Calibri" panose="020F0502020204030204" pitchFamily="34" charset="0"/>
                          <a:ea typeface="+mn-ea"/>
                          <a:cs typeface="+mn-cs"/>
                        </a:rPr>
                        <a:t>E VALENCI02</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kern="1200" dirty="0">
                          <a:solidFill>
                            <a:srgbClr val="000000"/>
                          </a:solidFill>
                          <a:effectLst/>
                          <a:latin typeface="Calibri" panose="020F0502020204030204" pitchFamily="34" charset="0"/>
                          <a:ea typeface="+mn-ea"/>
                          <a:cs typeface="+mn-cs"/>
                        </a:rPr>
                        <a:t>SPAGNA</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sng" strike="noStrike">
                          <a:solidFill>
                            <a:srgbClr val="0563C1"/>
                          </a:solidFill>
                          <a:effectLst/>
                          <a:latin typeface="Arial" panose="020B0604020202020204" pitchFamily="34" charset="0"/>
                          <a:hlinkClick r:id="rId12"/>
                        </a:rPr>
                        <a:t>Universidad Politecnica de Valencia - ETSA</a:t>
                      </a:r>
                      <a:endParaRPr lang="en-US" sz="800" b="0" i="0" u="sng" strike="noStrike">
                        <a:solidFill>
                          <a:srgbClr val="0563C1"/>
                        </a:solidFill>
                        <a:effectLst/>
                        <a:latin typeface="Arial" panose="020B0604020202020204" pitchFamily="34" charset="0"/>
                      </a:endParaRP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700" b="0" i="1" u="none" strike="noStrike" dirty="0">
                          <a:solidFill>
                            <a:srgbClr val="000000"/>
                          </a:solidFill>
                          <a:effectLst/>
                          <a:latin typeface="Calibri" panose="020F0502020204030204" pitchFamily="34" charset="0"/>
                        </a:rPr>
                        <a:t>Escuela Tecnica Superior de Arquitectura</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sz="700" b="0" i="0" u="none" strike="noStrike" kern="1200">
                          <a:solidFill>
                            <a:srgbClr val="000000"/>
                          </a:solidFill>
                          <a:effectLst/>
                          <a:latin typeface="Calibri" panose="020F0502020204030204" pitchFamily="34" charset="0"/>
                          <a:ea typeface="+mn-ea"/>
                          <a:cs typeface="+mn-cs"/>
                        </a:rPr>
                        <a:t>10</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sz="700" b="0" i="0" u="none" strike="noStrike" kern="1200">
                          <a:solidFill>
                            <a:srgbClr val="000000"/>
                          </a:solidFill>
                          <a:effectLst/>
                          <a:latin typeface="Calibri" panose="020F0502020204030204" pitchFamily="34" charset="0"/>
                          <a:ea typeface="+mn-ea"/>
                          <a:cs typeface="+mn-cs"/>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sz="700" b="0" i="0" u="none" strike="noStrike" kern="1200" dirty="0">
                          <a:solidFill>
                            <a:srgbClr val="000000"/>
                          </a:solidFill>
                          <a:effectLst/>
                          <a:latin typeface="Calibri" panose="020F0502020204030204" pitchFamily="34" charset="0"/>
                          <a:ea typeface="+mn-ea"/>
                          <a:cs typeface="+mn-cs"/>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sz="700" b="0" i="0" u="none" strike="noStrike" kern="1200" dirty="0">
                          <a:solidFill>
                            <a:srgbClr val="000000"/>
                          </a:solidFill>
                          <a:effectLst/>
                          <a:latin typeface="Calibri" panose="020F0502020204030204" pitchFamily="34" charset="0"/>
                          <a:ea typeface="+mn-ea"/>
                          <a:cs typeface="+mn-cs"/>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sz="700" b="1" i="0" u="none" strike="noStrike" kern="1200" dirty="0">
                          <a:solidFill>
                            <a:srgbClr val="000000"/>
                          </a:solidFill>
                          <a:effectLst/>
                          <a:latin typeface="Calibri" panose="020F0502020204030204" pitchFamily="34" charset="0"/>
                          <a:ea typeface="+mn-ea"/>
                          <a:cs typeface="+mn-cs"/>
                        </a:rPr>
                        <a:t>0731</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kern="1200" dirty="0">
                          <a:solidFill>
                            <a:srgbClr val="000000"/>
                          </a:solidFill>
                          <a:effectLst/>
                          <a:latin typeface="Calibri" panose="020F0502020204030204" pitchFamily="34" charset="0"/>
                          <a:ea typeface="+mn-ea"/>
                          <a:cs typeface="+mn-cs"/>
                        </a:rPr>
                        <a:t>SPA B1</a:t>
                      </a:r>
                    </a:p>
                  </a:txBody>
                  <a:tcPr marL="4352" marR="4352" marT="435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6195437"/>
                  </a:ext>
                </a:extLst>
              </a:tr>
            </a:tbl>
          </a:graphicData>
        </a:graphic>
      </p:graphicFrame>
      <p:sp>
        <p:nvSpPr>
          <p:cNvPr id="8" name="TextBox 7"/>
          <p:cNvSpPr txBox="1"/>
          <p:nvPr/>
        </p:nvSpPr>
        <p:spPr>
          <a:xfrm>
            <a:off x="8009265" y="4419746"/>
            <a:ext cx="575799" cy="215444"/>
          </a:xfrm>
          <a:prstGeom prst="rect">
            <a:avLst/>
          </a:prstGeom>
          <a:noFill/>
        </p:spPr>
        <p:txBody>
          <a:bodyPr wrap="none" rtlCol="0">
            <a:spAutoFit/>
          </a:bodyPr>
          <a:lstStyle/>
          <a:p>
            <a:r>
              <a:rPr lang="en-US" sz="800" dirty="0">
                <a:latin typeface="Founders Grotesk" panose="020B0503030202060203"/>
              </a:rPr>
              <a:t>continua..</a:t>
            </a:r>
          </a:p>
        </p:txBody>
      </p:sp>
    </p:spTree>
    <p:extLst>
      <p:ext uri="{BB962C8B-B14F-4D97-AF65-F5344CB8AC3E}">
        <p14:creationId xmlns:p14="http://schemas.microsoft.com/office/powerpoint/2010/main" val="17258939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FC3E185-B303-E445-8467-23FFD77D3467}"/>
              </a:ext>
            </a:extLst>
          </p:cNvPr>
          <p:cNvPicPr>
            <a:picLocks noChangeAspect="1"/>
          </p:cNvPicPr>
          <p:nvPr/>
        </p:nvPicPr>
        <p:blipFill>
          <a:blip r:embed="rId4"/>
          <a:stretch>
            <a:fillRect/>
          </a:stretch>
        </p:blipFill>
        <p:spPr>
          <a:xfrm>
            <a:off x="0" y="0"/>
            <a:ext cx="9144000" cy="836188"/>
          </a:xfrm>
          <a:prstGeom prst="rect">
            <a:avLst/>
          </a:prstGeom>
        </p:spPr>
      </p:pic>
      <p:sp>
        <p:nvSpPr>
          <p:cNvPr id="5" name="CasellaDiTesto 4">
            <a:extLst>
              <a:ext uri="{FF2B5EF4-FFF2-40B4-BE49-F238E27FC236}">
                <a16:creationId xmlns:a16="http://schemas.microsoft.com/office/drawing/2014/main" id="{FF17ED5F-5680-5B40-A954-D09969114D11}"/>
              </a:ext>
            </a:extLst>
          </p:cNvPr>
          <p:cNvSpPr txBox="1"/>
          <p:nvPr/>
        </p:nvSpPr>
        <p:spPr>
          <a:xfrm>
            <a:off x="352770" y="327728"/>
            <a:ext cx="5801989" cy="415498"/>
          </a:xfrm>
          <a:prstGeom prst="rect">
            <a:avLst/>
          </a:prstGeom>
          <a:noFill/>
        </p:spPr>
        <p:txBody>
          <a:bodyPr wrap="square" rtlCol="0">
            <a:spAutoFit/>
          </a:bodyPr>
          <a:lstStyle/>
          <a:p>
            <a:r>
              <a:rPr lang="it-IT" sz="2100" b="1" dirty="0">
                <a:solidFill>
                  <a:schemeClr val="bg1"/>
                </a:solidFill>
                <a:latin typeface="Founders Grotesk" panose="020B0503030202060203" pitchFamily="34" charset="77"/>
                <a:ea typeface="Gibson SemiBold" charset="0"/>
                <a:cs typeface="Gibson SemiBold" charset="0"/>
              </a:rPr>
              <a:t>ERASMUS+ STUDIO</a:t>
            </a:r>
          </a:p>
        </p:txBody>
      </p:sp>
      <p:sp>
        <p:nvSpPr>
          <p:cNvPr id="2" name="Rectangle 1"/>
          <p:cNvSpPr/>
          <p:nvPr/>
        </p:nvSpPr>
        <p:spPr>
          <a:xfrm>
            <a:off x="352770" y="836188"/>
            <a:ext cx="2043636" cy="369332"/>
          </a:xfrm>
          <a:prstGeom prst="rect">
            <a:avLst/>
          </a:prstGeom>
        </p:spPr>
        <p:txBody>
          <a:bodyPr wrap="none">
            <a:spAutoFit/>
          </a:bodyPr>
          <a:lstStyle/>
          <a:p>
            <a:r>
              <a:rPr lang="it-IT" dirty="0">
                <a:solidFill>
                  <a:srgbClr val="70240F"/>
                </a:solidFill>
                <a:latin typeface="Founders Grotesk" panose="020B0503030202060203" pitchFamily="34" charset="77"/>
                <a:ea typeface="Gibson" charset="0"/>
                <a:cs typeface="Gibson" charset="0"/>
              </a:rPr>
              <a:t>LM CU Architettura</a:t>
            </a:r>
            <a:endParaRPr lang="en-US" sz="800" dirty="0"/>
          </a:p>
        </p:txBody>
      </p:sp>
      <p:sp>
        <p:nvSpPr>
          <p:cNvPr id="7" name="Rectangle 6"/>
          <p:cNvSpPr/>
          <p:nvPr/>
        </p:nvSpPr>
        <p:spPr>
          <a:xfrm>
            <a:off x="8297165" y="418094"/>
            <a:ext cx="846835" cy="400110"/>
          </a:xfrm>
          <a:prstGeom prst="rect">
            <a:avLst/>
          </a:prstGeom>
        </p:spPr>
        <p:txBody>
          <a:bodyPr wrap="none">
            <a:spAutoFit/>
          </a:bodyPr>
          <a:lstStyle/>
          <a:p>
            <a:r>
              <a:rPr lang="it-IT" sz="2000" dirty="0">
                <a:solidFill>
                  <a:schemeClr val="bg1"/>
                </a:solidFill>
                <a:latin typeface="Founders Grotesk Semibold" panose="020B0703030202060203" pitchFamily="34" charset="0"/>
              </a:rPr>
              <a:t>dove?</a:t>
            </a:r>
            <a:endParaRPr lang="en-US" sz="2000" dirty="0">
              <a:solidFill>
                <a:schemeClr val="bg1"/>
              </a:solidFill>
              <a:latin typeface="Founders Grotesk Semibold" panose="020B0703030202060203"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908538239"/>
              </p:ext>
            </p:extLst>
          </p:nvPr>
        </p:nvGraphicFramePr>
        <p:xfrm>
          <a:off x="638783" y="1298482"/>
          <a:ext cx="7866433" cy="2756750"/>
        </p:xfrm>
        <a:graphic>
          <a:graphicData uri="http://schemas.openxmlformats.org/drawingml/2006/table">
            <a:tbl>
              <a:tblPr/>
              <a:tblGrid>
                <a:gridCol w="521546">
                  <a:extLst>
                    <a:ext uri="{9D8B030D-6E8A-4147-A177-3AD203B41FA5}">
                      <a16:colId xmlns:a16="http://schemas.microsoft.com/office/drawing/2014/main" val="749983290"/>
                    </a:ext>
                  </a:extLst>
                </a:gridCol>
                <a:gridCol w="718792">
                  <a:extLst>
                    <a:ext uri="{9D8B030D-6E8A-4147-A177-3AD203B41FA5}">
                      <a16:colId xmlns:a16="http://schemas.microsoft.com/office/drawing/2014/main" val="679784623"/>
                    </a:ext>
                  </a:extLst>
                </a:gridCol>
                <a:gridCol w="531299">
                  <a:extLst>
                    <a:ext uri="{9D8B030D-6E8A-4147-A177-3AD203B41FA5}">
                      <a16:colId xmlns:a16="http://schemas.microsoft.com/office/drawing/2014/main" val="3628614590"/>
                    </a:ext>
                  </a:extLst>
                </a:gridCol>
                <a:gridCol w="2139847">
                  <a:extLst>
                    <a:ext uri="{9D8B030D-6E8A-4147-A177-3AD203B41FA5}">
                      <a16:colId xmlns:a16="http://schemas.microsoft.com/office/drawing/2014/main" val="879016410"/>
                    </a:ext>
                  </a:extLst>
                </a:gridCol>
                <a:gridCol w="1687522">
                  <a:extLst>
                    <a:ext uri="{9D8B030D-6E8A-4147-A177-3AD203B41FA5}">
                      <a16:colId xmlns:a16="http://schemas.microsoft.com/office/drawing/2014/main" val="2444585574"/>
                    </a:ext>
                  </a:extLst>
                </a:gridCol>
                <a:gridCol w="447976">
                  <a:extLst>
                    <a:ext uri="{9D8B030D-6E8A-4147-A177-3AD203B41FA5}">
                      <a16:colId xmlns:a16="http://schemas.microsoft.com/office/drawing/2014/main" val="3554488507"/>
                    </a:ext>
                  </a:extLst>
                </a:gridCol>
                <a:gridCol w="134828">
                  <a:extLst>
                    <a:ext uri="{9D8B030D-6E8A-4147-A177-3AD203B41FA5}">
                      <a16:colId xmlns:a16="http://schemas.microsoft.com/office/drawing/2014/main" val="1108139759"/>
                    </a:ext>
                  </a:extLst>
                </a:gridCol>
                <a:gridCol w="134828">
                  <a:extLst>
                    <a:ext uri="{9D8B030D-6E8A-4147-A177-3AD203B41FA5}">
                      <a16:colId xmlns:a16="http://schemas.microsoft.com/office/drawing/2014/main" val="2345393693"/>
                    </a:ext>
                  </a:extLst>
                </a:gridCol>
                <a:gridCol w="134828">
                  <a:extLst>
                    <a:ext uri="{9D8B030D-6E8A-4147-A177-3AD203B41FA5}">
                      <a16:colId xmlns:a16="http://schemas.microsoft.com/office/drawing/2014/main" val="849830359"/>
                    </a:ext>
                  </a:extLst>
                </a:gridCol>
                <a:gridCol w="388536">
                  <a:extLst>
                    <a:ext uri="{9D8B030D-6E8A-4147-A177-3AD203B41FA5}">
                      <a16:colId xmlns:a16="http://schemas.microsoft.com/office/drawing/2014/main" val="889263753"/>
                    </a:ext>
                  </a:extLst>
                </a:gridCol>
                <a:gridCol w="1026431">
                  <a:extLst>
                    <a:ext uri="{9D8B030D-6E8A-4147-A177-3AD203B41FA5}">
                      <a16:colId xmlns:a16="http://schemas.microsoft.com/office/drawing/2014/main" val="731583716"/>
                    </a:ext>
                  </a:extLst>
                </a:gridCol>
              </a:tblGrid>
              <a:tr h="722316">
                <a:tc>
                  <a:txBody>
                    <a:bodyPr/>
                    <a:lstStyle/>
                    <a:p>
                      <a:pPr algn="ctr" fontAlgn="ctr"/>
                      <a:r>
                        <a:rPr lang="en-US" sz="700" b="1" i="0" u="none" strike="noStrike" dirty="0" err="1">
                          <a:solidFill>
                            <a:srgbClr val="000000"/>
                          </a:solidFill>
                          <a:effectLst/>
                          <a:latin typeface="Calibri" panose="020F0502020204030204" pitchFamily="34" charset="0"/>
                        </a:rPr>
                        <a:t>Coordinatore</a:t>
                      </a:r>
                      <a:endParaRPr lang="en-US" sz="700" b="1" i="0" u="none" strike="noStrike" dirty="0">
                        <a:solidFill>
                          <a:srgbClr val="000000"/>
                        </a:solidFill>
                        <a:effectLst/>
                        <a:latin typeface="Calibri" panose="020F0502020204030204" pitchFamily="34" charset="0"/>
                      </a:endParaRPr>
                    </a:p>
                  </a:txBody>
                  <a:tcPr marL="4352" marR="4352" marT="435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0" u="none" strike="noStrike" dirty="0">
                          <a:solidFill>
                            <a:srgbClr val="000000"/>
                          </a:solidFill>
                          <a:effectLst/>
                          <a:latin typeface="Calibri" panose="020F0502020204030204" pitchFamily="34" charset="0"/>
                        </a:rPr>
                        <a:t>ERASMUS CODE</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0" u="none" strike="noStrike" dirty="0">
                          <a:solidFill>
                            <a:srgbClr val="000000"/>
                          </a:solidFill>
                          <a:effectLst/>
                          <a:latin typeface="Calibri" panose="020F0502020204030204" pitchFamily="34" charset="0"/>
                        </a:rPr>
                        <a:t>PAESE</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0" u="none" strike="noStrike" dirty="0">
                          <a:solidFill>
                            <a:srgbClr val="000000"/>
                          </a:solidFill>
                          <a:effectLst/>
                          <a:latin typeface="Calibri" panose="020F0502020204030204" pitchFamily="34" charset="0"/>
                        </a:rPr>
                        <a:t>UNIVERSITÀ</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it-IT" sz="700" b="1" i="0" u="none" strike="noStrike" dirty="0">
                          <a:solidFill>
                            <a:srgbClr val="000000"/>
                          </a:solidFill>
                          <a:effectLst/>
                          <a:latin typeface="Calibri" panose="020F0502020204030204" pitchFamily="34" charset="0"/>
                        </a:rPr>
                        <a:t>Facoltà e/o Dipartimento e/o Istituto</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a:solidFill>
                            <a:srgbClr val="000000"/>
                          </a:solidFill>
                          <a:effectLst/>
                          <a:latin typeface="Calibri" panose="020F0502020204030204" pitchFamily="34" charset="0"/>
                        </a:rPr>
                        <a:t>MESI PER STUDENTE</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err="1">
                          <a:solidFill>
                            <a:srgbClr val="000000"/>
                          </a:solidFill>
                          <a:effectLst/>
                          <a:latin typeface="Calibri" panose="020F0502020204030204" pitchFamily="34" charset="0"/>
                        </a:rPr>
                        <a:t>Corsi</a:t>
                      </a:r>
                      <a:endParaRPr lang="en-US" sz="700" b="1" i="1" u="none" strike="noStrike" dirty="0">
                        <a:solidFill>
                          <a:srgbClr val="000000"/>
                        </a:solidFill>
                        <a:effectLst/>
                        <a:latin typeface="Calibri" panose="020F0502020204030204" pitchFamily="34" charset="0"/>
                      </a:endParaRPr>
                    </a:p>
                  </a:txBody>
                  <a:tcPr marL="4352" marR="4352" marT="4352"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err="1">
                          <a:solidFill>
                            <a:srgbClr val="000000"/>
                          </a:solidFill>
                          <a:effectLst/>
                          <a:latin typeface="Calibri" panose="020F0502020204030204" pitchFamily="34" charset="0"/>
                        </a:rPr>
                        <a:t>Lavoro</a:t>
                      </a:r>
                      <a:r>
                        <a:rPr lang="en-US" sz="700" b="1" i="1" u="none" strike="noStrike" dirty="0">
                          <a:solidFill>
                            <a:srgbClr val="000000"/>
                          </a:solidFill>
                          <a:effectLst/>
                          <a:latin typeface="Calibri" panose="020F0502020204030204" pitchFamily="34" charset="0"/>
                        </a:rPr>
                        <a:t> di </a:t>
                      </a:r>
                      <a:r>
                        <a:rPr lang="en-US" sz="700" b="1" i="1" u="none" strike="noStrike" dirty="0" err="1">
                          <a:solidFill>
                            <a:srgbClr val="000000"/>
                          </a:solidFill>
                          <a:effectLst/>
                          <a:latin typeface="Calibri" panose="020F0502020204030204" pitchFamily="34" charset="0"/>
                        </a:rPr>
                        <a:t>tesi</a:t>
                      </a:r>
                      <a:endParaRPr lang="en-US" sz="700" b="1" i="1" u="none" strike="noStrike" dirty="0">
                        <a:solidFill>
                          <a:srgbClr val="000000"/>
                        </a:solidFill>
                        <a:effectLst/>
                        <a:latin typeface="Calibri" panose="020F0502020204030204" pitchFamily="34" charset="0"/>
                      </a:endParaRPr>
                    </a:p>
                  </a:txBody>
                  <a:tcPr marL="4352" marR="4352" marT="4352"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err="1">
                          <a:solidFill>
                            <a:srgbClr val="000000"/>
                          </a:solidFill>
                          <a:effectLst/>
                          <a:latin typeface="Calibri" panose="020F0502020204030204" pitchFamily="34" charset="0"/>
                        </a:rPr>
                        <a:t>Tirocinio</a:t>
                      </a:r>
                      <a:endParaRPr lang="en-US" sz="700" b="1" i="1" u="none" strike="noStrike" dirty="0">
                        <a:solidFill>
                          <a:srgbClr val="000000"/>
                        </a:solidFill>
                        <a:effectLst/>
                        <a:latin typeface="Calibri" panose="020F0502020204030204" pitchFamily="34" charset="0"/>
                      </a:endParaRPr>
                    </a:p>
                  </a:txBody>
                  <a:tcPr marL="4352" marR="4352" marT="4352"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a:solidFill>
                            <a:srgbClr val="000000"/>
                          </a:solidFill>
                          <a:effectLst/>
                          <a:latin typeface="Calibri" panose="020F0502020204030204" pitchFamily="34" charset="0"/>
                        </a:rPr>
                        <a:t>ISCED CODE</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a:solidFill>
                            <a:srgbClr val="000000"/>
                          </a:solidFill>
                          <a:effectLst/>
                          <a:latin typeface="Calibri" panose="020F0502020204030204" pitchFamily="34" charset="0"/>
                        </a:rPr>
                        <a:t>LIVELLO LINGUISTICO</a:t>
                      </a:r>
                    </a:p>
                  </a:txBody>
                  <a:tcPr marL="4352" marR="4352" marT="435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326654822"/>
                  </a:ext>
                </a:extLst>
              </a:tr>
              <a:tr h="334987">
                <a:tc>
                  <a:txBody>
                    <a:bodyPr/>
                    <a:lstStyle/>
                    <a:p>
                      <a:pPr algn="ctr" fontAlgn="ctr"/>
                      <a:r>
                        <a:rPr lang="en-US" sz="800" b="0" i="0" u="none" strike="noStrike" kern="1200" dirty="0" err="1">
                          <a:solidFill>
                            <a:srgbClr val="000000"/>
                          </a:solidFill>
                          <a:effectLst/>
                          <a:latin typeface="Calibri" panose="020F0502020204030204" pitchFamily="34" charset="0"/>
                          <a:ea typeface="+mn-ea"/>
                          <a:cs typeface="+mn-cs"/>
                        </a:rPr>
                        <a:t>Bortot</a:t>
                      </a:r>
                      <a:endParaRPr lang="en-US" sz="800" b="0" i="0" u="none" strike="noStrike" kern="1200" dirty="0">
                        <a:solidFill>
                          <a:srgbClr val="000000"/>
                        </a:solidFill>
                        <a:effectLst/>
                        <a:latin typeface="Calibri" panose="020F0502020204030204" pitchFamily="34" charset="0"/>
                        <a:ea typeface="+mn-ea"/>
                        <a:cs typeface="+mn-cs"/>
                      </a:endParaRPr>
                    </a:p>
                  </a:txBody>
                  <a:tcPr marL="4352" marR="4352" marT="435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F  LILLE11</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kern="1200" dirty="0">
                          <a:solidFill>
                            <a:srgbClr val="000000"/>
                          </a:solidFill>
                          <a:effectLst/>
                          <a:latin typeface="Calibri" panose="020F0502020204030204" pitchFamily="34" charset="0"/>
                          <a:ea typeface="+mn-ea"/>
                          <a:cs typeface="+mn-cs"/>
                        </a:rPr>
                        <a:t>FRANCIA</a:t>
                      </a:r>
                      <a:endParaRPr lang="en-US" sz="800" b="0" i="0" u="none" strike="noStrike" dirty="0">
                        <a:solidFill>
                          <a:srgbClr val="000000"/>
                        </a:solidFill>
                        <a:effectLst/>
                        <a:latin typeface="Calibri" panose="020F0502020204030204" pitchFamily="34" charset="0"/>
                      </a:endParaRP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sng" strike="noStrike" dirty="0" err="1">
                          <a:solidFill>
                            <a:srgbClr val="0563C1"/>
                          </a:solidFill>
                          <a:effectLst/>
                          <a:latin typeface="Arial" panose="020B0604020202020204" pitchFamily="34" charset="0"/>
                          <a:hlinkClick r:id="rId5"/>
                        </a:rPr>
                        <a:t>Université</a:t>
                      </a:r>
                      <a:r>
                        <a:rPr lang="en-US" sz="800" b="0" i="0" u="sng" strike="noStrike" dirty="0">
                          <a:solidFill>
                            <a:srgbClr val="0563C1"/>
                          </a:solidFill>
                          <a:effectLst/>
                          <a:latin typeface="Arial" panose="020B0604020202020204" pitchFamily="34" charset="0"/>
                          <a:hlinkClick r:id="rId5"/>
                        </a:rPr>
                        <a:t> </a:t>
                      </a:r>
                      <a:r>
                        <a:rPr lang="en-US" sz="800" b="0" i="0" u="sng" strike="noStrike" dirty="0" err="1">
                          <a:solidFill>
                            <a:srgbClr val="0563C1"/>
                          </a:solidFill>
                          <a:effectLst/>
                          <a:latin typeface="Arial" panose="020B0604020202020204" pitchFamily="34" charset="0"/>
                          <a:hlinkClick r:id="rId5"/>
                        </a:rPr>
                        <a:t>Catholique</a:t>
                      </a:r>
                      <a:r>
                        <a:rPr lang="en-US" sz="800" b="0" i="0" u="sng" strike="noStrike" dirty="0">
                          <a:solidFill>
                            <a:srgbClr val="0563C1"/>
                          </a:solidFill>
                          <a:effectLst/>
                          <a:latin typeface="Arial" panose="020B0604020202020204" pitchFamily="34" charset="0"/>
                          <a:hlinkClick r:id="rId5"/>
                        </a:rPr>
                        <a:t> de Lille</a:t>
                      </a:r>
                      <a:endParaRPr lang="en-US" sz="800" b="0" i="0" u="sng" strike="noStrike" dirty="0">
                        <a:solidFill>
                          <a:srgbClr val="0563C1"/>
                        </a:solidFill>
                        <a:effectLst/>
                        <a:latin typeface="Arial" panose="020B0604020202020204" pitchFamily="34" charset="0"/>
                      </a:endParaRP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1" u="none" strike="noStrike" dirty="0">
                          <a:solidFill>
                            <a:srgbClr val="000000"/>
                          </a:solidFill>
                          <a:effectLst/>
                          <a:latin typeface="Calibri" panose="020F0502020204030204" pitchFamily="34" charset="0"/>
                        </a:rPr>
                        <a:t>JUNIA – HEI-ISEN-ISA</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6</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700" b="0" i="0" u="none" strike="noStrike" kern="1200" dirty="0">
                          <a:solidFill>
                            <a:srgbClr val="000000"/>
                          </a:solidFill>
                          <a:effectLst/>
                          <a:latin typeface="Calibri" panose="020F0502020204030204" pitchFamily="34" charset="0"/>
                          <a:ea typeface="+mn-ea"/>
                          <a:cs typeface="+mn-cs"/>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sz="700" b="1" i="0" u="none" strike="noStrike" dirty="0">
                          <a:solidFill>
                            <a:srgbClr val="000000"/>
                          </a:solidFill>
                          <a:effectLst/>
                          <a:latin typeface="Calibri" panose="020F0502020204030204" pitchFamily="34" charset="0"/>
                        </a:rPr>
                        <a:t>0730</a:t>
                      </a:r>
                      <a:endParaRPr lang="en-US" sz="700" b="1" i="0" u="none" strike="noStrike" kern="1200" dirty="0">
                        <a:solidFill>
                          <a:srgbClr val="000000"/>
                        </a:solidFill>
                        <a:effectLst/>
                        <a:latin typeface="Calibri" panose="020F0502020204030204" pitchFamily="34" charset="0"/>
                        <a:ea typeface="+mn-ea"/>
                        <a:cs typeface="+mn-cs"/>
                      </a:endParaRP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FRA B1/ENG B1</a:t>
                      </a:r>
                    </a:p>
                  </a:txBody>
                  <a:tcPr marL="4352" marR="4352" marT="435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9596049"/>
                  </a:ext>
                </a:extLst>
              </a:tr>
              <a:tr h="334987">
                <a:tc>
                  <a:txBody>
                    <a:bodyPr/>
                    <a:lstStyle/>
                    <a:p>
                      <a:pPr algn="ctr" fontAlgn="ctr"/>
                      <a:r>
                        <a:rPr lang="en-US" sz="800" b="0" i="0" u="none" strike="noStrike" kern="1200" dirty="0">
                          <a:solidFill>
                            <a:srgbClr val="000000"/>
                          </a:solidFill>
                          <a:effectLst/>
                          <a:highlight>
                            <a:srgbClr val="00FFFF"/>
                          </a:highlight>
                          <a:latin typeface="Calibri" panose="020F0502020204030204" pitchFamily="34" charset="0"/>
                          <a:ea typeface="+mn-ea"/>
                          <a:cs typeface="+mn-cs"/>
                        </a:rPr>
                        <a:t>Basso</a:t>
                      </a:r>
                    </a:p>
                  </a:txBody>
                  <a:tcPr marL="4352" marR="4352" marT="435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kern="1200" dirty="0">
                          <a:solidFill>
                            <a:srgbClr val="000000"/>
                          </a:solidFill>
                          <a:effectLst/>
                          <a:latin typeface="Calibri" panose="020F0502020204030204" pitchFamily="34" charset="0"/>
                          <a:ea typeface="+mn-ea"/>
                          <a:cs typeface="+mn-cs"/>
                        </a:rPr>
                        <a:t>F PARIS129</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kern="1200" dirty="0">
                          <a:solidFill>
                            <a:srgbClr val="000000"/>
                          </a:solidFill>
                          <a:effectLst/>
                          <a:latin typeface="Calibri" panose="020F0502020204030204" pitchFamily="34" charset="0"/>
                          <a:ea typeface="+mn-ea"/>
                          <a:cs typeface="+mn-cs"/>
                        </a:rPr>
                        <a:t>FRANCIA</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sng" strike="noStrike" dirty="0">
                          <a:solidFill>
                            <a:srgbClr val="C00000"/>
                          </a:solidFill>
                          <a:effectLst/>
                          <a:latin typeface="Arial" panose="020B0604020202020204" pitchFamily="34" charset="0"/>
                          <a:hlinkClick r:id="rId6"/>
                        </a:rPr>
                        <a:t>Ecole Nationale Supérieure d’Architecture Paris-Val de Seine</a:t>
                      </a:r>
                      <a:endParaRPr lang="fr-FR" sz="800" b="0" i="0" u="sng" strike="noStrike" dirty="0">
                        <a:solidFill>
                          <a:srgbClr val="C00000"/>
                        </a:solidFill>
                        <a:effectLst/>
                        <a:latin typeface="Arial" panose="020B0604020202020204" pitchFamily="34" charset="0"/>
                      </a:endParaRP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1" u="none" strike="noStrike" dirty="0">
                          <a:solidFill>
                            <a:srgbClr val="C00000"/>
                          </a:solidFill>
                          <a:effectLst/>
                          <a:latin typeface="Calibri" panose="020F0502020204030204" pitchFamily="34" charset="0"/>
                        </a:rPr>
                        <a:t> </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sz="700" b="0" i="0" u="none" strike="noStrike" kern="1200" dirty="0">
                          <a:solidFill>
                            <a:srgbClr val="000000"/>
                          </a:solidFill>
                          <a:effectLst/>
                          <a:latin typeface="Calibri" panose="020F0502020204030204" pitchFamily="34" charset="0"/>
                          <a:ea typeface="+mn-ea"/>
                          <a:cs typeface="+mn-cs"/>
                        </a:rPr>
                        <a:t>10</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sz="700" b="0" i="0" u="none" strike="noStrike" kern="1200" dirty="0">
                          <a:solidFill>
                            <a:srgbClr val="000000"/>
                          </a:solidFill>
                          <a:effectLst/>
                          <a:latin typeface="Calibri" panose="020F0502020204030204" pitchFamily="34" charset="0"/>
                          <a:ea typeface="+mn-ea"/>
                          <a:cs typeface="+mn-cs"/>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sz="700" b="0" i="0" u="none" strike="noStrike" kern="1200" dirty="0">
                          <a:solidFill>
                            <a:srgbClr val="000000"/>
                          </a:solidFill>
                          <a:effectLst/>
                          <a:latin typeface="Calibri" panose="020F0502020204030204" pitchFamily="34" charset="0"/>
                          <a:ea typeface="+mn-ea"/>
                          <a:cs typeface="+mn-cs"/>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sz="700" b="0" i="0" u="none" strike="noStrike" kern="1200" dirty="0">
                          <a:solidFill>
                            <a:srgbClr val="000000"/>
                          </a:solidFill>
                          <a:effectLst/>
                          <a:latin typeface="Calibri" panose="020F0502020204030204" pitchFamily="34" charset="0"/>
                          <a:ea typeface="+mn-ea"/>
                          <a:cs typeface="+mn-cs"/>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sz="700" b="1" i="0" u="none" strike="noStrike" kern="1200" dirty="0">
                          <a:solidFill>
                            <a:srgbClr val="000000"/>
                          </a:solidFill>
                          <a:effectLst/>
                          <a:latin typeface="Calibri" panose="020F0502020204030204" pitchFamily="34" charset="0"/>
                          <a:ea typeface="+mn-ea"/>
                          <a:cs typeface="+mn-cs"/>
                        </a:rPr>
                        <a:t>0788</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kern="1200" dirty="0">
                          <a:solidFill>
                            <a:srgbClr val="000000"/>
                          </a:solidFill>
                          <a:effectLst/>
                          <a:latin typeface="Calibri" panose="020F0502020204030204" pitchFamily="34" charset="0"/>
                          <a:ea typeface="+mn-ea"/>
                          <a:cs typeface="+mn-cs"/>
                        </a:rPr>
                        <a:t>FRA B1/B2-Other ENG B2</a:t>
                      </a:r>
                    </a:p>
                  </a:txBody>
                  <a:tcPr marL="4352" marR="4352" marT="435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8757034"/>
                  </a:ext>
                </a:extLst>
              </a:tr>
              <a:tr h="334987">
                <a:tc>
                  <a:txBody>
                    <a:bodyPr/>
                    <a:lstStyle/>
                    <a:p>
                      <a:pPr algn="ctr" fontAlgn="ctr"/>
                      <a:r>
                        <a:rPr lang="en-US" sz="800" b="0" i="0" u="none" strike="noStrike" kern="1200" dirty="0">
                          <a:solidFill>
                            <a:srgbClr val="000000"/>
                          </a:solidFill>
                          <a:effectLst/>
                          <a:highlight>
                            <a:srgbClr val="00FFFF"/>
                          </a:highlight>
                          <a:latin typeface="Calibri" panose="020F0502020204030204" pitchFamily="34" charset="0"/>
                          <a:ea typeface="+mn-ea"/>
                          <a:cs typeface="+mn-cs"/>
                        </a:rPr>
                        <a:t>Basso</a:t>
                      </a:r>
                    </a:p>
                  </a:txBody>
                  <a:tcPr marL="4352" marR="4352" marT="435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kern="1200" dirty="0">
                          <a:solidFill>
                            <a:srgbClr val="000000"/>
                          </a:solidFill>
                          <a:effectLst/>
                          <a:latin typeface="Calibri" panose="020F0502020204030204" pitchFamily="34" charset="0"/>
                          <a:ea typeface="+mn-ea"/>
                          <a:cs typeface="+mn-cs"/>
                        </a:rPr>
                        <a:t>F STRASBO16</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kern="1200" dirty="0">
                          <a:solidFill>
                            <a:srgbClr val="000000"/>
                          </a:solidFill>
                          <a:effectLst/>
                          <a:latin typeface="Calibri" panose="020F0502020204030204" pitchFamily="34" charset="0"/>
                          <a:ea typeface="+mn-ea"/>
                          <a:cs typeface="+mn-cs"/>
                        </a:rPr>
                        <a:t>FRANCIA</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sng" strike="noStrike" dirty="0">
                          <a:solidFill>
                            <a:srgbClr val="C00000"/>
                          </a:solidFill>
                          <a:effectLst/>
                          <a:latin typeface="Arial" panose="020B0604020202020204" pitchFamily="34" charset="0"/>
                          <a:hlinkClick r:id="rId7"/>
                        </a:rPr>
                        <a:t>Ecole Nationale </a:t>
                      </a:r>
                      <a:r>
                        <a:rPr lang="fr-FR" sz="800" b="0" i="0" u="sng" strike="noStrike" dirty="0" err="1">
                          <a:solidFill>
                            <a:srgbClr val="C00000"/>
                          </a:solidFill>
                          <a:effectLst/>
                          <a:latin typeface="Arial" panose="020B0604020202020204" pitchFamily="34" charset="0"/>
                          <a:hlinkClick r:id="rId7"/>
                        </a:rPr>
                        <a:t>Superieure</a:t>
                      </a:r>
                      <a:r>
                        <a:rPr lang="fr-FR" sz="800" b="0" i="0" u="sng" strike="noStrike" dirty="0">
                          <a:solidFill>
                            <a:srgbClr val="C00000"/>
                          </a:solidFill>
                          <a:effectLst/>
                          <a:latin typeface="Arial" panose="020B0604020202020204" pitchFamily="34" charset="0"/>
                          <a:hlinkClick r:id="rId7"/>
                        </a:rPr>
                        <a:t> d'Architecture de Strasbourg</a:t>
                      </a:r>
                      <a:endParaRPr lang="fr-FR" sz="800" b="0" i="0" u="sng" strike="noStrike" dirty="0">
                        <a:solidFill>
                          <a:srgbClr val="C00000"/>
                        </a:solidFill>
                        <a:effectLst/>
                        <a:latin typeface="Arial" panose="020B0604020202020204" pitchFamily="34" charset="0"/>
                      </a:endParaRP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1" u="none" strike="noStrike" dirty="0">
                          <a:solidFill>
                            <a:srgbClr val="C00000"/>
                          </a:solidFill>
                          <a:effectLst/>
                          <a:latin typeface="Calibri" panose="020F0502020204030204" pitchFamily="34" charset="0"/>
                        </a:rPr>
                        <a:t> </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sz="700" b="0" i="0" u="none" strike="noStrike" kern="1200" dirty="0">
                          <a:solidFill>
                            <a:srgbClr val="000000"/>
                          </a:solidFill>
                          <a:effectLst/>
                          <a:latin typeface="Calibri" panose="020F0502020204030204" pitchFamily="34" charset="0"/>
                          <a:ea typeface="+mn-ea"/>
                          <a:cs typeface="+mn-cs"/>
                        </a:rPr>
                        <a:t>9</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sz="700" b="0" i="0" u="none" strike="noStrike" kern="1200" dirty="0">
                          <a:solidFill>
                            <a:srgbClr val="000000"/>
                          </a:solidFill>
                          <a:effectLst/>
                          <a:latin typeface="Calibri" panose="020F0502020204030204" pitchFamily="34" charset="0"/>
                          <a:ea typeface="+mn-ea"/>
                          <a:cs typeface="+mn-cs"/>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sz="700" b="0" i="0" u="none" strike="noStrike" kern="1200" dirty="0">
                          <a:solidFill>
                            <a:srgbClr val="000000"/>
                          </a:solidFill>
                          <a:effectLst/>
                          <a:latin typeface="Calibri" panose="020F0502020204030204" pitchFamily="34" charset="0"/>
                          <a:ea typeface="+mn-ea"/>
                          <a:cs typeface="+mn-cs"/>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sz="700" b="0" i="0" u="none" strike="noStrike" kern="1200" dirty="0">
                          <a:solidFill>
                            <a:srgbClr val="000000"/>
                          </a:solidFill>
                          <a:effectLst/>
                          <a:latin typeface="Calibri" panose="020F0502020204030204" pitchFamily="34" charset="0"/>
                          <a:ea typeface="+mn-ea"/>
                          <a:cs typeface="+mn-cs"/>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sz="700" b="1" i="0" u="none" strike="noStrike" kern="1200" dirty="0">
                          <a:solidFill>
                            <a:srgbClr val="000000"/>
                          </a:solidFill>
                          <a:effectLst/>
                          <a:latin typeface="Calibri" panose="020F0502020204030204" pitchFamily="34" charset="0"/>
                          <a:ea typeface="+mn-ea"/>
                          <a:cs typeface="+mn-cs"/>
                        </a:rPr>
                        <a:t>0788</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500" b="0" i="0" u="none" strike="noStrike" dirty="0">
                          <a:solidFill>
                            <a:schemeClr val="tx1"/>
                          </a:solidFill>
                          <a:effectLst/>
                          <a:latin typeface="Calibri" panose="020F0502020204030204" pitchFamily="34" charset="0"/>
                        </a:rPr>
                        <a:t>FRA B2 o B1 con corso intensivo in loco mese di settembre</a:t>
                      </a:r>
                    </a:p>
                  </a:txBody>
                  <a:tcPr marL="4352" marR="4352" marT="435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2959930"/>
                  </a:ext>
                </a:extLst>
              </a:tr>
              <a:tr h="334987">
                <a:tc>
                  <a:txBody>
                    <a:bodyPr/>
                    <a:lstStyle/>
                    <a:p>
                      <a:pPr algn="ctr" fontAlgn="ctr"/>
                      <a:r>
                        <a:rPr lang="en-US" sz="800" b="0" i="0" u="none" strike="noStrike" kern="1200" dirty="0" err="1">
                          <a:solidFill>
                            <a:schemeClr val="tx1"/>
                          </a:solidFill>
                          <a:effectLst/>
                          <a:latin typeface="Calibri" panose="020F0502020204030204" pitchFamily="34" charset="0"/>
                          <a:ea typeface="+mn-ea"/>
                          <a:cs typeface="+mn-cs"/>
                        </a:rPr>
                        <a:t>Stival</a:t>
                      </a:r>
                      <a:endParaRPr lang="en-US" sz="800" b="0" i="0" u="none" strike="noStrike" kern="1200" dirty="0">
                        <a:solidFill>
                          <a:schemeClr val="tx1"/>
                        </a:solidFill>
                        <a:effectLst/>
                        <a:latin typeface="Calibri" panose="020F0502020204030204" pitchFamily="34" charset="0"/>
                        <a:ea typeface="+mn-ea"/>
                        <a:cs typeface="+mn-cs"/>
                      </a:endParaRPr>
                    </a:p>
                  </a:txBody>
                  <a:tcPr marL="4352" marR="4352" marT="435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kern="1200" dirty="0">
                          <a:solidFill>
                            <a:schemeClr val="tx1"/>
                          </a:solidFill>
                          <a:effectLst/>
                          <a:latin typeface="Calibri" panose="020F0502020204030204" pitchFamily="34" charset="0"/>
                          <a:ea typeface="+mn-ea"/>
                          <a:cs typeface="+mn-cs"/>
                        </a:rPr>
                        <a:t>HU BUDAPES02</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kern="1200" dirty="0">
                          <a:solidFill>
                            <a:schemeClr val="tx1"/>
                          </a:solidFill>
                          <a:effectLst/>
                          <a:latin typeface="Calibri" panose="020F0502020204030204" pitchFamily="34" charset="0"/>
                          <a:ea typeface="+mn-ea"/>
                          <a:cs typeface="+mn-cs"/>
                        </a:rPr>
                        <a:t>UNGHERIA</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chemeClr val="tx1"/>
                          </a:solidFill>
                          <a:effectLst/>
                          <a:latin typeface="Arial" panose="020B0604020202020204" pitchFamily="34" charset="0"/>
                          <a:hlinkClick r:id="rId8"/>
                        </a:rPr>
                        <a:t>BUDAPESTI MŰSZAKI ÉS GAZDASÁGTUDOMÁNYI EGYETEM</a:t>
                      </a:r>
                      <a:endParaRPr lang="en-US" sz="800" b="0" i="0" u="none" strike="noStrike" dirty="0">
                        <a:solidFill>
                          <a:schemeClr val="tx1"/>
                        </a:solidFill>
                        <a:effectLst/>
                        <a:latin typeface="Arial" panose="020B0604020202020204" pitchFamily="34" charset="0"/>
                      </a:endParaRP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700" b="0" i="1" u="none" strike="noStrike" dirty="0">
                          <a:solidFill>
                            <a:schemeClr val="tx1"/>
                          </a:solidFill>
                          <a:effectLst/>
                          <a:latin typeface="Calibri" panose="020F0502020204030204" pitchFamily="34" charset="0"/>
                        </a:rPr>
                        <a:t>BME FACULTY OF ARCHITECTURE</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sz="700" b="0" i="0" u="none" strike="noStrike" kern="1200" dirty="0">
                          <a:solidFill>
                            <a:schemeClr val="tx1"/>
                          </a:solidFill>
                          <a:effectLst/>
                          <a:latin typeface="Calibri" panose="020F0502020204030204" pitchFamily="34" charset="0"/>
                          <a:ea typeface="+mn-ea"/>
                          <a:cs typeface="+mn-cs"/>
                        </a:rPr>
                        <a:t>6</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sz="700" b="0" i="0" u="none" strike="noStrike" kern="1200" dirty="0">
                          <a:solidFill>
                            <a:schemeClr val="tx1"/>
                          </a:solidFill>
                          <a:effectLst/>
                          <a:latin typeface="Calibri" panose="020F0502020204030204" pitchFamily="34" charset="0"/>
                          <a:ea typeface="+mn-ea"/>
                          <a:cs typeface="+mn-cs"/>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endParaRPr lang="en-US" sz="700" b="0" i="0" u="none" strike="noStrike" kern="1200" dirty="0">
                        <a:solidFill>
                          <a:schemeClr val="tx1"/>
                        </a:solidFill>
                        <a:effectLst/>
                        <a:latin typeface="Calibri" panose="020F0502020204030204" pitchFamily="34" charset="0"/>
                        <a:ea typeface="+mn-ea"/>
                        <a:cs typeface="+mn-cs"/>
                      </a:endParaRP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endParaRPr lang="en-US" sz="700" b="0" i="0" u="none" strike="noStrike" kern="1200" dirty="0">
                        <a:solidFill>
                          <a:schemeClr val="tx1"/>
                        </a:solidFill>
                        <a:effectLst/>
                        <a:latin typeface="Calibri" panose="020F0502020204030204" pitchFamily="34" charset="0"/>
                        <a:ea typeface="+mn-ea"/>
                        <a:cs typeface="+mn-cs"/>
                      </a:endParaRP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rgbClr val="000000"/>
                          </a:solidFill>
                          <a:effectLst/>
                          <a:latin typeface="Calibri" panose="020F0502020204030204" pitchFamily="34" charset="0"/>
                        </a:rPr>
                        <a:t>0730</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kern="1200" dirty="0">
                          <a:solidFill>
                            <a:schemeClr val="tx1"/>
                          </a:solidFill>
                          <a:effectLst/>
                          <a:latin typeface="Calibri" panose="020F0502020204030204" pitchFamily="34" charset="0"/>
                          <a:ea typeface="+mn-ea"/>
                          <a:cs typeface="+mn-cs"/>
                        </a:rPr>
                        <a:t>ENG B2</a:t>
                      </a:r>
                    </a:p>
                  </a:txBody>
                  <a:tcPr marL="4352" marR="4352" marT="435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7278432"/>
                  </a:ext>
                </a:extLst>
              </a:tr>
              <a:tr h="334987">
                <a:tc>
                  <a:txBody>
                    <a:bodyPr/>
                    <a:lstStyle/>
                    <a:p>
                      <a:pPr algn="ctr" fontAlgn="ctr"/>
                      <a:r>
                        <a:rPr lang="en-US" sz="800" b="0" i="0" u="none" strike="noStrike" kern="1200" dirty="0" err="1">
                          <a:solidFill>
                            <a:schemeClr val="tx1"/>
                          </a:solidFill>
                          <a:effectLst/>
                          <a:latin typeface="Calibri" panose="020F0502020204030204" pitchFamily="34" charset="0"/>
                          <a:ea typeface="+mn-ea"/>
                          <a:cs typeface="+mn-cs"/>
                        </a:rPr>
                        <a:t>Marchigiani</a:t>
                      </a:r>
                      <a:endParaRPr lang="en-US" sz="800" b="0" i="0" u="none" strike="noStrike" kern="1200" dirty="0">
                        <a:solidFill>
                          <a:schemeClr val="tx1"/>
                        </a:solidFill>
                        <a:effectLst/>
                        <a:latin typeface="Calibri" panose="020F0502020204030204" pitchFamily="34" charset="0"/>
                        <a:ea typeface="+mn-ea"/>
                        <a:cs typeface="+mn-cs"/>
                      </a:endParaRPr>
                    </a:p>
                  </a:txBody>
                  <a:tcPr marL="4352" marR="4352" marT="435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800" b="1" i="0" u="none" strike="noStrike" dirty="0">
                        <a:solidFill>
                          <a:schemeClr val="tx1"/>
                        </a:solidFill>
                        <a:effectLst/>
                        <a:latin typeface="Calibri" panose="020F0502020204030204" pitchFamily="34" charset="0"/>
                      </a:endParaRP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kern="1200" dirty="0">
                          <a:solidFill>
                            <a:schemeClr val="tx1"/>
                          </a:solidFill>
                          <a:effectLst/>
                          <a:latin typeface="Calibri" panose="020F0502020204030204" pitchFamily="34" charset="0"/>
                          <a:ea typeface="+mn-ea"/>
                          <a:cs typeface="+mn-cs"/>
                        </a:rPr>
                        <a:t>GIAPPONE</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sz="800" b="0" i="0" u="sng" strike="noStrike" kern="1200" dirty="0">
                          <a:solidFill>
                            <a:schemeClr val="tx1"/>
                          </a:solidFill>
                          <a:effectLst/>
                          <a:latin typeface="Arial" panose="020B0604020202020204" pitchFamily="34" charset="0"/>
                          <a:ea typeface="+mn-ea"/>
                          <a:cs typeface="+mn-cs"/>
                          <a:hlinkClick r:id="rId9">
                            <a:extLst>
                              <a:ext uri="{A12FA001-AC4F-418D-AE19-62706E023703}">
                                <ahyp:hlinkClr xmlns:ahyp="http://schemas.microsoft.com/office/drawing/2018/hyperlinkcolor" val="tx"/>
                              </a:ext>
                            </a:extLst>
                          </a:hlinkClick>
                        </a:rPr>
                        <a:t>Kyoto Institute of Technology (KYT)</a:t>
                      </a:r>
                      <a:endParaRPr lang="en-US" sz="800" b="0" i="0" u="sng" strike="noStrike" kern="1200" dirty="0">
                        <a:solidFill>
                          <a:schemeClr val="tx1"/>
                        </a:solidFill>
                        <a:effectLst/>
                        <a:latin typeface="Arial" panose="020B0604020202020204" pitchFamily="34" charset="0"/>
                        <a:ea typeface="+mn-ea"/>
                        <a:cs typeface="+mn-cs"/>
                      </a:endParaRP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700" b="0" i="1" u="none" strike="noStrike" dirty="0">
                          <a:solidFill>
                            <a:schemeClr val="tx1"/>
                          </a:solidFill>
                          <a:effectLst/>
                          <a:latin typeface="Calibri" panose="020F0502020204030204" pitchFamily="34" charset="0"/>
                        </a:rPr>
                        <a:t>Materials Science and Engineering</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6</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700" b="0" i="0" u="none" strike="noStrike" dirty="0">
                        <a:solidFill>
                          <a:schemeClr val="tx1"/>
                        </a:solidFill>
                        <a:effectLst/>
                        <a:latin typeface="Calibri" panose="020F0502020204030204" pitchFamily="34" charset="0"/>
                      </a:endParaRP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chemeClr val="tx1"/>
                          </a:solidFill>
                          <a:effectLst/>
                          <a:latin typeface="Calibri" panose="020F0502020204030204" pitchFamily="34" charset="0"/>
                        </a:rPr>
                        <a:t>0730</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700" b="0" i="0" u="none" strike="noStrike" dirty="0">
                          <a:solidFill>
                            <a:schemeClr val="tx1"/>
                          </a:solidFill>
                          <a:effectLst/>
                          <a:latin typeface="Calibri" panose="020F0502020204030204" pitchFamily="34" charset="0"/>
                        </a:rPr>
                        <a:t>ENG B2-other JAP</a:t>
                      </a:r>
                    </a:p>
                  </a:txBody>
                  <a:tcPr marL="4352" marR="4352" marT="435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8572539"/>
                  </a:ext>
                </a:extLst>
              </a:tr>
              <a:tr h="359499">
                <a:tc>
                  <a:txBody>
                    <a:bodyPr/>
                    <a:lstStyle/>
                    <a:p>
                      <a:pPr algn="ctr" fontAlgn="ctr"/>
                      <a:r>
                        <a:rPr lang="en-US" sz="800" b="0" i="0" u="none" strike="noStrike" dirty="0" err="1">
                          <a:solidFill>
                            <a:schemeClr val="tx1"/>
                          </a:solidFill>
                          <a:effectLst/>
                          <a:latin typeface="Calibri" panose="020F0502020204030204" pitchFamily="34" charset="0"/>
                        </a:rPr>
                        <a:t>Marchigiani</a:t>
                      </a:r>
                      <a:endParaRPr lang="en-US" sz="800" b="0" i="0" u="none" strike="noStrike" kern="1200" dirty="0">
                        <a:solidFill>
                          <a:schemeClr val="tx1"/>
                        </a:solidFill>
                        <a:effectLst/>
                        <a:latin typeface="Calibri" panose="020F0502020204030204" pitchFamily="34" charset="0"/>
                        <a:ea typeface="+mn-ea"/>
                        <a:cs typeface="+mn-cs"/>
                      </a:endParaRPr>
                    </a:p>
                  </a:txBody>
                  <a:tcPr marL="4352" marR="4352" marT="435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800" b="1" i="0" u="none" strike="noStrike" kern="1200" dirty="0">
                        <a:solidFill>
                          <a:schemeClr val="tx1"/>
                        </a:solidFill>
                        <a:effectLst/>
                        <a:latin typeface="Calibri" panose="020F0502020204030204" pitchFamily="34" charset="0"/>
                        <a:ea typeface="+mn-ea"/>
                        <a:cs typeface="+mn-cs"/>
                      </a:endParaRP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kern="1200" dirty="0">
                          <a:solidFill>
                            <a:schemeClr val="tx1"/>
                          </a:solidFill>
                          <a:effectLst/>
                          <a:latin typeface="Calibri" panose="020F0502020204030204" pitchFamily="34" charset="0"/>
                          <a:ea typeface="+mn-ea"/>
                          <a:cs typeface="+mn-cs"/>
                        </a:rPr>
                        <a:t>VIETNAM</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sng" strike="noStrike" dirty="0">
                          <a:solidFill>
                            <a:schemeClr val="tx1"/>
                          </a:solidFill>
                          <a:effectLst/>
                          <a:latin typeface="Arial" panose="020B0604020202020204" pitchFamily="34" charset="0"/>
                        </a:rPr>
                        <a:t>Ton </a:t>
                      </a:r>
                      <a:r>
                        <a:rPr lang="en-US" sz="800" b="0" i="0" u="sng" strike="noStrike" dirty="0" err="1">
                          <a:solidFill>
                            <a:schemeClr val="tx1"/>
                          </a:solidFill>
                          <a:effectLst/>
                          <a:latin typeface="Arial" panose="020B0604020202020204" pitchFamily="34" charset="0"/>
                        </a:rPr>
                        <a:t>Duc</a:t>
                      </a:r>
                      <a:r>
                        <a:rPr lang="en-US" sz="800" b="0" i="0" u="sng" strike="noStrike" dirty="0">
                          <a:solidFill>
                            <a:schemeClr val="tx1"/>
                          </a:solidFill>
                          <a:effectLst/>
                          <a:latin typeface="Arial" panose="020B0604020202020204" pitchFamily="34" charset="0"/>
                        </a:rPr>
                        <a:t> Thang University - Vietnam</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1" u="none" strike="noStrike" dirty="0">
                          <a:solidFill>
                            <a:schemeClr val="tx1"/>
                          </a:solidFill>
                          <a:effectLst/>
                          <a:latin typeface="Calibri" panose="020F0502020204030204" pitchFamily="34" charset="0"/>
                        </a:rPr>
                        <a:t>Department of Architecture, Department of Civil Engineering</a:t>
                      </a:r>
                      <a:endParaRPr lang="pt-BR" sz="700" b="0" i="1" u="none" strike="noStrike" dirty="0">
                        <a:solidFill>
                          <a:schemeClr val="tx1"/>
                        </a:solidFill>
                        <a:effectLst/>
                        <a:latin typeface="Calibri" panose="020F0502020204030204" pitchFamily="34" charset="0"/>
                      </a:endParaRP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sz="700" b="0" i="0" u="none" strike="noStrike" kern="1200" dirty="0">
                          <a:solidFill>
                            <a:schemeClr val="tx1"/>
                          </a:solidFill>
                          <a:effectLst/>
                          <a:latin typeface="Calibri" panose="020F0502020204030204" pitchFamily="34" charset="0"/>
                          <a:ea typeface="+mn-ea"/>
                          <a:cs typeface="+mn-cs"/>
                        </a:rPr>
                        <a:t>6</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endParaRPr lang="en-US" sz="700" b="0" i="0" u="none" strike="noStrike" kern="1200" dirty="0">
                        <a:solidFill>
                          <a:schemeClr val="tx1"/>
                        </a:solidFill>
                        <a:effectLst/>
                        <a:latin typeface="Calibri" panose="020F0502020204030204" pitchFamily="34" charset="0"/>
                        <a:ea typeface="+mn-ea"/>
                        <a:cs typeface="+mn-cs"/>
                      </a:endParaRP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sz="700" b="0" i="0" u="none" strike="noStrike" kern="1200" dirty="0">
                          <a:solidFill>
                            <a:schemeClr val="tx1"/>
                          </a:solidFill>
                          <a:effectLst/>
                          <a:latin typeface="Calibri" panose="020F0502020204030204" pitchFamily="34" charset="0"/>
                          <a:ea typeface="+mn-ea"/>
                          <a:cs typeface="+mn-cs"/>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endParaRPr lang="en-US" sz="700" b="0" i="0" u="none" strike="noStrike" kern="1200" dirty="0">
                        <a:solidFill>
                          <a:schemeClr val="tx1"/>
                        </a:solidFill>
                        <a:effectLst/>
                        <a:latin typeface="Calibri" panose="020F0502020204030204" pitchFamily="34" charset="0"/>
                        <a:ea typeface="+mn-ea"/>
                        <a:cs typeface="+mn-cs"/>
                      </a:endParaRP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sz="700" b="1" i="0" u="none" strike="noStrike" dirty="0">
                          <a:solidFill>
                            <a:schemeClr val="tx1"/>
                          </a:solidFill>
                          <a:effectLst/>
                          <a:latin typeface="Calibri" panose="020F0502020204030204" pitchFamily="34" charset="0"/>
                        </a:rPr>
                        <a:t>0730</a:t>
                      </a:r>
                      <a:endParaRPr lang="en-US" sz="700" b="1" i="0" u="none" strike="noStrike" kern="1200" dirty="0">
                        <a:solidFill>
                          <a:schemeClr val="tx1"/>
                        </a:solidFill>
                        <a:effectLst/>
                        <a:latin typeface="Calibri" panose="020F0502020204030204" pitchFamily="34" charset="0"/>
                        <a:ea typeface="+mn-ea"/>
                        <a:cs typeface="+mn-cs"/>
                      </a:endParaRP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700" b="0" i="0" u="none" strike="noStrike" dirty="0">
                          <a:solidFill>
                            <a:schemeClr val="tx1"/>
                          </a:solidFill>
                          <a:effectLst/>
                          <a:latin typeface="Calibri" panose="020F0502020204030204" pitchFamily="34" charset="0"/>
                        </a:rPr>
                        <a:t>ENG B2</a:t>
                      </a:r>
                    </a:p>
                  </a:txBody>
                  <a:tcPr marL="4352" marR="4352" marT="435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8982721"/>
                  </a:ext>
                </a:extLst>
              </a:tr>
            </a:tbl>
          </a:graphicData>
        </a:graphic>
      </p:graphicFrame>
    </p:spTree>
    <p:extLst>
      <p:ext uri="{BB962C8B-B14F-4D97-AF65-F5344CB8AC3E}">
        <p14:creationId xmlns:p14="http://schemas.microsoft.com/office/powerpoint/2010/main" val="32084554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FC3E185-B303-E445-8467-23FFD77D3467}"/>
              </a:ext>
            </a:extLst>
          </p:cNvPr>
          <p:cNvPicPr>
            <a:picLocks noChangeAspect="1"/>
          </p:cNvPicPr>
          <p:nvPr/>
        </p:nvPicPr>
        <p:blipFill>
          <a:blip r:embed="rId4"/>
          <a:stretch>
            <a:fillRect/>
          </a:stretch>
        </p:blipFill>
        <p:spPr>
          <a:xfrm>
            <a:off x="0" y="0"/>
            <a:ext cx="9144000" cy="836188"/>
          </a:xfrm>
          <a:prstGeom prst="rect">
            <a:avLst/>
          </a:prstGeom>
        </p:spPr>
      </p:pic>
      <p:sp>
        <p:nvSpPr>
          <p:cNvPr id="5" name="CasellaDiTesto 4">
            <a:extLst>
              <a:ext uri="{FF2B5EF4-FFF2-40B4-BE49-F238E27FC236}">
                <a16:creationId xmlns:a16="http://schemas.microsoft.com/office/drawing/2014/main" id="{FF17ED5F-5680-5B40-A954-D09969114D11}"/>
              </a:ext>
            </a:extLst>
          </p:cNvPr>
          <p:cNvSpPr txBox="1"/>
          <p:nvPr/>
        </p:nvSpPr>
        <p:spPr>
          <a:xfrm>
            <a:off x="352770" y="327728"/>
            <a:ext cx="5801989" cy="415498"/>
          </a:xfrm>
          <a:prstGeom prst="rect">
            <a:avLst/>
          </a:prstGeom>
          <a:noFill/>
        </p:spPr>
        <p:txBody>
          <a:bodyPr wrap="square" rtlCol="0">
            <a:spAutoFit/>
          </a:bodyPr>
          <a:lstStyle/>
          <a:p>
            <a:r>
              <a:rPr lang="it-IT" sz="2100" b="1" dirty="0">
                <a:solidFill>
                  <a:schemeClr val="bg1"/>
                </a:solidFill>
                <a:latin typeface="Founders Grotesk" panose="020B0503030202060203" pitchFamily="34" charset="77"/>
                <a:ea typeface="Gibson SemiBold" charset="0"/>
                <a:cs typeface="Gibson SemiBold" charset="0"/>
              </a:rPr>
              <a:t>ERASMUS+ STUDIO</a:t>
            </a:r>
          </a:p>
        </p:txBody>
      </p:sp>
      <p:sp>
        <p:nvSpPr>
          <p:cNvPr id="2" name="Rectangle 1"/>
          <p:cNvSpPr/>
          <p:nvPr/>
        </p:nvSpPr>
        <p:spPr>
          <a:xfrm>
            <a:off x="352770" y="836188"/>
            <a:ext cx="5336717" cy="369332"/>
          </a:xfrm>
          <a:prstGeom prst="rect">
            <a:avLst/>
          </a:prstGeom>
        </p:spPr>
        <p:txBody>
          <a:bodyPr wrap="none">
            <a:spAutoFit/>
          </a:bodyPr>
          <a:lstStyle/>
          <a:p>
            <a:r>
              <a:rPr lang="it-IT" dirty="0">
                <a:solidFill>
                  <a:srgbClr val="70240F"/>
                </a:solidFill>
                <a:latin typeface="Founders Grotesk" panose="020B0503030202060203" pitchFamily="34" charset="77"/>
                <a:ea typeface="Gibson" charset="0"/>
                <a:cs typeface="Gibson" charset="0"/>
              </a:rPr>
              <a:t>D INGEGNERIA INDUSTRIALE E DELL’INFORMAZIONE</a:t>
            </a:r>
            <a:endParaRPr lang="en-US" sz="800" dirty="0"/>
          </a:p>
        </p:txBody>
      </p:sp>
      <p:sp>
        <p:nvSpPr>
          <p:cNvPr id="7" name="Rectangle 6"/>
          <p:cNvSpPr/>
          <p:nvPr/>
        </p:nvSpPr>
        <p:spPr>
          <a:xfrm>
            <a:off x="8297165" y="418094"/>
            <a:ext cx="846835" cy="400110"/>
          </a:xfrm>
          <a:prstGeom prst="rect">
            <a:avLst/>
          </a:prstGeom>
        </p:spPr>
        <p:txBody>
          <a:bodyPr wrap="none">
            <a:spAutoFit/>
          </a:bodyPr>
          <a:lstStyle/>
          <a:p>
            <a:r>
              <a:rPr lang="it-IT" sz="2000" dirty="0">
                <a:solidFill>
                  <a:schemeClr val="bg1"/>
                </a:solidFill>
                <a:latin typeface="Founders Grotesk Semibold" panose="020B0703030202060203" pitchFamily="34" charset="0"/>
              </a:rPr>
              <a:t>dove?</a:t>
            </a:r>
            <a:endParaRPr lang="en-US" sz="2000" dirty="0">
              <a:solidFill>
                <a:schemeClr val="bg1"/>
              </a:solidFill>
              <a:latin typeface="Founders Grotesk Semibold" panose="020B0703030202060203"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785750291"/>
              </p:ext>
            </p:extLst>
          </p:nvPr>
        </p:nvGraphicFramePr>
        <p:xfrm>
          <a:off x="628650" y="1280160"/>
          <a:ext cx="7886701" cy="3036295"/>
        </p:xfrm>
        <a:graphic>
          <a:graphicData uri="http://schemas.openxmlformats.org/drawingml/2006/table">
            <a:tbl>
              <a:tblPr/>
              <a:tblGrid>
                <a:gridCol w="574106">
                  <a:extLst>
                    <a:ext uri="{9D8B030D-6E8A-4147-A177-3AD203B41FA5}">
                      <a16:colId xmlns:a16="http://schemas.microsoft.com/office/drawing/2014/main" val="937785052"/>
                    </a:ext>
                  </a:extLst>
                </a:gridCol>
                <a:gridCol w="661091">
                  <a:extLst>
                    <a:ext uri="{9D8B030D-6E8A-4147-A177-3AD203B41FA5}">
                      <a16:colId xmlns:a16="http://schemas.microsoft.com/office/drawing/2014/main" val="3320054879"/>
                    </a:ext>
                  </a:extLst>
                </a:gridCol>
                <a:gridCol w="556708">
                  <a:extLst>
                    <a:ext uri="{9D8B030D-6E8A-4147-A177-3AD203B41FA5}">
                      <a16:colId xmlns:a16="http://schemas.microsoft.com/office/drawing/2014/main" val="4093147181"/>
                    </a:ext>
                  </a:extLst>
                </a:gridCol>
                <a:gridCol w="2139847">
                  <a:extLst>
                    <a:ext uri="{9D8B030D-6E8A-4147-A177-3AD203B41FA5}">
                      <a16:colId xmlns:a16="http://schemas.microsoft.com/office/drawing/2014/main" val="2374133110"/>
                    </a:ext>
                  </a:extLst>
                </a:gridCol>
                <a:gridCol w="1687522">
                  <a:extLst>
                    <a:ext uri="{9D8B030D-6E8A-4147-A177-3AD203B41FA5}">
                      <a16:colId xmlns:a16="http://schemas.microsoft.com/office/drawing/2014/main" val="3187082029"/>
                    </a:ext>
                  </a:extLst>
                </a:gridCol>
                <a:gridCol w="447976">
                  <a:extLst>
                    <a:ext uri="{9D8B030D-6E8A-4147-A177-3AD203B41FA5}">
                      <a16:colId xmlns:a16="http://schemas.microsoft.com/office/drawing/2014/main" val="1966265078"/>
                    </a:ext>
                  </a:extLst>
                </a:gridCol>
                <a:gridCol w="134828">
                  <a:extLst>
                    <a:ext uri="{9D8B030D-6E8A-4147-A177-3AD203B41FA5}">
                      <a16:colId xmlns:a16="http://schemas.microsoft.com/office/drawing/2014/main" val="950916198"/>
                    </a:ext>
                  </a:extLst>
                </a:gridCol>
                <a:gridCol w="134828">
                  <a:extLst>
                    <a:ext uri="{9D8B030D-6E8A-4147-A177-3AD203B41FA5}">
                      <a16:colId xmlns:a16="http://schemas.microsoft.com/office/drawing/2014/main" val="1644010423"/>
                    </a:ext>
                  </a:extLst>
                </a:gridCol>
                <a:gridCol w="134828">
                  <a:extLst>
                    <a:ext uri="{9D8B030D-6E8A-4147-A177-3AD203B41FA5}">
                      <a16:colId xmlns:a16="http://schemas.microsoft.com/office/drawing/2014/main" val="2844005666"/>
                    </a:ext>
                  </a:extLst>
                </a:gridCol>
                <a:gridCol w="388536">
                  <a:extLst>
                    <a:ext uri="{9D8B030D-6E8A-4147-A177-3AD203B41FA5}">
                      <a16:colId xmlns:a16="http://schemas.microsoft.com/office/drawing/2014/main" val="4030618404"/>
                    </a:ext>
                  </a:extLst>
                </a:gridCol>
                <a:gridCol w="1026431">
                  <a:extLst>
                    <a:ext uri="{9D8B030D-6E8A-4147-A177-3AD203B41FA5}">
                      <a16:colId xmlns:a16="http://schemas.microsoft.com/office/drawing/2014/main" val="3165618536"/>
                    </a:ext>
                  </a:extLst>
                </a:gridCol>
              </a:tblGrid>
              <a:tr h="600643">
                <a:tc>
                  <a:txBody>
                    <a:bodyPr/>
                    <a:lstStyle/>
                    <a:p>
                      <a:pPr algn="ctr" fontAlgn="ctr"/>
                      <a:r>
                        <a:rPr lang="en-US" sz="700" b="1" i="0" u="none" strike="noStrike" dirty="0" err="1">
                          <a:solidFill>
                            <a:srgbClr val="000000"/>
                          </a:solidFill>
                          <a:effectLst/>
                          <a:latin typeface="Calibri" panose="020F0502020204030204" pitchFamily="34" charset="0"/>
                        </a:rPr>
                        <a:t>Coordinatore</a:t>
                      </a:r>
                      <a:endParaRPr lang="en-US" sz="700" b="1" i="0" u="none" strike="noStrike" dirty="0">
                        <a:solidFill>
                          <a:srgbClr val="000000"/>
                        </a:solidFill>
                        <a:effectLst/>
                        <a:latin typeface="Calibri" panose="020F0502020204030204" pitchFamily="34" charset="0"/>
                      </a:endParaRPr>
                    </a:p>
                  </a:txBody>
                  <a:tcPr marL="4352" marR="4352" marT="435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0" u="none" strike="noStrike">
                          <a:solidFill>
                            <a:srgbClr val="000000"/>
                          </a:solidFill>
                          <a:effectLst/>
                          <a:latin typeface="Calibri" panose="020F0502020204030204" pitchFamily="34" charset="0"/>
                        </a:rPr>
                        <a:t>ERASMUS CODE</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0" u="none" strike="noStrike">
                          <a:solidFill>
                            <a:srgbClr val="000000"/>
                          </a:solidFill>
                          <a:effectLst/>
                          <a:latin typeface="Calibri" panose="020F0502020204030204" pitchFamily="34" charset="0"/>
                        </a:rPr>
                        <a:t>PAESE</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0" u="none" strike="noStrike" dirty="0">
                          <a:solidFill>
                            <a:srgbClr val="000000"/>
                          </a:solidFill>
                          <a:effectLst/>
                          <a:latin typeface="Calibri" panose="020F0502020204030204" pitchFamily="34" charset="0"/>
                        </a:rPr>
                        <a:t>UNIVERSITÀ</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it-IT" sz="700" b="1" i="0" u="none" strike="noStrike" dirty="0">
                          <a:solidFill>
                            <a:srgbClr val="000000"/>
                          </a:solidFill>
                          <a:effectLst/>
                          <a:latin typeface="Calibri" panose="020F0502020204030204" pitchFamily="34" charset="0"/>
                        </a:rPr>
                        <a:t>Facoltà e/o Dipartimento e/o Istituto</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a:solidFill>
                            <a:srgbClr val="000000"/>
                          </a:solidFill>
                          <a:effectLst/>
                          <a:latin typeface="Calibri" panose="020F0502020204030204" pitchFamily="34" charset="0"/>
                        </a:rPr>
                        <a:t>MESI PER STUDENTE</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err="1">
                          <a:solidFill>
                            <a:srgbClr val="000000"/>
                          </a:solidFill>
                          <a:effectLst/>
                          <a:latin typeface="Calibri" panose="020F0502020204030204" pitchFamily="34" charset="0"/>
                        </a:rPr>
                        <a:t>Corsi</a:t>
                      </a:r>
                      <a:endParaRPr lang="en-US" sz="700" b="1" i="1" u="none" strike="noStrike" dirty="0">
                        <a:solidFill>
                          <a:srgbClr val="000000"/>
                        </a:solidFill>
                        <a:effectLst/>
                        <a:latin typeface="Calibri" panose="020F0502020204030204" pitchFamily="34" charset="0"/>
                      </a:endParaRPr>
                    </a:p>
                  </a:txBody>
                  <a:tcPr marL="4352" marR="4352" marT="4352"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err="1">
                          <a:solidFill>
                            <a:srgbClr val="000000"/>
                          </a:solidFill>
                          <a:effectLst/>
                          <a:latin typeface="Calibri" panose="020F0502020204030204" pitchFamily="34" charset="0"/>
                        </a:rPr>
                        <a:t>Lavoro</a:t>
                      </a:r>
                      <a:r>
                        <a:rPr lang="en-US" sz="700" b="1" i="1" u="none" strike="noStrike" dirty="0">
                          <a:solidFill>
                            <a:srgbClr val="000000"/>
                          </a:solidFill>
                          <a:effectLst/>
                          <a:latin typeface="Calibri" panose="020F0502020204030204" pitchFamily="34" charset="0"/>
                        </a:rPr>
                        <a:t> di </a:t>
                      </a:r>
                      <a:r>
                        <a:rPr lang="en-US" sz="700" b="1" i="1" u="none" strike="noStrike" dirty="0" err="1">
                          <a:solidFill>
                            <a:srgbClr val="000000"/>
                          </a:solidFill>
                          <a:effectLst/>
                          <a:latin typeface="Calibri" panose="020F0502020204030204" pitchFamily="34" charset="0"/>
                        </a:rPr>
                        <a:t>tesi</a:t>
                      </a:r>
                      <a:endParaRPr lang="en-US" sz="700" b="1" i="1" u="none" strike="noStrike" dirty="0">
                        <a:solidFill>
                          <a:srgbClr val="000000"/>
                        </a:solidFill>
                        <a:effectLst/>
                        <a:latin typeface="Calibri" panose="020F0502020204030204" pitchFamily="34" charset="0"/>
                      </a:endParaRPr>
                    </a:p>
                  </a:txBody>
                  <a:tcPr marL="4352" marR="4352" marT="4352"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err="1">
                          <a:solidFill>
                            <a:srgbClr val="000000"/>
                          </a:solidFill>
                          <a:effectLst/>
                          <a:latin typeface="Calibri" panose="020F0502020204030204" pitchFamily="34" charset="0"/>
                        </a:rPr>
                        <a:t>Tirocinio</a:t>
                      </a:r>
                      <a:endParaRPr lang="en-US" sz="700" b="1" i="1" u="none" strike="noStrike" dirty="0">
                        <a:solidFill>
                          <a:srgbClr val="000000"/>
                        </a:solidFill>
                        <a:effectLst/>
                        <a:latin typeface="Calibri" panose="020F0502020204030204" pitchFamily="34" charset="0"/>
                      </a:endParaRPr>
                    </a:p>
                  </a:txBody>
                  <a:tcPr marL="4352" marR="4352" marT="4352"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a:solidFill>
                            <a:srgbClr val="000000"/>
                          </a:solidFill>
                          <a:effectLst/>
                          <a:latin typeface="Calibri" panose="020F0502020204030204" pitchFamily="34" charset="0"/>
                        </a:rPr>
                        <a:t>ISCED CODE</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a:solidFill>
                            <a:srgbClr val="000000"/>
                          </a:solidFill>
                          <a:effectLst/>
                          <a:latin typeface="Calibri" panose="020F0502020204030204" pitchFamily="34" charset="0"/>
                        </a:rPr>
                        <a:t>LIVELLO LINGUISTICO</a:t>
                      </a:r>
                    </a:p>
                  </a:txBody>
                  <a:tcPr marL="4352" marR="4352" marT="435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3797051868"/>
                  </a:ext>
                </a:extLst>
              </a:tr>
              <a:tr h="405942">
                <a:tc>
                  <a:txBody>
                    <a:bodyPr/>
                    <a:lstStyle/>
                    <a:p>
                      <a:pPr algn="ctr" fontAlgn="ctr"/>
                      <a:r>
                        <a:rPr lang="en-US" sz="800" b="0" i="0" u="none" strike="noStrike" dirty="0" err="1">
                          <a:solidFill>
                            <a:srgbClr val="000000"/>
                          </a:solidFill>
                          <a:effectLst/>
                          <a:latin typeface="Calibri" panose="020F0502020204030204" pitchFamily="34" charset="0"/>
                        </a:rPr>
                        <a:t>Castelli</a:t>
                      </a:r>
                      <a:endParaRPr lang="en-US" sz="800" b="0" i="0" u="none" strike="noStrike" dirty="0">
                        <a:solidFill>
                          <a:srgbClr val="000000"/>
                        </a:solidFill>
                        <a:effectLst/>
                        <a:latin typeface="Calibri" panose="020F0502020204030204" pitchFamily="34" charset="0"/>
                      </a:endParaRPr>
                    </a:p>
                  </a:txBody>
                  <a:tcPr marL="4352" marR="4352" marT="435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panose="020F0502020204030204" pitchFamily="34" charset="0"/>
                        </a:rPr>
                        <a:t>B BRUXEL04</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BELGIO</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sng" strike="noStrike" dirty="0" err="1">
                          <a:solidFill>
                            <a:srgbClr val="0563C1"/>
                          </a:solidFill>
                          <a:effectLst/>
                          <a:latin typeface="Arial" panose="020B0604020202020204" pitchFamily="34" charset="0"/>
                          <a:hlinkClick r:id="rId5"/>
                        </a:rPr>
                        <a:t>Université</a:t>
                      </a:r>
                      <a:r>
                        <a:rPr lang="en-US" sz="800" b="0" i="0" u="sng" strike="noStrike" dirty="0">
                          <a:solidFill>
                            <a:srgbClr val="0563C1"/>
                          </a:solidFill>
                          <a:effectLst/>
                          <a:latin typeface="Arial" panose="020B0604020202020204" pitchFamily="34" charset="0"/>
                          <a:hlinkClick r:id="rId5"/>
                        </a:rPr>
                        <a:t> </a:t>
                      </a:r>
                      <a:r>
                        <a:rPr lang="en-US" sz="800" b="0" i="0" u="sng" strike="noStrike" dirty="0" err="1">
                          <a:solidFill>
                            <a:srgbClr val="0563C1"/>
                          </a:solidFill>
                          <a:effectLst/>
                          <a:latin typeface="Arial" panose="020B0604020202020204" pitchFamily="34" charset="0"/>
                          <a:hlinkClick r:id="rId5"/>
                        </a:rPr>
                        <a:t>Libre</a:t>
                      </a:r>
                      <a:r>
                        <a:rPr lang="en-US" sz="800" b="0" i="0" u="sng" strike="noStrike" dirty="0">
                          <a:solidFill>
                            <a:srgbClr val="0563C1"/>
                          </a:solidFill>
                          <a:effectLst/>
                          <a:latin typeface="Arial" panose="020B0604020202020204" pitchFamily="34" charset="0"/>
                          <a:hlinkClick r:id="rId5"/>
                        </a:rPr>
                        <a:t> de </a:t>
                      </a:r>
                      <a:r>
                        <a:rPr lang="en-US" sz="800" b="0" i="0" u="sng" strike="noStrike" dirty="0" err="1">
                          <a:solidFill>
                            <a:srgbClr val="0563C1"/>
                          </a:solidFill>
                          <a:effectLst/>
                          <a:latin typeface="Arial" panose="020B0604020202020204" pitchFamily="34" charset="0"/>
                          <a:hlinkClick r:id="rId5"/>
                        </a:rPr>
                        <a:t>Bruxelles</a:t>
                      </a:r>
                      <a:endParaRPr lang="en-US" sz="800" b="0" i="0" u="sng" strike="noStrike" dirty="0">
                        <a:solidFill>
                          <a:srgbClr val="0563C1"/>
                        </a:solidFill>
                        <a:effectLst/>
                        <a:latin typeface="Arial" panose="020B0604020202020204" pitchFamily="34" charset="0"/>
                      </a:endParaRP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1" u="none" strike="noStrike">
                          <a:solidFill>
                            <a:srgbClr val="000000"/>
                          </a:solidFill>
                          <a:effectLst/>
                          <a:latin typeface="Calibri" panose="020F0502020204030204" pitchFamily="34" charset="0"/>
                        </a:rPr>
                        <a:t>Faculté des Sciences, Department d'Informatique</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6</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rgbClr val="000000"/>
                          </a:solidFill>
                          <a:effectLst/>
                          <a:latin typeface="Calibri" panose="020F0502020204030204" pitchFamily="34" charset="0"/>
                        </a:rPr>
                        <a:t>0610</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FRA B1-other ENG B2</a:t>
                      </a:r>
                    </a:p>
                  </a:txBody>
                  <a:tcPr marL="4352" marR="4352" marT="435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8155006"/>
                  </a:ext>
                </a:extLst>
              </a:tr>
              <a:tr h="405942">
                <a:tc>
                  <a:txBody>
                    <a:bodyPr/>
                    <a:lstStyle/>
                    <a:p>
                      <a:pPr algn="ctr" fontAlgn="ctr"/>
                      <a:r>
                        <a:rPr lang="en-US" sz="800" b="0" i="0" u="none" strike="noStrike" dirty="0" err="1">
                          <a:solidFill>
                            <a:schemeClr val="tx1"/>
                          </a:solidFill>
                          <a:effectLst/>
                          <a:latin typeface="Calibri" panose="020F0502020204030204" pitchFamily="34" charset="0"/>
                        </a:rPr>
                        <a:t>Parussini</a:t>
                      </a:r>
                      <a:endParaRPr lang="en-US" sz="800" b="0" i="0" u="none" strike="noStrike" dirty="0">
                        <a:solidFill>
                          <a:schemeClr val="tx1"/>
                        </a:solidFill>
                        <a:effectLst/>
                        <a:latin typeface="Calibri" panose="020F0502020204030204" pitchFamily="34" charset="0"/>
                      </a:endParaRPr>
                    </a:p>
                  </a:txBody>
                  <a:tcPr marL="4352" marR="4352" marT="435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chemeClr val="tx1"/>
                          </a:solidFill>
                          <a:effectLst/>
                          <a:latin typeface="Calibri" panose="020F0502020204030204" pitchFamily="34" charset="0"/>
                        </a:rPr>
                        <a:t>D COTTBUS03</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chemeClr val="tx1"/>
                          </a:solidFill>
                          <a:effectLst/>
                          <a:latin typeface="Calibri" panose="020F0502020204030204" pitchFamily="34" charset="0"/>
                        </a:rPr>
                        <a:t>GERMANIA</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sng" strike="noStrike" kern="1200" dirty="0">
                          <a:solidFill>
                            <a:srgbClr val="0563C1"/>
                          </a:solidFill>
                          <a:effectLst/>
                          <a:latin typeface="Arial" panose="020B0604020202020204" pitchFamily="34" charset="0"/>
                          <a:ea typeface="+mn-ea"/>
                          <a:cs typeface="+mn-cs"/>
                        </a:rPr>
                        <a:t>Brandenburg University of Technology Cottbus-</a:t>
                      </a:r>
                      <a:r>
                        <a:rPr lang="en-US" sz="800" b="0" i="0" u="sng" strike="noStrike" kern="1200" dirty="0" err="1">
                          <a:solidFill>
                            <a:srgbClr val="0563C1"/>
                          </a:solidFill>
                          <a:effectLst/>
                          <a:latin typeface="Arial" panose="020B0604020202020204" pitchFamily="34" charset="0"/>
                          <a:ea typeface="+mn-ea"/>
                          <a:cs typeface="+mn-cs"/>
                        </a:rPr>
                        <a:t>Senftenberg</a:t>
                      </a:r>
                      <a:endParaRPr lang="en-US" sz="800" b="0" i="0" u="sng" strike="noStrike" kern="1200" dirty="0">
                        <a:solidFill>
                          <a:srgbClr val="0563C1"/>
                        </a:solidFill>
                        <a:effectLst/>
                        <a:latin typeface="Arial" panose="020B0604020202020204" pitchFamily="34" charset="0"/>
                        <a:ea typeface="+mn-ea"/>
                        <a:cs typeface="+mn-cs"/>
                      </a:endParaRP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1" u="none" strike="noStrike" dirty="0">
                          <a:solidFill>
                            <a:schemeClr val="tx1"/>
                          </a:solidFill>
                          <a:effectLst/>
                          <a:latin typeface="Calibri" panose="020F0502020204030204" pitchFamily="34" charset="0"/>
                        </a:rPr>
                        <a:t>Faculty 3 Mechanical Engineering, Electrical and Energy Systems</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6</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chemeClr val="tx1"/>
                          </a:solidFill>
                          <a:effectLst/>
                          <a:latin typeface="Calibri" panose="020F0502020204030204" pitchFamily="34" charset="0"/>
                        </a:rPr>
                        <a:t>0710</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TED B1/ENG B1</a:t>
                      </a:r>
                    </a:p>
                  </a:txBody>
                  <a:tcPr marL="4352" marR="4352" marT="435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6300696"/>
                  </a:ext>
                </a:extLst>
              </a:tr>
              <a:tr h="405942">
                <a:tc>
                  <a:txBody>
                    <a:bodyPr/>
                    <a:lstStyle/>
                    <a:p>
                      <a:pPr algn="ctr" fontAlgn="ctr"/>
                      <a:r>
                        <a:rPr lang="en-US" sz="800" b="0" i="0" u="none" strike="noStrike" dirty="0" err="1">
                          <a:solidFill>
                            <a:srgbClr val="000000"/>
                          </a:solidFill>
                          <a:effectLst/>
                          <a:latin typeface="Calibri" panose="020F0502020204030204" pitchFamily="34" charset="0"/>
                        </a:rPr>
                        <a:t>Lughi</a:t>
                      </a:r>
                      <a:endParaRPr lang="en-US" sz="800" b="0" i="0" u="none" strike="noStrike" dirty="0">
                        <a:solidFill>
                          <a:srgbClr val="000000"/>
                        </a:solidFill>
                        <a:effectLst/>
                        <a:latin typeface="Calibri" panose="020F0502020204030204" pitchFamily="34" charset="0"/>
                      </a:endParaRPr>
                    </a:p>
                  </a:txBody>
                  <a:tcPr marL="4352" marR="4352" marT="435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panose="020F0502020204030204" pitchFamily="34" charset="0"/>
                        </a:rPr>
                        <a:t>D SAARBRU01</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GERMANIA</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sng" strike="noStrike">
                          <a:solidFill>
                            <a:srgbClr val="0563C1"/>
                          </a:solidFill>
                          <a:effectLst/>
                          <a:latin typeface="Arial" panose="020B0604020202020204" pitchFamily="34" charset="0"/>
                          <a:hlinkClick r:id="rId6"/>
                        </a:rPr>
                        <a:t>Universität des Saarlandes</a:t>
                      </a:r>
                      <a:endParaRPr lang="en-US" sz="800" b="0" i="0" u="sng" strike="noStrike">
                        <a:solidFill>
                          <a:srgbClr val="0563C1"/>
                        </a:solidFill>
                        <a:effectLst/>
                        <a:latin typeface="Arial" panose="020B0604020202020204" pitchFamily="34" charset="0"/>
                      </a:endParaRP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1" u="none" strike="noStrike">
                          <a:solidFill>
                            <a:srgbClr val="000000"/>
                          </a:solidFill>
                          <a:effectLst/>
                          <a:latin typeface="Calibri" panose="020F0502020204030204" pitchFamily="34" charset="0"/>
                        </a:rPr>
                        <a:t>Department of Materials Science and Engineering</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6</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rgbClr val="000000"/>
                          </a:solidFill>
                          <a:effectLst/>
                          <a:latin typeface="Calibri" panose="020F0502020204030204" pitchFamily="34" charset="0"/>
                        </a:rPr>
                        <a:t>0710</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ENG B2- other TED B1 (for courses)</a:t>
                      </a:r>
                    </a:p>
                  </a:txBody>
                  <a:tcPr marL="4352" marR="4352" marT="435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9176552"/>
                  </a:ext>
                </a:extLst>
              </a:tr>
              <a:tr h="405942">
                <a:tc>
                  <a:txBody>
                    <a:bodyPr/>
                    <a:lstStyle/>
                    <a:p>
                      <a:pPr algn="ctr" fontAlgn="ctr"/>
                      <a:r>
                        <a:rPr lang="en-US" sz="800" b="0" i="0" u="none" strike="noStrike" dirty="0" err="1">
                          <a:solidFill>
                            <a:srgbClr val="000000"/>
                          </a:solidFill>
                          <a:effectLst/>
                          <a:latin typeface="Calibri" panose="020F0502020204030204" pitchFamily="34" charset="0"/>
                        </a:rPr>
                        <a:t>Bulian</a:t>
                      </a:r>
                      <a:endParaRPr lang="en-US" sz="800" b="0" i="0" u="none" strike="noStrike" dirty="0">
                        <a:solidFill>
                          <a:srgbClr val="000000"/>
                        </a:solidFill>
                        <a:effectLst/>
                        <a:latin typeface="Calibri" panose="020F0502020204030204" pitchFamily="34" charset="0"/>
                      </a:endParaRPr>
                    </a:p>
                  </a:txBody>
                  <a:tcPr marL="4352" marR="4352" marT="435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panose="020F0502020204030204" pitchFamily="34" charset="0"/>
                        </a:rPr>
                        <a:t>E LA-CORU01</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SPAGNA</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sng" strike="noStrike">
                          <a:solidFill>
                            <a:srgbClr val="0563C1"/>
                          </a:solidFill>
                          <a:effectLst/>
                          <a:latin typeface="Arial" panose="020B0604020202020204" pitchFamily="34" charset="0"/>
                          <a:hlinkClick r:id="rId7"/>
                        </a:rPr>
                        <a:t>Universidade de Coruna</a:t>
                      </a:r>
                      <a:endParaRPr lang="en-US" sz="800" b="0" i="0" u="sng" strike="noStrike">
                        <a:solidFill>
                          <a:srgbClr val="0563C1"/>
                        </a:solidFill>
                        <a:effectLst/>
                        <a:latin typeface="Arial" panose="020B0604020202020204" pitchFamily="34" charset="0"/>
                      </a:endParaRP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1" u="none" strike="noStrike">
                          <a:solidFill>
                            <a:srgbClr val="000000"/>
                          </a:solidFill>
                          <a:effectLst/>
                          <a:latin typeface="Calibri" panose="020F0502020204030204" pitchFamily="34" charset="0"/>
                        </a:rPr>
                        <a:t>Escola Politecnica Superior / Escuela Politécnica Superior / Higher Polytechnic University College</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10</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rgbClr val="000000"/>
                          </a:solidFill>
                          <a:effectLst/>
                          <a:latin typeface="Calibri" panose="020F0502020204030204" pitchFamily="34" charset="0"/>
                        </a:rPr>
                        <a:t>0716</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SPA B1</a:t>
                      </a:r>
                    </a:p>
                  </a:txBody>
                  <a:tcPr marL="4352" marR="4352" marT="435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1809855"/>
                  </a:ext>
                </a:extLst>
              </a:tr>
              <a:tr h="405942">
                <a:tc>
                  <a:txBody>
                    <a:bodyPr/>
                    <a:lstStyle/>
                    <a:p>
                      <a:pPr algn="ctr" fontAlgn="ctr"/>
                      <a:r>
                        <a:rPr lang="en-US" sz="800" b="0" i="0" u="none" strike="noStrike" dirty="0" err="1">
                          <a:solidFill>
                            <a:schemeClr val="tx1"/>
                          </a:solidFill>
                          <a:effectLst/>
                          <a:latin typeface="Calibri" panose="020F0502020204030204" pitchFamily="34" charset="0"/>
                        </a:rPr>
                        <a:t>Bulian</a:t>
                      </a:r>
                      <a:endParaRPr lang="en-US" sz="800" b="0" i="0" u="none" strike="noStrike" dirty="0">
                        <a:solidFill>
                          <a:schemeClr val="tx1"/>
                        </a:solidFill>
                        <a:effectLst/>
                        <a:latin typeface="Calibri" panose="020F0502020204030204" pitchFamily="34" charset="0"/>
                      </a:endParaRPr>
                    </a:p>
                  </a:txBody>
                  <a:tcPr marL="4352" marR="4352" marT="435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chemeClr val="tx1"/>
                          </a:solidFill>
                          <a:effectLst/>
                          <a:latin typeface="Calibri" panose="020F0502020204030204" pitchFamily="34" charset="0"/>
                        </a:rPr>
                        <a:t>E MADRID05</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chemeClr val="tx1"/>
                          </a:solidFill>
                          <a:effectLst/>
                          <a:latin typeface="Calibri" panose="020F0502020204030204" pitchFamily="34" charset="0"/>
                        </a:rPr>
                        <a:t>SPAGNA</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sng" strike="noStrike" dirty="0">
                          <a:solidFill>
                            <a:srgbClr val="C00000"/>
                          </a:solidFill>
                          <a:effectLst/>
                          <a:latin typeface="Arial" panose="020B0604020202020204" pitchFamily="34" charset="0"/>
                          <a:hlinkClick r:id="rId8"/>
                        </a:rPr>
                        <a:t>Universidad </a:t>
                      </a:r>
                      <a:r>
                        <a:rPr lang="en-US" sz="800" b="0" i="0" u="sng" strike="noStrike" dirty="0" err="1">
                          <a:solidFill>
                            <a:srgbClr val="C00000"/>
                          </a:solidFill>
                          <a:effectLst/>
                          <a:latin typeface="Arial" panose="020B0604020202020204" pitchFamily="34" charset="0"/>
                          <a:hlinkClick r:id="rId8"/>
                        </a:rPr>
                        <a:t>Politecnica</a:t>
                      </a:r>
                      <a:r>
                        <a:rPr lang="en-US" sz="800" b="0" i="0" u="sng" strike="noStrike" dirty="0">
                          <a:solidFill>
                            <a:srgbClr val="C00000"/>
                          </a:solidFill>
                          <a:effectLst/>
                          <a:latin typeface="Arial" panose="020B0604020202020204" pitchFamily="34" charset="0"/>
                          <a:hlinkClick r:id="rId8"/>
                        </a:rPr>
                        <a:t> de Madrid</a:t>
                      </a:r>
                      <a:endParaRPr lang="en-US" sz="800" b="0" i="0" u="sng" strike="noStrike" dirty="0">
                        <a:solidFill>
                          <a:srgbClr val="C00000"/>
                        </a:solidFill>
                        <a:effectLst/>
                        <a:latin typeface="Arial" panose="020B0604020202020204" pitchFamily="34" charset="0"/>
                      </a:endParaRP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1" u="none" strike="noStrike" dirty="0" err="1">
                          <a:solidFill>
                            <a:schemeClr val="tx1"/>
                          </a:solidFill>
                          <a:effectLst/>
                          <a:latin typeface="Calibri" panose="020F0502020204030204" pitchFamily="34" charset="0"/>
                        </a:rPr>
                        <a:t>Escuela</a:t>
                      </a:r>
                      <a:r>
                        <a:rPr lang="en-US" sz="700" b="0" i="1" u="none" strike="noStrike" dirty="0">
                          <a:solidFill>
                            <a:schemeClr val="tx1"/>
                          </a:solidFill>
                          <a:effectLst/>
                          <a:latin typeface="Calibri" panose="020F0502020204030204" pitchFamily="34" charset="0"/>
                        </a:rPr>
                        <a:t> </a:t>
                      </a:r>
                      <a:r>
                        <a:rPr lang="en-US" sz="700" b="0" i="1" u="none" strike="noStrike" dirty="0" err="1">
                          <a:solidFill>
                            <a:schemeClr val="tx1"/>
                          </a:solidFill>
                          <a:effectLst/>
                          <a:latin typeface="Calibri" panose="020F0502020204030204" pitchFamily="34" charset="0"/>
                        </a:rPr>
                        <a:t>Técnica</a:t>
                      </a:r>
                      <a:r>
                        <a:rPr lang="en-US" sz="700" b="0" i="1" u="none" strike="noStrike" dirty="0">
                          <a:solidFill>
                            <a:schemeClr val="tx1"/>
                          </a:solidFill>
                          <a:effectLst/>
                          <a:latin typeface="Calibri" panose="020F0502020204030204" pitchFamily="34" charset="0"/>
                        </a:rPr>
                        <a:t> Superior de </a:t>
                      </a:r>
                      <a:r>
                        <a:rPr lang="en-US" sz="700" b="0" i="1" u="none" strike="noStrike" dirty="0" err="1">
                          <a:solidFill>
                            <a:schemeClr val="tx1"/>
                          </a:solidFill>
                          <a:effectLst/>
                          <a:latin typeface="Calibri" panose="020F0502020204030204" pitchFamily="34" charset="0"/>
                        </a:rPr>
                        <a:t>Ingenieros</a:t>
                      </a:r>
                      <a:r>
                        <a:rPr lang="en-US" sz="700" b="0" i="1" u="none" strike="noStrike" dirty="0">
                          <a:solidFill>
                            <a:schemeClr val="tx1"/>
                          </a:solidFill>
                          <a:effectLst/>
                          <a:latin typeface="Calibri" panose="020F0502020204030204" pitchFamily="34" charset="0"/>
                        </a:rPr>
                        <a:t> </a:t>
                      </a:r>
                      <a:r>
                        <a:rPr lang="en-US" sz="700" b="0" i="1" u="none" strike="noStrike" dirty="0" err="1">
                          <a:solidFill>
                            <a:schemeClr val="tx1"/>
                          </a:solidFill>
                          <a:effectLst/>
                          <a:latin typeface="Calibri" panose="020F0502020204030204" pitchFamily="34" charset="0"/>
                        </a:rPr>
                        <a:t>Navales</a:t>
                      </a:r>
                      <a:endParaRPr lang="en-US" sz="700" b="0" i="1" u="none" strike="noStrike" dirty="0">
                        <a:solidFill>
                          <a:schemeClr val="tx1"/>
                        </a:solidFill>
                        <a:effectLst/>
                        <a:latin typeface="Calibri" panose="020F0502020204030204" pitchFamily="34" charset="0"/>
                      </a:endParaRP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10</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chemeClr val="tx1"/>
                          </a:solidFill>
                          <a:effectLst/>
                          <a:latin typeface="Calibri" panose="020F0502020204030204" pitchFamily="34" charset="0"/>
                        </a:rPr>
                        <a:t>0716</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SPA B1</a:t>
                      </a:r>
                      <a:r>
                        <a:rPr lang="en-US" sz="700" b="0" i="0" u="none" strike="noStrike" dirty="0">
                          <a:solidFill>
                            <a:srgbClr val="000000"/>
                          </a:solidFill>
                          <a:effectLst/>
                          <a:latin typeface="Calibri" panose="020F0502020204030204" pitchFamily="34" charset="0"/>
                        </a:rPr>
                        <a:t>/ ENG B2</a:t>
                      </a:r>
                      <a:endParaRPr lang="en-US" sz="700" b="0" i="0" u="none" strike="noStrike" dirty="0">
                        <a:solidFill>
                          <a:schemeClr val="tx1"/>
                        </a:solidFill>
                        <a:effectLst/>
                        <a:latin typeface="Calibri" panose="020F0502020204030204" pitchFamily="34" charset="0"/>
                      </a:endParaRPr>
                    </a:p>
                  </a:txBody>
                  <a:tcPr marL="4352" marR="4352" marT="435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516363"/>
                  </a:ext>
                </a:extLst>
              </a:tr>
              <a:tr h="405942">
                <a:tc>
                  <a:txBody>
                    <a:bodyPr/>
                    <a:lstStyle/>
                    <a:p>
                      <a:pPr algn="ctr" fontAlgn="ctr"/>
                      <a:r>
                        <a:rPr lang="en-US" sz="800" b="0" i="0" u="none" strike="noStrike" dirty="0" err="1">
                          <a:solidFill>
                            <a:srgbClr val="000000"/>
                          </a:solidFill>
                          <a:effectLst/>
                          <a:latin typeface="Calibri" panose="020F0502020204030204" pitchFamily="34" charset="0"/>
                        </a:rPr>
                        <a:t>Castelli</a:t>
                      </a:r>
                      <a:endParaRPr lang="en-US" sz="800" b="0" i="0" u="none" strike="noStrike" dirty="0">
                        <a:solidFill>
                          <a:srgbClr val="000000"/>
                        </a:solidFill>
                        <a:effectLst/>
                        <a:latin typeface="Calibri" panose="020F0502020204030204" pitchFamily="34" charset="0"/>
                      </a:endParaRPr>
                    </a:p>
                  </a:txBody>
                  <a:tcPr marL="4352" marR="4352" marT="435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LT KAUNAS01</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LITUANIA</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sng" strike="noStrike" dirty="0" err="1">
                          <a:solidFill>
                            <a:srgbClr val="0563C1"/>
                          </a:solidFill>
                          <a:effectLst/>
                          <a:latin typeface="Arial" panose="020B0604020202020204" pitchFamily="34" charset="0"/>
                          <a:hlinkClick r:id="rId9"/>
                        </a:rPr>
                        <a:t>Vytautas</a:t>
                      </a:r>
                      <a:r>
                        <a:rPr lang="en-US" sz="800" b="0" i="0" u="sng" strike="noStrike" dirty="0">
                          <a:solidFill>
                            <a:srgbClr val="0563C1"/>
                          </a:solidFill>
                          <a:effectLst/>
                          <a:latin typeface="Arial" panose="020B0604020202020204" pitchFamily="34" charset="0"/>
                          <a:hlinkClick r:id="rId9"/>
                        </a:rPr>
                        <a:t> Magnus University</a:t>
                      </a:r>
                      <a:endParaRPr lang="en-US" sz="800" b="0" i="0" u="sng" strike="noStrike" dirty="0">
                        <a:solidFill>
                          <a:srgbClr val="0563C1"/>
                        </a:solidFill>
                        <a:effectLst/>
                        <a:latin typeface="Arial" panose="020B0604020202020204" pitchFamily="34" charset="0"/>
                      </a:endParaRP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1" u="none" strike="noStrike" dirty="0">
                          <a:solidFill>
                            <a:srgbClr val="000000"/>
                          </a:solidFill>
                          <a:effectLst/>
                          <a:latin typeface="Calibri" panose="020F0502020204030204" pitchFamily="34" charset="0"/>
                        </a:rPr>
                        <a:t>Faculty of Informatics</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5</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kern="1200" dirty="0">
                          <a:solidFill>
                            <a:schemeClr val="tx1"/>
                          </a:solidFill>
                          <a:effectLst/>
                          <a:latin typeface="Calibri" panose="020F0502020204030204" pitchFamily="34" charset="0"/>
                          <a:ea typeface="+mn-ea"/>
                          <a:cs typeface="+mn-cs"/>
                        </a:rPr>
                        <a:t>0610</a:t>
                      </a:r>
                    </a:p>
                    <a:p>
                      <a:pPr algn="ctr" fontAlgn="ctr"/>
                      <a:r>
                        <a:rPr lang="en-US" sz="700" b="1" i="0" u="none" strike="noStrike" kern="1200" dirty="0">
                          <a:solidFill>
                            <a:schemeClr val="tx1"/>
                          </a:solidFill>
                          <a:effectLst/>
                          <a:latin typeface="Calibri" panose="020F0502020204030204" pitchFamily="34" charset="0"/>
                          <a:ea typeface="+mn-ea"/>
                          <a:cs typeface="+mn-cs"/>
                        </a:rPr>
                        <a:t>0700</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ENG B2 </a:t>
                      </a:r>
                    </a:p>
                  </a:txBody>
                  <a:tcPr marL="4352" marR="4352" marT="435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7377452"/>
                  </a:ext>
                </a:extLst>
              </a:tr>
            </a:tbl>
          </a:graphicData>
        </a:graphic>
      </p:graphicFrame>
      <p:sp>
        <p:nvSpPr>
          <p:cNvPr id="8" name="TextBox 7"/>
          <p:cNvSpPr txBox="1"/>
          <p:nvPr/>
        </p:nvSpPr>
        <p:spPr>
          <a:xfrm>
            <a:off x="8009265" y="4419746"/>
            <a:ext cx="575799" cy="215444"/>
          </a:xfrm>
          <a:prstGeom prst="rect">
            <a:avLst/>
          </a:prstGeom>
          <a:noFill/>
        </p:spPr>
        <p:txBody>
          <a:bodyPr wrap="none" rtlCol="0">
            <a:spAutoFit/>
          </a:bodyPr>
          <a:lstStyle/>
          <a:p>
            <a:r>
              <a:rPr lang="en-US" sz="800" dirty="0">
                <a:latin typeface="Founders Grotesk" panose="020B0503030202060203"/>
              </a:rPr>
              <a:t>continua..</a:t>
            </a:r>
          </a:p>
        </p:txBody>
      </p:sp>
    </p:spTree>
    <p:extLst>
      <p:ext uri="{BB962C8B-B14F-4D97-AF65-F5344CB8AC3E}">
        <p14:creationId xmlns:p14="http://schemas.microsoft.com/office/powerpoint/2010/main" val="28986175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FC3E185-B303-E445-8467-23FFD77D3467}"/>
              </a:ext>
            </a:extLst>
          </p:cNvPr>
          <p:cNvPicPr>
            <a:picLocks noChangeAspect="1"/>
          </p:cNvPicPr>
          <p:nvPr/>
        </p:nvPicPr>
        <p:blipFill>
          <a:blip r:embed="rId4"/>
          <a:stretch>
            <a:fillRect/>
          </a:stretch>
        </p:blipFill>
        <p:spPr>
          <a:xfrm>
            <a:off x="0" y="0"/>
            <a:ext cx="9144000" cy="836188"/>
          </a:xfrm>
          <a:prstGeom prst="rect">
            <a:avLst/>
          </a:prstGeom>
        </p:spPr>
      </p:pic>
      <p:sp>
        <p:nvSpPr>
          <p:cNvPr id="5" name="CasellaDiTesto 4">
            <a:extLst>
              <a:ext uri="{FF2B5EF4-FFF2-40B4-BE49-F238E27FC236}">
                <a16:creationId xmlns:a16="http://schemas.microsoft.com/office/drawing/2014/main" id="{FF17ED5F-5680-5B40-A954-D09969114D11}"/>
              </a:ext>
            </a:extLst>
          </p:cNvPr>
          <p:cNvSpPr txBox="1"/>
          <p:nvPr/>
        </p:nvSpPr>
        <p:spPr>
          <a:xfrm>
            <a:off x="352770" y="327728"/>
            <a:ext cx="5801989" cy="415498"/>
          </a:xfrm>
          <a:prstGeom prst="rect">
            <a:avLst/>
          </a:prstGeom>
          <a:noFill/>
        </p:spPr>
        <p:txBody>
          <a:bodyPr wrap="square" rtlCol="0">
            <a:spAutoFit/>
          </a:bodyPr>
          <a:lstStyle/>
          <a:p>
            <a:r>
              <a:rPr lang="it-IT" sz="2100" b="1" dirty="0">
                <a:solidFill>
                  <a:schemeClr val="bg1"/>
                </a:solidFill>
                <a:latin typeface="Founders Grotesk" panose="020B0503030202060203" pitchFamily="34" charset="77"/>
                <a:ea typeface="Gibson SemiBold" charset="0"/>
                <a:cs typeface="Gibson SemiBold" charset="0"/>
              </a:rPr>
              <a:t>ERASMUS+ STUDIO</a:t>
            </a:r>
          </a:p>
        </p:txBody>
      </p:sp>
      <p:sp>
        <p:nvSpPr>
          <p:cNvPr id="2" name="Rectangle 1"/>
          <p:cNvSpPr/>
          <p:nvPr/>
        </p:nvSpPr>
        <p:spPr>
          <a:xfrm>
            <a:off x="352770" y="836188"/>
            <a:ext cx="5266185" cy="369332"/>
          </a:xfrm>
          <a:prstGeom prst="rect">
            <a:avLst/>
          </a:prstGeom>
        </p:spPr>
        <p:txBody>
          <a:bodyPr wrap="none">
            <a:spAutoFit/>
          </a:bodyPr>
          <a:lstStyle/>
          <a:p>
            <a:r>
              <a:rPr lang="it-IT" dirty="0">
                <a:solidFill>
                  <a:srgbClr val="70240F"/>
                </a:solidFill>
                <a:latin typeface="Founders Grotesk" panose="020B0503030202060203" pitchFamily="34" charset="77"/>
                <a:ea typeface="Gibson" charset="0"/>
                <a:cs typeface="Gibson" charset="0"/>
              </a:rPr>
              <a:t>D INGEGNERIA INDUSTRIALE E DELL’INFORMAZIONE</a:t>
            </a:r>
            <a:endParaRPr lang="en-US" sz="800" dirty="0"/>
          </a:p>
        </p:txBody>
      </p:sp>
      <p:sp>
        <p:nvSpPr>
          <p:cNvPr id="7" name="Rectangle 6"/>
          <p:cNvSpPr/>
          <p:nvPr/>
        </p:nvSpPr>
        <p:spPr>
          <a:xfrm>
            <a:off x="8297165" y="418094"/>
            <a:ext cx="846835" cy="400110"/>
          </a:xfrm>
          <a:prstGeom prst="rect">
            <a:avLst/>
          </a:prstGeom>
        </p:spPr>
        <p:txBody>
          <a:bodyPr wrap="none">
            <a:spAutoFit/>
          </a:bodyPr>
          <a:lstStyle/>
          <a:p>
            <a:r>
              <a:rPr lang="it-IT" sz="2000" dirty="0">
                <a:solidFill>
                  <a:schemeClr val="bg1"/>
                </a:solidFill>
                <a:latin typeface="Founders Grotesk Semibold" panose="020B0703030202060203" pitchFamily="34" charset="0"/>
              </a:rPr>
              <a:t>dove?</a:t>
            </a:r>
            <a:endParaRPr lang="en-US" sz="2000" dirty="0">
              <a:solidFill>
                <a:schemeClr val="bg1"/>
              </a:solidFill>
              <a:latin typeface="Founders Grotesk Semibold" panose="020B0703030202060203"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41874555"/>
              </p:ext>
            </p:extLst>
          </p:nvPr>
        </p:nvGraphicFramePr>
        <p:xfrm>
          <a:off x="628650" y="1422399"/>
          <a:ext cx="7886701" cy="2630353"/>
        </p:xfrm>
        <a:graphic>
          <a:graphicData uri="http://schemas.openxmlformats.org/drawingml/2006/table">
            <a:tbl>
              <a:tblPr/>
              <a:tblGrid>
                <a:gridCol w="574106">
                  <a:extLst>
                    <a:ext uri="{9D8B030D-6E8A-4147-A177-3AD203B41FA5}">
                      <a16:colId xmlns:a16="http://schemas.microsoft.com/office/drawing/2014/main" val="3010029309"/>
                    </a:ext>
                  </a:extLst>
                </a:gridCol>
                <a:gridCol w="661091">
                  <a:extLst>
                    <a:ext uri="{9D8B030D-6E8A-4147-A177-3AD203B41FA5}">
                      <a16:colId xmlns:a16="http://schemas.microsoft.com/office/drawing/2014/main" val="371570510"/>
                    </a:ext>
                  </a:extLst>
                </a:gridCol>
                <a:gridCol w="574553">
                  <a:extLst>
                    <a:ext uri="{9D8B030D-6E8A-4147-A177-3AD203B41FA5}">
                      <a16:colId xmlns:a16="http://schemas.microsoft.com/office/drawing/2014/main" val="1109328415"/>
                    </a:ext>
                  </a:extLst>
                </a:gridCol>
                <a:gridCol w="2122002">
                  <a:extLst>
                    <a:ext uri="{9D8B030D-6E8A-4147-A177-3AD203B41FA5}">
                      <a16:colId xmlns:a16="http://schemas.microsoft.com/office/drawing/2014/main" val="1404357899"/>
                    </a:ext>
                  </a:extLst>
                </a:gridCol>
                <a:gridCol w="1687522">
                  <a:extLst>
                    <a:ext uri="{9D8B030D-6E8A-4147-A177-3AD203B41FA5}">
                      <a16:colId xmlns:a16="http://schemas.microsoft.com/office/drawing/2014/main" val="4103622655"/>
                    </a:ext>
                  </a:extLst>
                </a:gridCol>
                <a:gridCol w="447976">
                  <a:extLst>
                    <a:ext uri="{9D8B030D-6E8A-4147-A177-3AD203B41FA5}">
                      <a16:colId xmlns:a16="http://schemas.microsoft.com/office/drawing/2014/main" val="2239526827"/>
                    </a:ext>
                  </a:extLst>
                </a:gridCol>
                <a:gridCol w="134828">
                  <a:extLst>
                    <a:ext uri="{9D8B030D-6E8A-4147-A177-3AD203B41FA5}">
                      <a16:colId xmlns:a16="http://schemas.microsoft.com/office/drawing/2014/main" val="2389994567"/>
                    </a:ext>
                  </a:extLst>
                </a:gridCol>
                <a:gridCol w="134828">
                  <a:extLst>
                    <a:ext uri="{9D8B030D-6E8A-4147-A177-3AD203B41FA5}">
                      <a16:colId xmlns:a16="http://schemas.microsoft.com/office/drawing/2014/main" val="404127461"/>
                    </a:ext>
                  </a:extLst>
                </a:gridCol>
                <a:gridCol w="134828">
                  <a:extLst>
                    <a:ext uri="{9D8B030D-6E8A-4147-A177-3AD203B41FA5}">
                      <a16:colId xmlns:a16="http://schemas.microsoft.com/office/drawing/2014/main" val="3400864605"/>
                    </a:ext>
                  </a:extLst>
                </a:gridCol>
                <a:gridCol w="388536">
                  <a:extLst>
                    <a:ext uri="{9D8B030D-6E8A-4147-A177-3AD203B41FA5}">
                      <a16:colId xmlns:a16="http://schemas.microsoft.com/office/drawing/2014/main" val="2277370312"/>
                    </a:ext>
                  </a:extLst>
                </a:gridCol>
                <a:gridCol w="1026431">
                  <a:extLst>
                    <a:ext uri="{9D8B030D-6E8A-4147-A177-3AD203B41FA5}">
                      <a16:colId xmlns:a16="http://schemas.microsoft.com/office/drawing/2014/main" val="848651339"/>
                    </a:ext>
                  </a:extLst>
                </a:gridCol>
              </a:tblGrid>
              <a:tr h="600643">
                <a:tc>
                  <a:txBody>
                    <a:bodyPr/>
                    <a:lstStyle/>
                    <a:p>
                      <a:pPr algn="ctr" fontAlgn="ctr"/>
                      <a:r>
                        <a:rPr lang="en-US" sz="700" b="1" i="0" u="none" strike="noStrike" dirty="0" err="1">
                          <a:solidFill>
                            <a:srgbClr val="000000"/>
                          </a:solidFill>
                          <a:effectLst/>
                          <a:latin typeface="Calibri" panose="020F0502020204030204" pitchFamily="34" charset="0"/>
                        </a:rPr>
                        <a:t>Coordinatore</a:t>
                      </a:r>
                      <a:endParaRPr lang="en-US" sz="700" b="1" i="0" u="none" strike="noStrike" dirty="0">
                        <a:solidFill>
                          <a:srgbClr val="000000"/>
                        </a:solidFill>
                        <a:effectLst/>
                        <a:latin typeface="Calibri" panose="020F0502020204030204" pitchFamily="34" charset="0"/>
                      </a:endParaRPr>
                    </a:p>
                  </a:txBody>
                  <a:tcPr marL="4352" marR="4352" marT="435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0" u="none" strike="noStrike" dirty="0">
                          <a:solidFill>
                            <a:srgbClr val="000000"/>
                          </a:solidFill>
                          <a:effectLst/>
                          <a:latin typeface="Calibri" panose="020F0502020204030204" pitchFamily="34" charset="0"/>
                        </a:rPr>
                        <a:t>ERASMUS CODE</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0" u="none" strike="noStrike" dirty="0">
                          <a:solidFill>
                            <a:srgbClr val="000000"/>
                          </a:solidFill>
                          <a:effectLst/>
                          <a:latin typeface="Calibri" panose="020F0502020204030204" pitchFamily="34" charset="0"/>
                        </a:rPr>
                        <a:t>PAESE</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0" u="none" strike="noStrike" dirty="0">
                          <a:solidFill>
                            <a:srgbClr val="000000"/>
                          </a:solidFill>
                          <a:effectLst/>
                          <a:latin typeface="Calibri" panose="020F0502020204030204" pitchFamily="34" charset="0"/>
                        </a:rPr>
                        <a:t>UNIVERSITÀ</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it-IT" sz="700" b="1" i="0" u="none" strike="noStrike" dirty="0">
                          <a:solidFill>
                            <a:srgbClr val="000000"/>
                          </a:solidFill>
                          <a:effectLst/>
                          <a:latin typeface="Calibri" panose="020F0502020204030204" pitchFamily="34" charset="0"/>
                        </a:rPr>
                        <a:t>Facoltà e/o Dipartimento e/o Istituto</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a:solidFill>
                            <a:srgbClr val="000000"/>
                          </a:solidFill>
                          <a:effectLst/>
                          <a:latin typeface="Calibri" panose="020F0502020204030204" pitchFamily="34" charset="0"/>
                        </a:rPr>
                        <a:t>MESI PER STUDENTE</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err="1">
                          <a:solidFill>
                            <a:srgbClr val="000000"/>
                          </a:solidFill>
                          <a:effectLst/>
                          <a:latin typeface="Calibri" panose="020F0502020204030204" pitchFamily="34" charset="0"/>
                        </a:rPr>
                        <a:t>Corsi</a:t>
                      </a:r>
                      <a:endParaRPr lang="en-US" sz="700" b="1" i="1" u="none" strike="noStrike" dirty="0">
                        <a:solidFill>
                          <a:srgbClr val="000000"/>
                        </a:solidFill>
                        <a:effectLst/>
                        <a:latin typeface="Calibri" panose="020F0502020204030204" pitchFamily="34" charset="0"/>
                      </a:endParaRPr>
                    </a:p>
                  </a:txBody>
                  <a:tcPr marL="4352" marR="4352" marT="4352"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err="1">
                          <a:solidFill>
                            <a:srgbClr val="000000"/>
                          </a:solidFill>
                          <a:effectLst/>
                          <a:latin typeface="Calibri" panose="020F0502020204030204" pitchFamily="34" charset="0"/>
                        </a:rPr>
                        <a:t>Lavoro</a:t>
                      </a:r>
                      <a:r>
                        <a:rPr lang="en-US" sz="700" b="1" i="1" u="none" strike="noStrike" dirty="0">
                          <a:solidFill>
                            <a:srgbClr val="000000"/>
                          </a:solidFill>
                          <a:effectLst/>
                          <a:latin typeface="Calibri" panose="020F0502020204030204" pitchFamily="34" charset="0"/>
                        </a:rPr>
                        <a:t> di </a:t>
                      </a:r>
                      <a:r>
                        <a:rPr lang="en-US" sz="700" b="1" i="1" u="none" strike="noStrike" dirty="0" err="1">
                          <a:solidFill>
                            <a:srgbClr val="000000"/>
                          </a:solidFill>
                          <a:effectLst/>
                          <a:latin typeface="Calibri" panose="020F0502020204030204" pitchFamily="34" charset="0"/>
                        </a:rPr>
                        <a:t>tesi</a:t>
                      </a:r>
                      <a:endParaRPr lang="en-US" sz="700" b="1" i="1" u="none" strike="noStrike" dirty="0">
                        <a:solidFill>
                          <a:srgbClr val="000000"/>
                        </a:solidFill>
                        <a:effectLst/>
                        <a:latin typeface="Calibri" panose="020F0502020204030204" pitchFamily="34" charset="0"/>
                      </a:endParaRPr>
                    </a:p>
                  </a:txBody>
                  <a:tcPr marL="4352" marR="4352" marT="4352"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err="1">
                          <a:solidFill>
                            <a:srgbClr val="000000"/>
                          </a:solidFill>
                          <a:effectLst/>
                          <a:latin typeface="Calibri" panose="020F0502020204030204" pitchFamily="34" charset="0"/>
                        </a:rPr>
                        <a:t>Tirocinio</a:t>
                      </a:r>
                      <a:endParaRPr lang="en-US" sz="700" b="1" i="1" u="none" strike="noStrike" dirty="0">
                        <a:solidFill>
                          <a:srgbClr val="000000"/>
                        </a:solidFill>
                        <a:effectLst/>
                        <a:latin typeface="Calibri" panose="020F0502020204030204" pitchFamily="34" charset="0"/>
                      </a:endParaRPr>
                    </a:p>
                  </a:txBody>
                  <a:tcPr marL="4352" marR="4352" marT="4352"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a:solidFill>
                            <a:srgbClr val="000000"/>
                          </a:solidFill>
                          <a:effectLst/>
                          <a:latin typeface="Calibri" panose="020F0502020204030204" pitchFamily="34" charset="0"/>
                        </a:rPr>
                        <a:t>ISCED CODE</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a:solidFill>
                            <a:srgbClr val="000000"/>
                          </a:solidFill>
                          <a:effectLst/>
                          <a:latin typeface="Calibri" panose="020F0502020204030204" pitchFamily="34" charset="0"/>
                        </a:rPr>
                        <a:t>LIVELLO LINGUISTICO</a:t>
                      </a:r>
                    </a:p>
                  </a:txBody>
                  <a:tcPr marL="4352" marR="4352" marT="435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2294952416"/>
                  </a:ext>
                </a:extLst>
              </a:tr>
              <a:tr h="405942">
                <a:tc>
                  <a:txBody>
                    <a:bodyPr/>
                    <a:lstStyle/>
                    <a:p>
                      <a:pPr algn="ctr" fontAlgn="ctr"/>
                      <a:r>
                        <a:rPr lang="en-US" sz="800" b="0" i="0" u="none" strike="noStrike" dirty="0" err="1">
                          <a:solidFill>
                            <a:srgbClr val="000000"/>
                          </a:solidFill>
                          <a:effectLst/>
                          <a:latin typeface="Calibri" panose="020F0502020204030204" pitchFamily="34" charset="0"/>
                        </a:rPr>
                        <a:t>Parussini</a:t>
                      </a:r>
                      <a:endParaRPr lang="en-US" sz="800" b="0" i="0" u="none" strike="noStrike" dirty="0">
                        <a:solidFill>
                          <a:srgbClr val="000000"/>
                        </a:solidFill>
                        <a:effectLst/>
                        <a:latin typeface="Calibri" panose="020F0502020204030204" pitchFamily="34" charset="0"/>
                      </a:endParaRPr>
                    </a:p>
                  </a:txBody>
                  <a:tcPr marL="4352" marR="4352" marT="435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LT KAUNAS01</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LITUANIA</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sng" strike="noStrike">
                          <a:solidFill>
                            <a:srgbClr val="0563C1"/>
                          </a:solidFill>
                          <a:effectLst/>
                          <a:latin typeface="Arial" panose="020B0604020202020204" pitchFamily="34" charset="0"/>
                          <a:hlinkClick r:id="rId5"/>
                        </a:rPr>
                        <a:t>Vytautas Magnus University</a:t>
                      </a:r>
                      <a:endParaRPr lang="en-US" sz="800" b="0" i="0" u="sng" strike="noStrike">
                        <a:solidFill>
                          <a:srgbClr val="0563C1"/>
                        </a:solidFill>
                        <a:effectLst/>
                        <a:latin typeface="Arial" panose="020B0604020202020204" pitchFamily="34" charset="0"/>
                      </a:endParaRP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1" u="none" strike="noStrike" dirty="0">
                          <a:solidFill>
                            <a:srgbClr val="000000"/>
                          </a:solidFill>
                          <a:effectLst/>
                          <a:latin typeface="Calibri" panose="020F0502020204030204" pitchFamily="34" charset="0"/>
                        </a:rPr>
                        <a:t>Faculty of Engineering</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5</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 </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rgbClr val="000000"/>
                          </a:solidFill>
                          <a:effectLst/>
                          <a:latin typeface="Calibri" panose="020F0502020204030204" pitchFamily="34" charset="0"/>
                        </a:rPr>
                        <a:t>0700</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ENG B2</a:t>
                      </a:r>
                    </a:p>
                  </a:txBody>
                  <a:tcPr marL="4352" marR="4352" marT="435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181034"/>
                  </a:ext>
                </a:extLst>
              </a:tr>
              <a:tr h="405942">
                <a:tc>
                  <a:txBody>
                    <a:bodyPr/>
                    <a:lstStyle/>
                    <a:p>
                      <a:pPr algn="ctr" fontAlgn="ctr"/>
                      <a:r>
                        <a:rPr lang="en-US" sz="800" b="0" i="0" u="none" strike="noStrike" dirty="0" err="1">
                          <a:solidFill>
                            <a:schemeClr val="tx1"/>
                          </a:solidFill>
                          <a:effectLst/>
                          <a:latin typeface="Calibri" panose="020F0502020204030204" pitchFamily="34" charset="0"/>
                        </a:rPr>
                        <a:t>Biot</a:t>
                      </a:r>
                      <a:endParaRPr lang="en-US" sz="800" b="0" i="0" u="none" strike="noStrike" dirty="0">
                        <a:solidFill>
                          <a:schemeClr val="tx1"/>
                        </a:solidFill>
                        <a:effectLst/>
                        <a:latin typeface="Calibri" panose="020F0502020204030204" pitchFamily="34" charset="0"/>
                      </a:endParaRPr>
                    </a:p>
                  </a:txBody>
                  <a:tcPr marL="4352" marR="4352" marT="435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chemeClr val="tx1"/>
                          </a:solidFill>
                          <a:effectLst/>
                          <a:latin typeface="Calibri" panose="020F0502020204030204" pitchFamily="34" charset="0"/>
                        </a:rPr>
                        <a:t>LT KLAIPED01</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chemeClr val="tx1"/>
                          </a:solidFill>
                          <a:effectLst/>
                          <a:latin typeface="Calibri" panose="020F0502020204030204" pitchFamily="34" charset="0"/>
                        </a:rPr>
                        <a:t>LITUANIA</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sng" strike="noStrike" dirty="0">
                          <a:solidFill>
                            <a:srgbClr val="C00000"/>
                          </a:solidFill>
                          <a:effectLst/>
                          <a:latin typeface="Arial" panose="020B0604020202020204" pitchFamily="34" charset="0"/>
                          <a:hlinkClick r:id="rId6"/>
                        </a:rPr>
                        <a:t>Klaipeda University</a:t>
                      </a:r>
                      <a:endParaRPr lang="en-US" sz="800" b="0" i="0" u="sng" strike="noStrike" dirty="0">
                        <a:solidFill>
                          <a:srgbClr val="C00000"/>
                        </a:solidFill>
                        <a:effectLst/>
                        <a:latin typeface="Arial" panose="020B0604020202020204" pitchFamily="34" charset="0"/>
                      </a:endParaRP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1" u="none" strike="noStrike" dirty="0">
                          <a:solidFill>
                            <a:schemeClr val="tx1"/>
                          </a:solidFill>
                          <a:effectLst/>
                          <a:latin typeface="Calibri" panose="020F0502020204030204" pitchFamily="34" charset="0"/>
                        </a:rPr>
                        <a:t>Department of Marine Engineering</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5</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chemeClr val="tx1"/>
                          </a:solidFill>
                          <a:effectLst/>
                          <a:latin typeface="Calibri" panose="020F0502020204030204" pitchFamily="34" charset="0"/>
                        </a:rPr>
                        <a:t>0719</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ENG B1-other LITHUANIAN B1</a:t>
                      </a:r>
                    </a:p>
                  </a:txBody>
                  <a:tcPr marL="4352" marR="4352" marT="435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1137187"/>
                  </a:ext>
                </a:extLst>
              </a:tr>
              <a:tr h="405942">
                <a:tc>
                  <a:txBody>
                    <a:bodyPr/>
                    <a:lstStyle/>
                    <a:p>
                      <a:pPr algn="ctr" fontAlgn="ctr"/>
                      <a:r>
                        <a:rPr lang="en-US" sz="800" b="0" i="0" u="none" strike="noStrike" dirty="0" err="1">
                          <a:solidFill>
                            <a:srgbClr val="000000"/>
                          </a:solidFill>
                          <a:effectLst/>
                          <a:latin typeface="Calibri" panose="020F0502020204030204" pitchFamily="34" charset="0"/>
                        </a:rPr>
                        <a:t>Sulligoi</a:t>
                      </a:r>
                      <a:endParaRPr lang="en-US" sz="800" b="0" i="0" u="none" strike="noStrike" dirty="0">
                        <a:solidFill>
                          <a:srgbClr val="000000"/>
                        </a:solidFill>
                        <a:effectLst/>
                        <a:latin typeface="Calibri" panose="020F0502020204030204" pitchFamily="34" charset="0"/>
                      </a:endParaRPr>
                    </a:p>
                  </a:txBody>
                  <a:tcPr marL="4352" marR="4352" marT="435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panose="020F0502020204030204" pitchFamily="34" charset="0"/>
                        </a:rPr>
                        <a:t>NL EINDHOV17</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PAESI BASSI</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sng" strike="noStrike" dirty="0">
                          <a:solidFill>
                            <a:srgbClr val="0563C1"/>
                          </a:solidFill>
                          <a:effectLst/>
                          <a:latin typeface="Arial" panose="020B0604020202020204" pitchFamily="34" charset="0"/>
                          <a:hlinkClick r:id="rId7"/>
                        </a:rPr>
                        <a:t>Eindhoven University of Technology</a:t>
                      </a:r>
                      <a:endParaRPr lang="en-US" sz="800" b="0" i="0" u="sng" strike="noStrike" dirty="0">
                        <a:solidFill>
                          <a:srgbClr val="0563C1"/>
                        </a:solidFill>
                        <a:effectLst/>
                        <a:latin typeface="Arial" panose="020B0604020202020204" pitchFamily="34" charset="0"/>
                      </a:endParaRP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1" u="none" strike="noStrike" dirty="0">
                          <a:solidFill>
                            <a:srgbClr val="000000"/>
                          </a:solidFill>
                          <a:effectLst/>
                          <a:latin typeface="Calibri" panose="020F0502020204030204" pitchFamily="34" charset="0"/>
                        </a:rPr>
                        <a:t>Department of Electrical Engineering</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6</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rgbClr val="000000"/>
                          </a:solidFill>
                          <a:effectLst/>
                          <a:latin typeface="Calibri" panose="020F0502020204030204" pitchFamily="34" charset="0"/>
                        </a:rPr>
                        <a:t>0713</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ENG C1</a:t>
                      </a:r>
                    </a:p>
                  </a:txBody>
                  <a:tcPr marL="4352" marR="4352" marT="435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8188478"/>
                  </a:ext>
                </a:extLst>
              </a:tr>
              <a:tr h="405942">
                <a:tc>
                  <a:txBody>
                    <a:bodyPr/>
                    <a:lstStyle/>
                    <a:p>
                      <a:pPr algn="ctr" fontAlgn="ctr"/>
                      <a:r>
                        <a:rPr lang="en-US" sz="800" b="0" i="0" u="none" strike="noStrike" dirty="0" err="1">
                          <a:solidFill>
                            <a:schemeClr val="tx1"/>
                          </a:solidFill>
                          <a:effectLst/>
                          <a:highlight>
                            <a:srgbClr val="FFFF00"/>
                          </a:highlight>
                          <a:latin typeface="Calibri" panose="020F0502020204030204" pitchFamily="34" charset="0"/>
                        </a:rPr>
                        <a:t>Bulian</a:t>
                      </a:r>
                      <a:endParaRPr lang="en-US" sz="800" b="0" i="0" u="none" strike="noStrike" dirty="0">
                        <a:solidFill>
                          <a:schemeClr val="tx1"/>
                        </a:solidFill>
                        <a:effectLst/>
                        <a:highlight>
                          <a:srgbClr val="FFFF00"/>
                        </a:highlight>
                        <a:latin typeface="Calibri" panose="020F0502020204030204" pitchFamily="34" charset="0"/>
                      </a:endParaRPr>
                    </a:p>
                  </a:txBody>
                  <a:tcPr marL="4352" marR="4352" marT="435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chemeClr val="tx1"/>
                          </a:solidFill>
                          <a:effectLst/>
                          <a:latin typeface="Calibri" panose="020F0502020204030204" pitchFamily="34" charset="0"/>
                        </a:rPr>
                        <a:t>PL GDANSK02</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chemeClr val="tx1"/>
                          </a:solidFill>
                          <a:effectLst/>
                          <a:latin typeface="Calibri" panose="020F0502020204030204" pitchFamily="34" charset="0"/>
                        </a:rPr>
                        <a:t>POLONIA</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sz="800" b="0" i="0" u="none" strike="noStrike" kern="1200" dirty="0">
                          <a:solidFill>
                            <a:schemeClr val="tx1"/>
                          </a:solidFill>
                          <a:effectLst/>
                          <a:latin typeface="Arial" panose="020B0604020202020204" pitchFamily="34" charset="0"/>
                          <a:ea typeface="+mn-ea"/>
                          <a:cs typeface="+mn-cs"/>
                        </a:rPr>
                        <a:t>POLITECHNIKA GDAŃSKA</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1" u="none" strike="noStrike" dirty="0">
                          <a:solidFill>
                            <a:schemeClr val="tx1"/>
                          </a:solidFill>
                          <a:effectLst/>
                          <a:latin typeface="Calibri" panose="020F0502020204030204" pitchFamily="34" charset="0"/>
                        </a:rPr>
                        <a:t>FACULTY OF MECHANICAL ENGINEERING AND SHIP TECHNOLOGY</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6</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700" b="0" i="0" u="none" strike="noStrike" dirty="0">
                        <a:solidFill>
                          <a:schemeClr val="tx1"/>
                        </a:solidFill>
                        <a:effectLst/>
                        <a:latin typeface="Calibri" panose="020F0502020204030204" pitchFamily="34" charset="0"/>
                      </a:endParaRP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sz="700" b="1" i="0" u="none" strike="noStrike" kern="1200" dirty="0">
                          <a:solidFill>
                            <a:schemeClr val="tx1"/>
                          </a:solidFill>
                          <a:effectLst/>
                          <a:latin typeface="Calibri" panose="020F0502020204030204" pitchFamily="34" charset="0"/>
                          <a:ea typeface="+mn-ea"/>
                          <a:cs typeface="+mn-cs"/>
                        </a:rPr>
                        <a:t>0716</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ENG B1</a:t>
                      </a:r>
                    </a:p>
                  </a:txBody>
                  <a:tcPr marL="4352" marR="4352" marT="435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5569023"/>
                  </a:ext>
                </a:extLst>
              </a:tr>
              <a:tr h="405942">
                <a:tc>
                  <a:txBody>
                    <a:bodyPr/>
                    <a:lstStyle/>
                    <a:p>
                      <a:pPr algn="ctr" fontAlgn="ctr"/>
                      <a:r>
                        <a:rPr lang="en-US" sz="800" b="0" i="0" u="none" strike="noStrike" dirty="0" err="1">
                          <a:solidFill>
                            <a:srgbClr val="000000"/>
                          </a:solidFill>
                          <a:effectLst/>
                          <a:latin typeface="Calibri" panose="020F0502020204030204" pitchFamily="34" charset="0"/>
                        </a:rPr>
                        <a:t>Marzullo</a:t>
                      </a:r>
                      <a:endParaRPr lang="en-US" sz="800" b="0" i="0" u="none" strike="noStrike" dirty="0">
                        <a:solidFill>
                          <a:srgbClr val="000000"/>
                        </a:solidFill>
                        <a:effectLst/>
                        <a:latin typeface="Calibri" panose="020F0502020204030204" pitchFamily="34" charset="0"/>
                      </a:endParaRPr>
                    </a:p>
                  </a:txBody>
                  <a:tcPr marL="4352" marR="4352" marT="435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PL KRAKOW03</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POLONIA</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l-PL" sz="800" b="0" i="0" u="sng" strike="noStrike" dirty="0">
                          <a:solidFill>
                            <a:srgbClr val="0563C1"/>
                          </a:solidFill>
                          <a:effectLst/>
                          <a:latin typeface="Arial" panose="020B0604020202020204" pitchFamily="34" charset="0"/>
                        </a:rPr>
                        <a:t>Politechnika Krakowska im. Tadeusza Kościuszki</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1" u="none" strike="noStrike" dirty="0">
                          <a:solidFill>
                            <a:srgbClr val="000000"/>
                          </a:solidFill>
                          <a:effectLst/>
                          <a:latin typeface="Calibri" panose="020F0502020204030204" pitchFamily="34" charset="0"/>
                        </a:rPr>
                        <a:t>Faculty of Mechanical Engineering</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6</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rgbClr val="000000"/>
                          </a:solidFill>
                          <a:effectLst/>
                          <a:latin typeface="Calibri" panose="020F0502020204030204" pitchFamily="34" charset="0"/>
                        </a:rPr>
                        <a:t>0715</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ENG B1</a:t>
                      </a:r>
                    </a:p>
                  </a:txBody>
                  <a:tcPr marL="4352" marR="4352" marT="435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9722326"/>
                  </a:ext>
                </a:extLst>
              </a:tr>
            </a:tbl>
          </a:graphicData>
        </a:graphic>
      </p:graphicFrame>
      <p:sp>
        <p:nvSpPr>
          <p:cNvPr id="8" name="TextBox 7"/>
          <p:cNvSpPr txBox="1"/>
          <p:nvPr/>
        </p:nvSpPr>
        <p:spPr>
          <a:xfrm>
            <a:off x="8009265" y="4419746"/>
            <a:ext cx="575799" cy="215444"/>
          </a:xfrm>
          <a:prstGeom prst="rect">
            <a:avLst/>
          </a:prstGeom>
          <a:noFill/>
        </p:spPr>
        <p:txBody>
          <a:bodyPr wrap="none" rtlCol="0">
            <a:spAutoFit/>
          </a:bodyPr>
          <a:lstStyle/>
          <a:p>
            <a:r>
              <a:rPr lang="en-US" sz="800" dirty="0">
                <a:latin typeface="Founders Grotesk" panose="020B0503030202060203"/>
              </a:rPr>
              <a:t>continua..</a:t>
            </a:r>
          </a:p>
        </p:txBody>
      </p:sp>
    </p:spTree>
    <p:extLst>
      <p:ext uri="{BB962C8B-B14F-4D97-AF65-F5344CB8AC3E}">
        <p14:creationId xmlns:p14="http://schemas.microsoft.com/office/powerpoint/2010/main" val="22919415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FC3E185-B303-E445-8467-23FFD77D3467}"/>
              </a:ext>
            </a:extLst>
          </p:cNvPr>
          <p:cNvPicPr>
            <a:picLocks noChangeAspect="1"/>
          </p:cNvPicPr>
          <p:nvPr/>
        </p:nvPicPr>
        <p:blipFill>
          <a:blip r:embed="rId4"/>
          <a:stretch>
            <a:fillRect/>
          </a:stretch>
        </p:blipFill>
        <p:spPr>
          <a:xfrm>
            <a:off x="0" y="0"/>
            <a:ext cx="9144000" cy="836188"/>
          </a:xfrm>
          <a:prstGeom prst="rect">
            <a:avLst/>
          </a:prstGeom>
        </p:spPr>
      </p:pic>
      <p:sp>
        <p:nvSpPr>
          <p:cNvPr id="5" name="CasellaDiTesto 4">
            <a:extLst>
              <a:ext uri="{FF2B5EF4-FFF2-40B4-BE49-F238E27FC236}">
                <a16:creationId xmlns:a16="http://schemas.microsoft.com/office/drawing/2014/main" id="{FF17ED5F-5680-5B40-A954-D09969114D11}"/>
              </a:ext>
            </a:extLst>
          </p:cNvPr>
          <p:cNvSpPr txBox="1"/>
          <p:nvPr/>
        </p:nvSpPr>
        <p:spPr>
          <a:xfrm>
            <a:off x="352770" y="327728"/>
            <a:ext cx="5801989" cy="415498"/>
          </a:xfrm>
          <a:prstGeom prst="rect">
            <a:avLst/>
          </a:prstGeom>
          <a:noFill/>
        </p:spPr>
        <p:txBody>
          <a:bodyPr wrap="square" rtlCol="0">
            <a:spAutoFit/>
          </a:bodyPr>
          <a:lstStyle/>
          <a:p>
            <a:r>
              <a:rPr lang="it-IT" sz="2100" b="1" dirty="0">
                <a:solidFill>
                  <a:schemeClr val="bg1"/>
                </a:solidFill>
                <a:latin typeface="Founders Grotesk" panose="020B0503030202060203" pitchFamily="34" charset="77"/>
                <a:ea typeface="Gibson SemiBold" charset="0"/>
                <a:cs typeface="Gibson SemiBold" charset="0"/>
              </a:rPr>
              <a:t>ERASMUS+ STUDIO</a:t>
            </a:r>
          </a:p>
        </p:txBody>
      </p:sp>
      <p:sp>
        <p:nvSpPr>
          <p:cNvPr id="2" name="Rectangle 1"/>
          <p:cNvSpPr/>
          <p:nvPr/>
        </p:nvSpPr>
        <p:spPr>
          <a:xfrm>
            <a:off x="352770" y="836188"/>
            <a:ext cx="5336717" cy="369332"/>
          </a:xfrm>
          <a:prstGeom prst="rect">
            <a:avLst/>
          </a:prstGeom>
        </p:spPr>
        <p:txBody>
          <a:bodyPr wrap="none">
            <a:spAutoFit/>
          </a:bodyPr>
          <a:lstStyle/>
          <a:p>
            <a:r>
              <a:rPr lang="it-IT" dirty="0">
                <a:solidFill>
                  <a:srgbClr val="70240F"/>
                </a:solidFill>
                <a:latin typeface="Founders Grotesk" panose="020B0503030202060203" pitchFamily="34" charset="77"/>
                <a:ea typeface="Gibson" charset="0"/>
                <a:cs typeface="Gibson" charset="0"/>
              </a:rPr>
              <a:t>D INGEGNERIA INDUSTRIALE E DELL’INFORMAZIONE</a:t>
            </a:r>
            <a:endParaRPr lang="en-US" sz="800" dirty="0"/>
          </a:p>
        </p:txBody>
      </p:sp>
      <p:sp>
        <p:nvSpPr>
          <p:cNvPr id="7" name="Rectangle 6"/>
          <p:cNvSpPr/>
          <p:nvPr/>
        </p:nvSpPr>
        <p:spPr>
          <a:xfrm>
            <a:off x="8297165" y="418094"/>
            <a:ext cx="846835" cy="400110"/>
          </a:xfrm>
          <a:prstGeom prst="rect">
            <a:avLst/>
          </a:prstGeom>
        </p:spPr>
        <p:txBody>
          <a:bodyPr wrap="none">
            <a:spAutoFit/>
          </a:bodyPr>
          <a:lstStyle/>
          <a:p>
            <a:r>
              <a:rPr lang="it-IT" sz="2000" dirty="0">
                <a:solidFill>
                  <a:schemeClr val="bg1"/>
                </a:solidFill>
                <a:latin typeface="Founders Grotesk Semibold" panose="020B0703030202060203" pitchFamily="34" charset="0"/>
              </a:rPr>
              <a:t>dove?</a:t>
            </a:r>
            <a:endParaRPr lang="en-US" sz="2000" dirty="0">
              <a:solidFill>
                <a:schemeClr val="bg1"/>
              </a:solidFill>
              <a:latin typeface="Founders Grotesk Semibold" panose="020B0703030202060203"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842007795"/>
              </p:ext>
            </p:extLst>
          </p:nvPr>
        </p:nvGraphicFramePr>
        <p:xfrm>
          <a:off x="628650" y="1408853"/>
          <a:ext cx="7886701" cy="2611356"/>
        </p:xfrm>
        <a:graphic>
          <a:graphicData uri="http://schemas.openxmlformats.org/drawingml/2006/table">
            <a:tbl>
              <a:tblPr/>
              <a:tblGrid>
                <a:gridCol w="574106">
                  <a:extLst>
                    <a:ext uri="{9D8B030D-6E8A-4147-A177-3AD203B41FA5}">
                      <a16:colId xmlns:a16="http://schemas.microsoft.com/office/drawing/2014/main" val="1401346549"/>
                    </a:ext>
                  </a:extLst>
                </a:gridCol>
                <a:gridCol w="661091">
                  <a:extLst>
                    <a:ext uri="{9D8B030D-6E8A-4147-A177-3AD203B41FA5}">
                      <a16:colId xmlns:a16="http://schemas.microsoft.com/office/drawing/2014/main" val="4236096615"/>
                    </a:ext>
                  </a:extLst>
                </a:gridCol>
                <a:gridCol w="556708">
                  <a:extLst>
                    <a:ext uri="{9D8B030D-6E8A-4147-A177-3AD203B41FA5}">
                      <a16:colId xmlns:a16="http://schemas.microsoft.com/office/drawing/2014/main" val="4018129216"/>
                    </a:ext>
                  </a:extLst>
                </a:gridCol>
                <a:gridCol w="2139847">
                  <a:extLst>
                    <a:ext uri="{9D8B030D-6E8A-4147-A177-3AD203B41FA5}">
                      <a16:colId xmlns:a16="http://schemas.microsoft.com/office/drawing/2014/main" val="3634431208"/>
                    </a:ext>
                  </a:extLst>
                </a:gridCol>
                <a:gridCol w="1687522">
                  <a:extLst>
                    <a:ext uri="{9D8B030D-6E8A-4147-A177-3AD203B41FA5}">
                      <a16:colId xmlns:a16="http://schemas.microsoft.com/office/drawing/2014/main" val="2774106216"/>
                    </a:ext>
                  </a:extLst>
                </a:gridCol>
                <a:gridCol w="447976">
                  <a:extLst>
                    <a:ext uri="{9D8B030D-6E8A-4147-A177-3AD203B41FA5}">
                      <a16:colId xmlns:a16="http://schemas.microsoft.com/office/drawing/2014/main" val="2191221625"/>
                    </a:ext>
                  </a:extLst>
                </a:gridCol>
                <a:gridCol w="134828">
                  <a:extLst>
                    <a:ext uri="{9D8B030D-6E8A-4147-A177-3AD203B41FA5}">
                      <a16:colId xmlns:a16="http://schemas.microsoft.com/office/drawing/2014/main" val="2199265088"/>
                    </a:ext>
                  </a:extLst>
                </a:gridCol>
                <a:gridCol w="134828">
                  <a:extLst>
                    <a:ext uri="{9D8B030D-6E8A-4147-A177-3AD203B41FA5}">
                      <a16:colId xmlns:a16="http://schemas.microsoft.com/office/drawing/2014/main" val="3061197136"/>
                    </a:ext>
                  </a:extLst>
                </a:gridCol>
                <a:gridCol w="134828">
                  <a:extLst>
                    <a:ext uri="{9D8B030D-6E8A-4147-A177-3AD203B41FA5}">
                      <a16:colId xmlns:a16="http://schemas.microsoft.com/office/drawing/2014/main" val="2284283630"/>
                    </a:ext>
                  </a:extLst>
                </a:gridCol>
                <a:gridCol w="388536">
                  <a:extLst>
                    <a:ext uri="{9D8B030D-6E8A-4147-A177-3AD203B41FA5}">
                      <a16:colId xmlns:a16="http://schemas.microsoft.com/office/drawing/2014/main" val="2623338752"/>
                    </a:ext>
                  </a:extLst>
                </a:gridCol>
                <a:gridCol w="1026431">
                  <a:extLst>
                    <a:ext uri="{9D8B030D-6E8A-4147-A177-3AD203B41FA5}">
                      <a16:colId xmlns:a16="http://schemas.microsoft.com/office/drawing/2014/main" val="1375753323"/>
                    </a:ext>
                  </a:extLst>
                </a:gridCol>
              </a:tblGrid>
              <a:tr h="600643">
                <a:tc>
                  <a:txBody>
                    <a:bodyPr/>
                    <a:lstStyle/>
                    <a:p>
                      <a:pPr algn="ctr" fontAlgn="ctr"/>
                      <a:r>
                        <a:rPr lang="en-US" sz="700" b="1" i="0" u="none" strike="noStrike" dirty="0" err="1">
                          <a:solidFill>
                            <a:srgbClr val="000000"/>
                          </a:solidFill>
                          <a:effectLst/>
                          <a:latin typeface="Calibri" panose="020F0502020204030204" pitchFamily="34" charset="0"/>
                        </a:rPr>
                        <a:t>Coordinatore</a:t>
                      </a:r>
                      <a:endParaRPr lang="en-US" sz="700" b="1" i="0" u="none" strike="noStrike" dirty="0">
                        <a:solidFill>
                          <a:srgbClr val="000000"/>
                        </a:solidFill>
                        <a:effectLst/>
                        <a:latin typeface="Calibri" panose="020F0502020204030204" pitchFamily="34" charset="0"/>
                      </a:endParaRPr>
                    </a:p>
                  </a:txBody>
                  <a:tcPr marL="4352" marR="4352" marT="435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0" u="none" strike="noStrike" dirty="0">
                          <a:solidFill>
                            <a:srgbClr val="000000"/>
                          </a:solidFill>
                          <a:effectLst/>
                          <a:latin typeface="Calibri" panose="020F0502020204030204" pitchFamily="34" charset="0"/>
                        </a:rPr>
                        <a:t>ERASMUS CODE</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0" u="none" strike="noStrike" dirty="0">
                          <a:solidFill>
                            <a:srgbClr val="000000"/>
                          </a:solidFill>
                          <a:effectLst/>
                          <a:latin typeface="Calibri" panose="020F0502020204030204" pitchFamily="34" charset="0"/>
                        </a:rPr>
                        <a:t>PAESE</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0" u="none" strike="noStrike" dirty="0">
                          <a:solidFill>
                            <a:srgbClr val="000000"/>
                          </a:solidFill>
                          <a:effectLst/>
                          <a:latin typeface="Calibri" panose="020F0502020204030204" pitchFamily="34" charset="0"/>
                        </a:rPr>
                        <a:t>UNIVERSITÀ</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it-IT" sz="700" b="1" i="0" u="none" strike="noStrike" dirty="0">
                          <a:solidFill>
                            <a:srgbClr val="000000"/>
                          </a:solidFill>
                          <a:effectLst/>
                          <a:latin typeface="Calibri" panose="020F0502020204030204" pitchFamily="34" charset="0"/>
                        </a:rPr>
                        <a:t>Facoltà e/o Dipartimento e/o Istituto</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a:solidFill>
                            <a:srgbClr val="000000"/>
                          </a:solidFill>
                          <a:effectLst/>
                          <a:latin typeface="Calibri" panose="020F0502020204030204" pitchFamily="34" charset="0"/>
                        </a:rPr>
                        <a:t>MESI PER STUDENTE</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err="1">
                          <a:solidFill>
                            <a:srgbClr val="000000"/>
                          </a:solidFill>
                          <a:effectLst/>
                          <a:latin typeface="Calibri" panose="020F0502020204030204" pitchFamily="34" charset="0"/>
                        </a:rPr>
                        <a:t>Corsi</a:t>
                      </a:r>
                      <a:endParaRPr lang="en-US" sz="700" b="1" i="1" u="none" strike="noStrike" dirty="0">
                        <a:solidFill>
                          <a:srgbClr val="000000"/>
                        </a:solidFill>
                        <a:effectLst/>
                        <a:latin typeface="Calibri" panose="020F0502020204030204" pitchFamily="34" charset="0"/>
                      </a:endParaRPr>
                    </a:p>
                  </a:txBody>
                  <a:tcPr marL="4352" marR="4352" marT="4352"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err="1">
                          <a:solidFill>
                            <a:srgbClr val="000000"/>
                          </a:solidFill>
                          <a:effectLst/>
                          <a:latin typeface="Calibri" panose="020F0502020204030204" pitchFamily="34" charset="0"/>
                        </a:rPr>
                        <a:t>Lavoro</a:t>
                      </a:r>
                      <a:r>
                        <a:rPr lang="en-US" sz="700" b="1" i="1" u="none" strike="noStrike" dirty="0">
                          <a:solidFill>
                            <a:srgbClr val="000000"/>
                          </a:solidFill>
                          <a:effectLst/>
                          <a:latin typeface="Calibri" panose="020F0502020204030204" pitchFamily="34" charset="0"/>
                        </a:rPr>
                        <a:t> di </a:t>
                      </a:r>
                      <a:r>
                        <a:rPr lang="en-US" sz="700" b="1" i="1" u="none" strike="noStrike" dirty="0" err="1">
                          <a:solidFill>
                            <a:srgbClr val="000000"/>
                          </a:solidFill>
                          <a:effectLst/>
                          <a:latin typeface="Calibri" panose="020F0502020204030204" pitchFamily="34" charset="0"/>
                        </a:rPr>
                        <a:t>tesi</a:t>
                      </a:r>
                      <a:endParaRPr lang="en-US" sz="700" b="1" i="1" u="none" strike="noStrike" dirty="0">
                        <a:solidFill>
                          <a:srgbClr val="000000"/>
                        </a:solidFill>
                        <a:effectLst/>
                        <a:latin typeface="Calibri" panose="020F0502020204030204" pitchFamily="34" charset="0"/>
                      </a:endParaRPr>
                    </a:p>
                  </a:txBody>
                  <a:tcPr marL="4352" marR="4352" marT="4352"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err="1">
                          <a:solidFill>
                            <a:srgbClr val="000000"/>
                          </a:solidFill>
                          <a:effectLst/>
                          <a:latin typeface="Calibri" panose="020F0502020204030204" pitchFamily="34" charset="0"/>
                        </a:rPr>
                        <a:t>Tirocinio</a:t>
                      </a:r>
                      <a:endParaRPr lang="en-US" sz="700" b="1" i="1" u="none" strike="noStrike" dirty="0">
                        <a:solidFill>
                          <a:srgbClr val="000000"/>
                        </a:solidFill>
                        <a:effectLst/>
                        <a:latin typeface="Calibri" panose="020F0502020204030204" pitchFamily="34" charset="0"/>
                      </a:endParaRPr>
                    </a:p>
                  </a:txBody>
                  <a:tcPr marL="4352" marR="4352" marT="4352"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a:solidFill>
                            <a:srgbClr val="000000"/>
                          </a:solidFill>
                          <a:effectLst/>
                          <a:latin typeface="Calibri" panose="020F0502020204030204" pitchFamily="34" charset="0"/>
                        </a:rPr>
                        <a:t>ISCED CODE</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a:solidFill>
                            <a:srgbClr val="000000"/>
                          </a:solidFill>
                          <a:effectLst/>
                          <a:latin typeface="Calibri" panose="020F0502020204030204" pitchFamily="34" charset="0"/>
                        </a:rPr>
                        <a:t>LIVELLO LINGUISTICO</a:t>
                      </a:r>
                    </a:p>
                  </a:txBody>
                  <a:tcPr marL="4352" marR="4352" marT="435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356774370"/>
                  </a:ext>
                </a:extLst>
              </a:tr>
              <a:tr h="405942">
                <a:tc>
                  <a:txBody>
                    <a:bodyPr/>
                    <a:lstStyle/>
                    <a:p>
                      <a:pPr algn="ctr" fontAlgn="ctr"/>
                      <a:r>
                        <a:rPr lang="en-US" sz="800" b="0" i="0" u="none" strike="noStrike" dirty="0" err="1">
                          <a:solidFill>
                            <a:srgbClr val="000000"/>
                          </a:solidFill>
                          <a:effectLst/>
                          <a:latin typeface="Calibri" panose="020F0502020204030204" pitchFamily="34" charset="0"/>
                        </a:rPr>
                        <a:t>Cosmi</a:t>
                      </a:r>
                      <a:endParaRPr lang="en-US" sz="800" b="0" i="0" u="none" strike="noStrike" dirty="0">
                        <a:solidFill>
                          <a:srgbClr val="000000"/>
                        </a:solidFill>
                        <a:effectLst/>
                        <a:latin typeface="Calibri" panose="020F0502020204030204" pitchFamily="34" charset="0"/>
                      </a:endParaRPr>
                    </a:p>
                  </a:txBody>
                  <a:tcPr marL="4352" marR="4352" marT="435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RO BUCURES11</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ROMANIA</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sng" strike="noStrike" dirty="0" err="1">
                          <a:solidFill>
                            <a:srgbClr val="0563C1"/>
                          </a:solidFill>
                          <a:effectLst/>
                          <a:latin typeface="Arial" panose="020B0604020202020204" pitchFamily="34" charset="0"/>
                        </a:rPr>
                        <a:t>Universitatea</a:t>
                      </a:r>
                      <a:r>
                        <a:rPr lang="en-US" sz="800" b="0" i="0" u="sng" strike="noStrike" dirty="0">
                          <a:solidFill>
                            <a:srgbClr val="0563C1"/>
                          </a:solidFill>
                          <a:effectLst/>
                          <a:latin typeface="Arial" panose="020B0604020202020204" pitchFamily="34" charset="0"/>
                        </a:rPr>
                        <a:t> </a:t>
                      </a:r>
                      <a:r>
                        <a:rPr lang="en-US" sz="800" b="0" i="0" u="sng" strike="noStrike" dirty="0" err="1">
                          <a:solidFill>
                            <a:srgbClr val="0563C1"/>
                          </a:solidFill>
                          <a:effectLst/>
                          <a:latin typeface="Arial" panose="020B0604020202020204" pitchFamily="34" charset="0"/>
                        </a:rPr>
                        <a:t>Politehnica</a:t>
                      </a:r>
                      <a:r>
                        <a:rPr lang="en-US" sz="800" b="0" i="0" u="sng" strike="noStrike" dirty="0">
                          <a:solidFill>
                            <a:srgbClr val="0563C1"/>
                          </a:solidFill>
                          <a:effectLst/>
                          <a:latin typeface="Arial" panose="020B0604020202020204" pitchFamily="34" charset="0"/>
                        </a:rPr>
                        <a:t> din </a:t>
                      </a:r>
                      <a:r>
                        <a:rPr lang="en-US" sz="800" b="0" i="0" u="sng" strike="noStrike" dirty="0" err="1">
                          <a:solidFill>
                            <a:srgbClr val="0563C1"/>
                          </a:solidFill>
                          <a:effectLst/>
                          <a:latin typeface="Arial" panose="020B0604020202020204" pitchFamily="34" charset="0"/>
                        </a:rPr>
                        <a:t>Bucuresti</a:t>
                      </a:r>
                      <a:endParaRPr lang="en-US" sz="800" b="0" i="0" u="sng" strike="noStrike" dirty="0">
                        <a:solidFill>
                          <a:srgbClr val="0563C1"/>
                        </a:solidFill>
                        <a:effectLst/>
                        <a:latin typeface="Arial" panose="020B0604020202020204" pitchFamily="34" charset="0"/>
                      </a:endParaRP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1" u="none" strike="noStrike" dirty="0">
                          <a:solidFill>
                            <a:srgbClr val="000000"/>
                          </a:solidFill>
                          <a:effectLst/>
                          <a:latin typeface="Calibri" panose="020F0502020204030204" pitchFamily="34" charset="0"/>
                        </a:rPr>
                        <a:t>Faculty of Engineering and Management</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6</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 </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rgbClr val="000000"/>
                          </a:solidFill>
                          <a:effectLst/>
                          <a:latin typeface="Calibri" panose="020F0502020204030204" pitchFamily="34" charset="0"/>
                        </a:rPr>
                        <a:t>0710</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ENG B2</a:t>
                      </a:r>
                    </a:p>
                  </a:txBody>
                  <a:tcPr marL="4352" marR="4352" marT="435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7780388"/>
                  </a:ext>
                </a:extLst>
              </a:tr>
              <a:tr h="392660">
                <a:tc>
                  <a:txBody>
                    <a:bodyPr/>
                    <a:lstStyle/>
                    <a:p>
                      <a:pPr algn="ctr" fontAlgn="ctr"/>
                      <a:r>
                        <a:rPr lang="en-US" sz="800" b="0" i="0" u="none" strike="noStrike" dirty="0" err="1">
                          <a:solidFill>
                            <a:schemeClr val="tx1"/>
                          </a:solidFill>
                          <a:effectLst/>
                          <a:highlight>
                            <a:srgbClr val="FFFF00"/>
                          </a:highlight>
                          <a:latin typeface="Calibri" panose="020F0502020204030204" pitchFamily="34" charset="0"/>
                        </a:rPr>
                        <a:t>Castelli</a:t>
                      </a:r>
                      <a:endParaRPr lang="en-US" sz="800" b="0" i="0" u="none" strike="noStrike" dirty="0">
                        <a:solidFill>
                          <a:schemeClr val="tx1"/>
                        </a:solidFill>
                        <a:effectLst/>
                        <a:highlight>
                          <a:srgbClr val="FFFF00"/>
                        </a:highlight>
                        <a:latin typeface="Calibri" panose="020F0502020204030204" pitchFamily="34" charset="0"/>
                      </a:endParaRPr>
                    </a:p>
                  </a:txBody>
                  <a:tcPr marL="4352" marR="4352" marT="435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chemeClr val="tx1"/>
                          </a:solidFill>
                          <a:effectLst/>
                          <a:latin typeface="Calibri" panose="020F0502020204030204" pitchFamily="34" charset="0"/>
                        </a:rPr>
                        <a:t>RS BELGRAD02</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chemeClr val="tx1"/>
                          </a:solidFill>
                          <a:effectLst/>
                          <a:latin typeface="Calibri" panose="020F0502020204030204" pitchFamily="34" charset="0"/>
                        </a:rPr>
                        <a:t>SERBIA</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sng" strike="noStrike" dirty="0" err="1">
                          <a:solidFill>
                            <a:srgbClr val="C00000"/>
                          </a:solidFill>
                          <a:effectLst/>
                          <a:latin typeface="Arial" panose="020B0604020202020204" pitchFamily="34" charset="0"/>
                          <a:hlinkClick r:id="rId5"/>
                        </a:rPr>
                        <a:t>Univerzitet</a:t>
                      </a:r>
                      <a:r>
                        <a:rPr lang="en-US" sz="800" b="0" i="0" u="sng" strike="noStrike" dirty="0">
                          <a:solidFill>
                            <a:srgbClr val="C00000"/>
                          </a:solidFill>
                          <a:effectLst/>
                          <a:latin typeface="Arial" panose="020B0604020202020204" pitchFamily="34" charset="0"/>
                          <a:hlinkClick r:id="rId5"/>
                        </a:rPr>
                        <a:t> u </a:t>
                      </a:r>
                      <a:r>
                        <a:rPr lang="en-US" sz="800" b="0" i="0" u="sng" strike="noStrike" dirty="0" err="1">
                          <a:solidFill>
                            <a:srgbClr val="C00000"/>
                          </a:solidFill>
                          <a:effectLst/>
                          <a:latin typeface="Arial" panose="020B0604020202020204" pitchFamily="34" charset="0"/>
                          <a:hlinkClick r:id="rId5"/>
                        </a:rPr>
                        <a:t>Beogradu</a:t>
                      </a:r>
                      <a:endParaRPr lang="en-US" sz="800" b="0" i="0" u="sng" strike="noStrike" dirty="0">
                        <a:solidFill>
                          <a:srgbClr val="C00000"/>
                        </a:solidFill>
                        <a:effectLst/>
                        <a:latin typeface="Arial" panose="020B0604020202020204" pitchFamily="34" charset="0"/>
                      </a:endParaRP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1" u="none" strike="noStrike" dirty="0">
                          <a:solidFill>
                            <a:schemeClr val="tx1"/>
                          </a:solidFill>
                          <a:effectLst/>
                          <a:latin typeface="Calibri" panose="020F0502020204030204" pitchFamily="34" charset="0"/>
                        </a:rPr>
                        <a:t>Faculty of Transport and Traffic Engineering, (E10208240) Division of Airports and Air Traffic Safety</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6</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chemeClr val="tx1"/>
                          </a:solidFill>
                          <a:effectLst/>
                          <a:latin typeface="Calibri" panose="020F0502020204030204" pitchFamily="34" charset="0"/>
                        </a:rPr>
                        <a:t>0610</a:t>
                      </a:r>
                    </a:p>
                    <a:p>
                      <a:pPr algn="ctr" fontAlgn="ctr"/>
                      <a:r>
                        <a:rPr lang="en-US" sz="700" b="1" i="0" u="none" strike="noStrike" dirty="0">
                          <a:solidFill>
                            <a:schemeClr val="tx1"/>
                          </a:solidFill>
                          <a:effectLst/>
                          <a:latin typeface="Calibri" panose="020F0502020204030204" pitchFamily="34" charset="0"/>
                        </a:rPr>
                        <a:t>0710</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SER B1-other ENG B1</a:t>
                      </a:r>
                    </a:p>
                  </a:txBody>
                  <a:tcPr marL="4352" marR="4352" marT="435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6425836"/>
                  </a:ext>
                </a:extLst>
              </a:tr>
              <a:tr h="393404">
                <a:tc>
                  <a:txBody>
                    <a:bodyPr/>
                    <a:lstStyle/>
                    <a:p>
                      <a:pPr algn="ctr" fontAlgn="ctr"/>
                      <a:r>
                        <a:rPr lang="en-US" sz="800" b="0" i="0" u="none" strike="noStrike" dirty="0" err="1">
                          <a:solidFill>
                            <a:srgbClr val="000000"/>
                          </a:solidFill>
                          <a:effectLst/>
                          <a:latin typeface="Calibri" panose="020F0502020204030204" pitchFamily="34" charset="0"/>
                        </a:rPr>
                        <a:t>Bedon</a:t>
                      </a:r>
                      <a:endParaRPr lang="en-US" sz="800" b="0" i="0" u="none" strike="noStrike" dirty="0">
                        <a:solidFill>
                          <a:srgbClr val="000000"/>
                        </a:solidFill>
                        <a:effectLst/>
                        <a:latin typeface="Calibri" panose="020F0502020204030204" pitchFamily="34" charset="0"/>
                      </a:endParaRPr>
                    </a:p>
                  </a:txBody>
                  <a:tcPr marL="4352" marR="4352" marT="435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SK ZILINA01</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SLOVACCHIA</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sng" strike="noStrike" dirty="0">
                          <a:solidFill>
                            <a:srgbClr val="0563C1"/>
                          </a:solidFill>
                          <a:effectLst/>
                          <a:latin typeface="Arial" panose="020B0604020202020204" pitchFamily="34" charset="0"/>
                          <a:hlinkClick r:id="rId6"/>
                        </a:rPr>
                        <a:t>University of </a:t>
                      </a:r>
                      <a:r>
                        <a:rPr lang="en-US" sz="800" b="0" i="0" u="sng" strike="noStrike" dirty="0" err="1">
                          <a:solidFill>
                            <a:srgbClr val="0563C1"/>
                          </a:solidFill>
                          <a:effectLst/>
                          <a:latin typeface="Arial" panose="020B0604020202020204" pitchFamily="34" charset="0"/>
                          <a:hlinkClick r:id="rId6"/>
                        </a:rPr>
                        <a:t>Zilina</a:t>
                      </a:r>
                      <a:endParaRPr lang="en-US" sz="800" b="0" i="0" u="sng" strike="noStrike" dirty="0">
                        <a:solidFill>
                          <a:srgbClr val="0563C1"/>
                        </a:solidFill>
                        <a:effectLst/>
                        <a:latin typeface="Arial" panose="020B0604020202020204" pitchFamily="34" charset="0"/>
                      </a:endParaRP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1" u="none" strike="noStrike" dirty="0">
                          <a:solidFill>
                            <a:srgbClr val="000000"/>
                          </a:solidFill>
                          <a:effectLst/>
                          <a:latin typeface="Calibri" panose="020F0502020204030204" pitchFamily="34" charset="0"/>
                        </a:rPr>
                        <a:t>Faculty of Civil Engineering, Faculty of Operation and Economics of Transport, Faculty of Mechanical Engineering, Faculty of Electrical Engineering and Information </a:t>
                      </a:r>
                      <a:r>
                        <a:rPr lang="en-US" sz="500" b="0" i="1" u="none" strike="noStrike" dirty="0" err="1">
                          <a:solidFill>
                            <a:srgbClr val="000000"/>
                          </a:solidFill>
                          <a:effectLst/>
                          <a:latin typeface="Calibri" panose="020F0502020204030204" pitchFamily="34" charset="0"/>
                        </a:rPr>
                        <a:t>Technology,Faculty</a:t>
                      </a:r>
                      <a:r>
                        <a:rPr lang="en-US" sz="500" b="0" i="1" u="none" strike="noStrike" dirty="0">
                          <a:solidFill>
                            <a:srgbClr val="000000"/>
                          </a:solidFill>
                          <a:effectLst/>
                          <a:latin typeface="Calibri" panose="020F0502020204030204" pitchFamily="34" charset="0"/>
                        </a:rPr>
                        <a:t> of Security Engineering</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6</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rgbClr val="000000"/>
                          </a:solidFill>
                          <a:effectLst/>
                          <a:latin typeface="Calibri" panose="020F0502020204030204" pitchFamily="34" charset="0"/>
                        </a:rPr>
                        <a:t>0610</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ENG B1</a:t>
                      </a:r>
                    </a:p>
                  </a:txBody>
                  <a:tcPr marL="4352" marR="4352" marT="435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6945176"/>
                  </a:ext>
                </a:extLst>
              </a:tr>
              <a:tr h="404038">
                <a:tc>
                  <a:txBody>
                    <a:bodyPr/>
                    <a:lstStyle/>
                    <a:p>
                      <a:pPr algn="ctr" fontAlgn="ctr"/>
                      <a:r>
                        <a:rPr lang="en-US" sz="800" b="0" i="0" u="none" strike="noStrike" dirty="0" err="1">
                          <a:solidFill>
                            <a:schemeClr val="tx1"/>
                          </a:solidFill>
                          <a:effectLst/>
                          <a:highlight>
                            <a:srgbClr val="FFFF00"/>
                          </a:highlight>
                          <a:latin typeface="Calibri" panose="020F0502020204030204" pitchFamily="34" charset="0"/>
                        </a:rPr>
                        <a:t>Cosmi</a:t>
                      </a:r>
                      <a:endParaRPr lang="en-US" sz="800" b="0" i="0" u="none" strike="noStrike" dirty="0">
                        <a:solidFill>
                          <a:schemeClr val="tx1"/>
                        </a:solidFill>
                        <a:effectLst/>
                        <a:highlight>
                          <a:srgbClr val="FFFF00"/>
                        </a:highlight>
                        <a:latin typeface="Calibri" panose="020F0502020204030204" pitchFamily="34" charset="0"/>
                      </a:endParaRPr>
                    </a:p>
                  </a:txBody>
                  <a:tcPr marL="4352" marR="4352" marT="435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800" b="1" i="0" u="none" strike="noStrike" dirty="0">
                        <a:solidFill>
                          <a:schemeClr val="tx1"/>
                        </a:solidFill>
                        <a:effectLst/>
                        <a:latin typeface="Calibri" panose="020F0502020204030204" pitchFamily="34" charset="0"/>
                      </a:endParaRP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chemeClr val="tx1"/>
                          </a:solidFill>
                          <a:effectLst/>
                          <a:latin typeface="Calibri" panose="020F0502020204030204" pitchFamily="34" charset="0"/>
                        </a:rPr>
                        <a:t>ARGENTINA</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s-ES" sz="800" b="0" i="0" u="none" strike="noStrike" kern="1200" dirty="0">
                          <a:solidFill>
                            <a:schemeClr val="tx1"/>
                          </a:solidFill>
                          <a:effectLst/>
                          <a:latin typeface="Arial" panose="020B0604020202020204" pitchFamily="34" charset="0"/>
                          <a:ea typeface="+mn-ea"/>
                          <a:cs typeface="+mn-cs"/>
                        </a:rPr>
                        <a:t>Universidad de Buenos Aires - UBA</a:t>
                      </a:r>
                      <a:endParaRPr lang="en-US" sz="800" b="0" i="0" u="none" strike="noStrike" kern="1200" dirty="0">
                        <a:solidFill>
                          <a:schemeClr val="tx1"/>
                        </a:solidFill>
                        <a:effectLst/>
                        <a:latin typeface="Arial" panose="020B0604020202020204" pitchFamily="34" charset="0"/>
                        <a:ea typeface="+mn-ea"/>
                        <a:cs typeface="+mn-cs"/>
                      </a:endParaRP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1" u="none" strike="noStrike" dirty="0" err="1">
                          <a:solidFill>
                            <a:schemeClr val="tx1"/>
                          </a:solidFill>
                          <a:effectLst/>
                          <a:latin typeface="Calibri" panose="020F0502020204030204" pitchFamily="34" charset="0"/>
                        </a:rPr>
                        <a:t>Facultad</a:t>
                      </a:r>
                      <a:r>
                        <a:rPr lang="en-US" sz="700" b="0" i="1" u="none" strike="noStrike" dirty="0">
                          <a:solidFill>
                            <a:schemeClr val="tx1"/>
                          </a:solidFill>
                          <a:effectLst/>
                          <a:latin typeface="Calibri" panose="020F0502020204030204" pitchFamily="34" charset="0"/>
                        </a:rPr>
                        <a:t> de </a:t>
                      </a:r>
                      <a:r>
                        <a:rPr lang="en-US" sz="700" b="0" i="1" u="none" strike="noStrike" dirty="0" err="1">
                          <a:solidFill>
                            <a:schemeClr val="tx1"/>
                          </a:solidFill>
                          <a:effectLst/>
                          <a:latin typeface="Calibri" panose="020F0502020204030204" pitchFamily="34" charset="0"/>
                        </a:rPr>
                        <a:t>Ingenier</a:t>
                      </a:r>
                      <a:r>
                        <a:rPr lang="el-GR" sz="700" b="0" i="1" u="none" strike="noStrike" dirty="0">
                          <a:solidFill>
                            <a:schemeClr val="tx1"/>
                          </a:solidFill>
                          <a:effectLst/>
                          <a:latin typeface="Calibri" panose="020F0502020204030204" pitchFamily="34" charset="0"/>
                        </a:rPr>
                        <a:t>ί</a:t>
                      </a:r>
                      <a:r>
                        <a:rPr lang="en-US" sz="700" b="0" i="1" u="none" strike="noStrike" dirty="0">
                          <a:solidFill>
                            <a:schemeClr val="tx1"/>
                          </a:solidFill>
                          <a:effectLst/>
                          <a:latin typeface="Calibri" panose="020F0502020204030204" pitchFamily="34" charset="0"/>
                        </a:rPr>
                        <a:t>a</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6</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700" b="0" i="0" u="none" strike="noStrike" dirty="0">
                        <a:solidFill>
                          <a:schemeClr val="tx1"/>
                        </a:solidFill>
                        <a:effectLst/>
                        <a:latin typeface="Calibri" panose="020F0502020204030204" pitchFamily="34" charset="0"/>
                      </a:endParaRP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700" b="0" i="0" u="none" strike="noStrike" dirty="0">
                        <a:solidFill>
                          <a:schemeClr val="tx1"/>
                        </a:solidFill>
                        <a:effectLst/>
                        <a:latin typeface="Calibri" panose="020F0502020204030204" pitchFamily="34" charset="0"/>
                      </a:endParaRP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sz="700" b="1" i="0" u="none" strike="noStrike" kern="1200" dirty="0">
                          <a:solidFill>
                            <a:schemeClr val="tx1"/>
                          </a:solidFill>
                          <a:effectLst/>
                          <a:latin typeface="Calibri" panose="020F0502020204030204" pitchFamily="34" charset="0"/>
                          <a:ea typeface="+mn-ea"/>
                          <a:cs typeface="+mn-cs"/>
                        </a:rPr>
                        <a:t>0700</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700" b="0" i="0" u="none" strike="noStrike" dirty="0">
                          <a:solidFill>
                            <a:schemeClr val="tx1"/>
                          </a:solidFill>
                          <a:effectLst/>
                          <a:latin typeface="Calibri" panose="020F0502020204030204" pitchFamily="34" charset="0"/>
                        </a:rPr>
                        <a:t>ENG B2</a:t>
                      </a:r>
                    </a:p>
                  </a:txBody>
                  <a:tcPr marL="4352" marR="4352" marT="435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8030691"/>
                  </a:ext>
                </a:extLst>
              </a:tr>
              <a:tr h="414669">
                <a:tc>
                  <a:txBody>
                    <a:bodyPr/>
                    <a:lstStyle/>
                    <a:p>
                      <a:pPr algn="ctr" fontAlgn="ctr"/>
                      <a:r>
                        <a:rPr lang="en-US" sz="800" b="0" i="0" u="none" strike="noStrike" baseline="0" dirty="0" err="1">
                          <a:solidFill>
                            <a:schemeClr val="tx1"/>
                          </a:solidFill>
                          <a:effectLst/>
                          <a:latin typeface="Calibri" panose="020F0502020204030204" pitchFamily="34" charset="0"/>
                        </a:rPr>
                        <a:t>Lughi</a:t>
                      </a:r>
                      <a:endParaRPr lang="en-US" sz="800" b="0" i="0" u="none" strike="noStrike" baseline="0" dirty="0">
                        <a:solidFill>
                          <a:schemeClr val="tx1"/>
                        </a:solidFill>
                        <a:effectLst/>
                        <a:latin typeface="Calibri" panose="020F0502020204030204" pitchFamily="34" charset="0"/>
                      </a:endParaRPr>
                    </a:p>
                  </a:txBody>
                  <a:tcPr marL="4352" marR="4352" marT="435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800" b="1" i="0" u="none" strike="noStrike" baseline="0" dirty="0">
                        <a:solidFill>
                          <a:schemeClr val="tx1"/>
                        </a:solidFill>
                        <a:effectLst/>
                        <a:latin typeface="Calibri" panose="020F0502020204030204" pitchFamily="34" charset="0"/>
                      </a:endParaRP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baseline="0" dirty="0">
                          <a:solidFill>
                            <a:schemeClr val="tx1"/>
                          </a:solidFill>
                          <a:effectLst/>
                          <a:latin typeface="Calibri" panose="020F0502020204030204" pitchFamily="34" charset="0"/>
                        </a:rPr>
                        <a:t>USA</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sz="800" b="0" i="0" u="none" strike="noStrike" kern="1200" baseline="0" dirty="0">
                          <a:solidFill>
                            <a:schemeClr val="tx1"/>
                          </a:solidFill>
                          <a:effectLst/>
                          <a:latin typeface="Arial" panose="020B0604020202020204" pitchFamily="34" charset="0"/>
                          <a:ea typeface="+mn-ea"/>
                          <a:cs typeface="+mn-cs"/>
                        </a:rPr>
                        <a:t>University of Colorado Denver</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1" u="none" strike="noStrike" baseline="0" dirty="0">
                          <a:solidFill>
                            <a:schemeClr val="tx1"/>
                          </a:solidFill>
                          <a:effectLst/>
                          <a:latin typeface="Calibri" panose="020F0502020204030204" pitchFamily="34" charset="0"/>
                        </a:rPr>
                        <a:t>Anschutz Medical Campus</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baseline="0" dirty="0">
                          <a:solidFill>
                            <a:schemeClr val="tx1"/>
                          </a:solidFill>
                          <a:effectLst/>
                          <a:latin typeface="Calibri" panose="020F0502020204030204" pitchFamily="34" charset="0"/>
                        </a:rPr>
                        <a:t>6</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700" b="0" i="0" u="none" strike="noStrike" baseline="0" dirty="0">
                        <a:solidFill>
                          <a:schemeClr val="tx1"/>
                        </a:solidFill>
                        <a:effectLst/>
                        <a:latin typeface="Calibri" panose="020F0502020204030204" pitchFamily="34" charset="0"/>
                      </a:endParaRP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baseline="0" dirty="0">
                          <a:solidFill>
                            <a:schemeClr val="tx1"/>
                          </a:solidFill>
                          <a:effectLst/>
                          <a:latin typeface="Calibri" panose="020F0502020204030204" pitchFamily="34" charset="0"/>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baseline="0" dirty="0">
                          <a:solidFill>
                            <a:schemeClr val="tx1"/>
                          </a:solidFill>
                          <a:effectLst/>
                          <a:latin typeface="Calibri" panose="020F0502020204030204" pitchFamily="34" charset="0"/>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sz="700" b="1" i="0" u="none" strike="noStrike" kern="1200" baseline="0" dirty="0">
                          <a:solidFill>
                            <a:schemeClr val="tx1"/>
                          </a:solidFill>
                          <a:effectLst/>
                          <a:latin typeface="Calibri" panose="020F0502020204030204" pitchFamily="34" charset="0"/>
                          <a:ea typeface="+mn-ea"/>
                          <a:cs typeface="+mn-cs"/>
                        </a:rPr>
                        <a:t>0719</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700" b="0" i="0" u="none" strike="noStrike" baseline="0" dirty="0">
                          <a:solidFill>
                            <a:schemeClr val="tx1"/>
                          </a:solidFill>
                          <a:effectLst/>
                          <a:latin typeface="Calibri" panose="020F0502020204030204" pitchFamily="34" charset="0"/>
                        </a:rPr>
                        <a:t>ENG B2</a:t>
                      </a:r>
                    </a:p>
                  </a:txBody>
                  <a:tcPr marL="4352" marR="4352" marT="435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6527299"/>
                  </a:ext>
                </a:extLst>
              </a:tr>
            </a:tbl>
          </a:graphicData>
        </a:graphic>
      </p:graphicFrame>
    </p:spTree>
    <p:extLst>
      <p:ext uri="{BB962C8B-B14F-4D97-AF65-F5344CB8AC3E}">
        <p14:creationId xmlns:p14="http://schemas.microsoft.com/office/powerpoint/2010/main" val="5605222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FC3E185-B303-E445-8467-23FFD77D3467}"/>
              </a:ext>
            </a:extLst>
          </p:cNvPr>
          <p:cNvPicPr>
            <a:picLocks noChangeAspect="1"/>
          </p:cNvPicPr>
          <p:nvPr/>
        </p:nvPicPr>
        <p:blipFill>
          <a:blip r:embed="rId4"/>
          <a:stretch>
            <a:fillRect/>
          </a:stretch>
        </p:blipFill>
        <p:spPr>
          <a:xfrm>
            <a:off x="0" y="0"/>
            <a:ext cx="9144000" cy="836188"/>
          </a:xfrm>
          <a:prstGeom prst="rect">
            <a:avLst/>
          </a:prstGeom>
        </p:spPr>
      </p:pic>
      <p:sp>
        <p:nvSpPr>
          <p:cNvPr id="5" name="CasellaDiTesto 4">
            <a:extLst>
              <a:ext uri="{FF2B5EF4-FFF2-40B4-BE49-F238E27FC236}">
                <a16:creationId xmlns:a16="http://schemas.microsoft.com/office/drawing/2014/main" id="{FF17ED5F-5680-5B40-A954-D09969114D11}"/>
              </a:ext>
            </a:extLst>
          </p:cNvPr>
          <p:cNvSpPr txBox="1"/>
          <p:nvPr/>
        </p:nvSpPr>
        <p:spPr>
          <a:xfrm>
            <a:off x="352770" y="327728"/>
            <a:ext cx="5801989" cy="415498"/>
          </a:xfrm>
          <a:prstGeom prst="rect">
            <a:avLst/>
          </a:prstGeom>
          <a:noFill/>
        </p:spPr>
        <p:txBody>
          <a:bodyPr wrap="square" rtlCol="0">
            <a:spAutoFit/>
          </a:bodyPr>
          <a:lstStyle/>
          <a:p>
            <a:r>
              <a:rPr lang="it-IT" sz="2100" b="1" dirty="0">
                <a:solidFill>
                  <a:schemeClr val="bg1"/>
                </a:solidFill>
                <a:latin typeface="Founders Grotesk" panose="020B0503030202060203" pitchFamily="34" charset="77"/>
                <a:ea typeface="Gibson SemiBold" charset="0"/>
                <a:cs typeface="Gibson SemiBold" charset="0"/>
              </a:rPr>
              <a:t>ERASMUS+ STUDIO</a:t>
            </a:r>
          </a:p>
        </p:txBody>
      </p:sp>
      <p:sp>
        <p:nvSpPr>
          <p:cNvPr id="2" name="Rectangle 1"/>
          <p:cNvSpPr/>
          <p:nvPr/>
        </p:nvSpPr>
        <p:spPr>
          <a:xfrm>
            <a:off x="352770" y="836188"/>
            <a:ext cx="2355197" cy="369332"/>
          </a:xfrm>
          <a:prstGeom prst="rect">
            <a:avLst/>
          </a:prstGeom>
        </p:spPr>
        <p:txBody>
          <a:bodyPr wrap="none">
            <a:spAutoFit/>
          </a:bodyPr>
          <a:lstStyle/>
          <a:p>
            <a:r>
              <a:rPr lang="it-IT" dirty="0">
                <a:solidFill>
                  <a:srgbClr val="70240F"/>
                </a:solidFill>
                <a:latin typeface="Founders Grotesk" panose="020B0503030202060203" pitchFamily="34" charset="77"/>
                <a:ea typeface="Gibson" charset="0"/>
                <a:cs typeface="Gibson" charset="0"/>
              </a:rPr>
              <a:t>D NANOTECNOLOGIE</a:t>
            </a:r>
            <a:endParaRPr lang="en-US" sz="800" dirty="0"/>
          </a:p>
        </p:txBody>
      </p:sp>
      <p:sp>
        <p:nvSpPr>
          <p:cNvPr id="7" name="Rectangle 6"/>
          <p:cNvSpPr/>
          <p:nvPr/>
        </p:nvSpPr>
        <p:spPr>
          <a:xfrm>
            <a:off x="8297165" y="418094"/>
            <a:ext cx="846835" cy="400110"/>
          </a:xfrm>
          <a:prstGeom prst="rect">
            <a:avLst/>
          </a:prstGeom>
        </p:spPr>
        <p:txBody>
          <a:bodyPr wrap="none">
            <a:spAutoFit/>
          </a:bodyPr>
          <a:lstStyle/>
          <a:p>
            <a:r>
              <a:rPr lang="it-IT" sz="2000" dirty="0">
                <a:solidFill>
                  <a:schemeClr val="bg1"/>
                </a:solidFill>
                <a:latin typeface="Founders Grotesk Semibold" panose="020B0703030202060203" pitchFamily="34" charset="0"/>
              </a:rPr>
              <a:t>dove?</a:t>
            </a:r>
            <a:endParaRPr lang="en-US" sz="2000" dirty="0">
              <a:solidFill>
                <a:schemeClr val="bg1"/>
              </a:solidFill>
              <a:latin typeface="Founders Grotesk Semibold" panose="020B0703030202060203"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802293353"/>
              </p:ext>
            </p:extLst>
          </p:nvPr>
        </p:nvGraphicFramePr>
        <p:xfrm>
          <a:off x="628650" y="1703490"/>
          <a:ext cx="7886701" cy="1367347"/>
        </p:xfrm>
        <a:graphic>
          <a:graphicData uri="http://schemas.openxmlformats.org/drawingml/2006/table">
            <a:tbl>
              <a:tblPr/>
              <a:tblGrid>
                <a:gridCol w="574106">
                  <a:extLst>
                    <a:ext uri="{9D8B030D-6E8A-4147-A177-3AD203B41FA5}">
                      <a16:colId xmlns:a16="http://schemas.microsoft.com/office/drawing/2014/main" val="3939641171"/>
                    </a:ext>
                  </a:extLst>
                </a:gridCol>
                <a:gridCol w="661091">
                  <a:extLst>
                    <a:ext uri="{9D8B030D-6E8A-4147-A177-3AD203B41FA5}">
                      <a16:colId xmlns:a16="http://schemas.microsoft.com/office/drawing/2014/main" val="3399056799"/>
                    </a:ext>
                  </a:extLst>
                </a:gridCol>
                <a:gridCol w="556708">
                  <a:extLst>
                    <a:ext uri="{9D8B030D-6E8A-4147-A177-3AD203B41FA5}">
                      <a16:colId xmlns:a16="http://schemas.microsoft.com/office/drawing/2014/main" val="490714570"/>
                    </a:ext>
                  </a:extLst>
                </a:gridCol>
                <a:gridCol w="2139847">
                  <a:extLst>
                    <a:ext uri="{9D8B030D-6E8A-4147-A177-3AD203B41FA5}">
                      <a16:colId xmlns:a16="http://schemas.microsoft.com/office/drawing/2014/main" val="2557486537"/>
                    </a:ext>
                  </a:extLst>
                </a:gridCol>
                <a:gridCol w="1687522">
                  <a:extLst>
                    <a:ext uri="{9D8B030D-6E8A-4147-A177-3AD203B41FA5}">
                      <a16:colId xmlns:a16="http://schemas.microsoft.com/office/drawing/2014/main" val="385747025"/>
                    </a:ext>
                  </a:extLst>
                </a:gridCol>
                <a:gridCol w="447976">
                  <a:extLst>
                    <a:ext uri="{9D8B030D-6E8A-4147-A177-3AD203B41FA5}">
                      <a16:colId xmlns:a16="http://schemas.microsoft.com/office/drawing/2014/main" val="3331984815"/>
                    </a:ext>
                  </a:extLst>
                </a:gridCol>
                <a:gridCol w="134828">
                  <a:extLst>
                    <a:ext uri="{9D8B030D-6E8A-4147-A177-3AD203B41FA5}">
                      <a16:colId xmlns:a16="http://schemas.microsoft.com/office/drawing/2014/main" val="2873737400"/>
                    </a:ext>
                  </a:extLst>
                </a:gridCol>
                <a:gridCol w="134828">
                  <a:extLst>
                    <a:ext uri="{9D8B030D-6E8A-4147-A177-3AD203B41FA5}">
                      <a16:colId xmlns:a16="http://schemas.microsoft.com/office/drawing/2014/main" val="570476786"/>
                    </a:ext>
                  </a:extLst>
                </a:gridCol>
                <a:gridCol w="134828">
                  <a:extLst>
                    <a:ext uri="{9D8B030D-6E8A-4147-A177-3AD203B41FA5}">
                      <a16:colId xmlns:a16="http://schemas.microsoft.com/office/drawing/2014/main" val="3920362130"/>
                    </a:ext>
                  </a:extLst>
                </a:gridCol>
                <a:gridCol w="388536">
                  <a:extLst>
                    <a:ext uri="{9D8B030D-6E8A-4147-A177-3AD203B41FA5}">
                      <a16:colId xmlns:a16="http://schemas.microsoft.com/office/drawing/2014/main" val="3905159414"/>
                    </a:ext>
                  </a:extLst>
                </a:gridCol>
                <a:gridCol w="1026431">
                  <a:extLst>
                    <a:ext uri="{9D8B030D-6E8A-4147-A177-3AD203B41FA5}">
                      <a16:colId xmlns:a16="http://schemas.microsoft.com/office/drawing/2014/main" val="1492204116"/>
                    </a:ext>
                  </a:extLst>
                </a:gridCol>
              </a:tblGrid>
              <a:tr h="600643">
                <a:tc>
                  <a:txBody>
                    <a:bodyPr/>
                    <a:lstStyle/>
                    <a:p>
                      <a:pPr algn="ctr" fontAlgn="ctr"/>
                      <a:r>
                        <a:rPr lang="en-US" sz="700" b="1" i="0" u="none" strike="noStrike" dirty="0" err="1">
                          <a:solidFill>
                            <a:srgbClr val="000000"/>
                          </a:solidFill>
                          <a:effectLst/>
                          <a:latin typeface="Calibri" panose="020F0502020204030204" pitchFamily="34" charset="0"/>
                        </a:rPr>
                        <a:t>Coordinatore</a:t>
                      </a:r>
                      <a:endParaRPr lang="en-US" sz="700" b="1" i="0" u="none" strike="noStrike" dirty="0">
                        <a:solidFill>
                          <a:srgbClr val="000000"/>
                        </a:solidFill>
                        <a:effectLst/>
                        <a:latin typeface="Calibri" panose="020F0502020204030204" pitchFamily="34" charset="0"/>
                      </a:endParaRPr>
                    </a:p>
                  </a:txBody>
                  <a:tcPr marL="4352" marR="4352" marT="435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0" u="none" strike="noStrike" dirty="0">
                          <a:solidFill>
                            <a:srgbClr val="000000"/>
                          </a:solidFill>
                          <a:effectLst/>
                          <a:latin typeface="Calibri" panose="020F0502020204030204" pitchFamily="34" charset="0"/>
                        </a:rPr>
                        <a:t>ERASMUS CODE</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0" u="none" strike="noStrike" dirty="0">
                          <a:solidFill>
                            <a:srgbClr val="000000"/>
                          </a:solidFill>
                          <a:effectLst/>
                          <a:latin typeface="Calibri" panose="020F0502020204030204" pitchFamily="34" charset="0"/>
                        </a:rPr>
                        <a:t>PAESE</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0" u="none" strike="noStrike" dirty="0">
                          <a:solidFill>
                            <a:srgbClr val="000000"/>
                          </a:solidFill>
                          <a:effectLst/>
                          <a:latin typeface="Calibri" panose="020F0502020204030204" pitchFamily="34" charset="0"/>
                        </a:rPr>
                        <a:t>UNIVERSITÀ</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it-IT" sz="700" b="1" i="0" u="none" strike="noStrike" dirty="0">
                          <a:solidFill>
                            <a:srgbClr val="000000"/>
                          </a:solidFill>
                          <a:effectLst/>
                          <a:latin typeface="Calibri" panose="020F0502020204030204" pitchFamily="34" charset="0"/>
                        </a:rPr>
                        <a:t>Facoltà e/o Dipartimento e/o Istituto</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a:solidFill>
                            <a:srgbClr val="000000"/>
                          </a:solidFill>
                          <a:effectLst/>
                          <a:latin typeface="Calibri" panose="020F0502020204030204" pitchFamily="34" charset="0"/>
                        </a:rPr>
                        <a:t>MESI PER STUDENTE</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err="1">
                          <a:solidFill>
                            <a:srgbClr val="000000"/>
                          </a:solidFill>
                          <a:effectLst/>
                          <a:latin typeface="Calibri" panose="020F0502020204030204" pitchFamily="34" charset="0"/>
                        </a:rPr>
                        <a:t>Corsi</a:t>
                      </a:r>
                      <a:endParaRPr lang="en-US" sz="700" b="1" i="1" u="none" strike="noStrike" dirty="0">
                        <a:solidFill>
                          <a:srgbClr val="000000"/>
                        </a:solidFill>
                        <a:effectLst/>
                        <a:latin typeface="Calibri" panose="020F0502020204030204" pitchFamily="34" charset="0"/>
                      </a:endParaRPr>
                    </a:p>
                  </a:txBody>
                  <a:tcPr marL="4352" marR="4352" marT="4352"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err="1">
                          <a:solidFill>
                            <a:srgbClr val="000000"/>
                          </a:solidFill>
                          <a:effectLst/>
                          <a:latin typeface="Calibri" panose="020F0502020204030204" pitchFamily="34" charset="0"/>
                        </a:rPr>
                        <a:t>Lavoro</a:t>
                      </a:r>
                      <a:r>
                        <a:rPr lang="en-US" sz="700" b="1" i="1" u="none" strike="noStrike" dirty="0">
                          <a:solidFill>
                            <a:srgbClr val="000000"/>
                          </a:solidFill>
                          <a:effectLst/>
                          <a:latin typeface="Calibri" panose="020F0502020204030204" pitchFamily="34" charset="0"/>
                        </a:rPr>
                        <a:t> di </a:t>
                      </a:r>
                      <a:r>
                        <a:rPr lang="en-US" sz="700" b="1" i="1" u="none" strike="noStrike" dirty="0" err="1">
                          <a:solidFill>
                            <a:srgbClr val="000000"/>
                          </a:solidFill>
                          <a:effectLst/>
                          <a:latin typeface="Calibri" panose="020F0502020204030204" pitchFamily="34" charset="0"/>
                        </a:rPr>
                        <a:t>tesi</a:t>
                      </a:r>
                      <a:endParaRPr lang="en-US" sz="700" b="1" i="1" u="none" strike="noStrike" dirty="0">
                        <a:solidFill>
                          <a:srgbClr val="000000"/>
                        </a:solidFill>
                        <a:effectLst/>
                        <a:latin typeface="Calibri" panose="020F0502020204030204" pitchFamily="34" charset="0"/>
                      </a:endParaRPr>
                    </a:p>
                  </a:txBody>
                  <a:tcPr marL="4352" marR="4352" marT="4352"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err="1">
                          <a:solidFill>
                            <a:srgbClr val="000000"/>
                          </a:solidFill>
                          <a:effectLst/>
                          <a:latin typeface="Calibri" panose="020F0502020204030204" pitchFamily="34" charset="0"/>
                        </a:rPr>
                        <a:t>Tirocinio</a:t>
                      </a:r>
                      <a:endParaRPr lang="en-US" sz="700" b="1" i="1" u="none" strike="noStrike" dirty="0">
                        <a:solidFill>
                          <a:srgbClr val="000000"/>
                        </a:solidFill>
                        <a:effectLst/>
                        <a:latin typeface="Calibri" panose="020F0502020204030204" pitchFamily="34" charset="0"/>
                      </a:endParaRPr>
                    </a:p>
                  </a:txBody>
                  <a:tcPr marL="4352" marR="4352" marT="4352"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a:solidFill>
                            <a:srgbClr val="000000"/>
                          </a:solidFill>
                          <a:effectLst/>
                          <a:latin typeface="Calibri" panose="020F0502020204030204" pitchFamily="34" charset="0"/>
                        </a:rPr>
                        <a:t>ISCED CODE</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a:solidFill>
                            <a:srgbClr val="000000"/>
                          </a:solidFill>
                          <a:effectLst/>
                          <a:latin typeface="Calibri" panose="020F0502020204030204" pitchFamily="34" charset="0"/>
                        </a:rPr>
                        <a:t>LIVELLO LINGUISTICO</a:t>
                      </a:r>
                    </a:p>
                  </a:txBody>
                  <a:tcPr marL="4352" marR="4352" marT="435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2121548257"/>
                  </a:ext>
                </a:extLst>
              </a:tr>
              <a:tr h="371650">
                <a:tc>
                  <a:txBody>
                    <a:bodyPr/>
                    <a:lstStyle/>
                    <a:p>
                      <a:pPr algn="ctr" fontAlgn="ctr"/>
                      <a:r>
                        <a:rPr lang="en-US" sz="800" b="0" i="0" u="none" strike="noStrike" dirty="0" err="1">
                          <a:solidFill>
                            <a:schemeClr val="tx1"/>
                          </a:solidFill>
                          <a:effectLst/>
                          <a:latin typeface="Calibri" panose="020F0502020204030204" pitchFamily="34" charset="0"/>
                        </a:rPr>
                        <a:t>Posocco</a:t>
                      </a:r>
                      <a:endParaRPr lang="en-US" sz="800" b="0" i="0" u="none" strike="noStrike" dirty="0">
                        <a:solidFill>
                          <a:schemeClr val="tx1"/>
                        </a:solidFill>
                        <a:effectLst/>
                        <a:latin typeface="Calibri" panose="020F0502020204030204" pitchFamily="34" charset="0"/>
                      </a:endParaRPr>
                    </a:p>
                  </a:txBody>
                  <a:tcPr marL="4352" marR="4352" marT="435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chemeClr val="tx1"/>
                          </a:solidFill>
                          <a:effectLst/>
                          <a:latin typeface="Calibri" panose="020F0502020204030204" pitchFamily="34" charset="0"/>
                        </a:rPr>
                        <a:t>CZ USTINAD01</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chemeClr val="tx1"/>
                          </a:solidFill>
                          <a:effectLst/>
                          <a:latin typeface="Calibri" panose="020F0502020204030204" pitchFamily="34" charset="0"/>
                        </a:rPr>
                        <a:t>REP. CECA</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sng" strike="noStrike" dirty="0" err="1">
                          <a:solidFill>
                            <a:srgbClr val="C00000"/>
                          </a:solidFill>
                          <a:effectLst/>
                          <a:latin typeface="Arial" panose="020B0604020202020204" pitchFamily="34" charset="0"/>
                          <a:hlinkClick r:id="rId5"/>
                        </a:rPr>
                        <a:t>Univerzita</a:t>
                      </a:r>
                      <a:r>
                        <a:rPr lang="en-US" sz="800" b="0" i="0" u="sng" strike="noStrike" dirty="0">
                          <a:solidFill>
                            <a:srgbClr val="C00000"/>
                          </a:solidFill>
                          <a:effectLst/>
                          <a:latin typeface="Arial" panose="020B0604020202020204" pitchFamily="34" charset="0"/>
                          <a:hlinkClick r:id="rId5"/>
                        </a:rPr>
                        <a:t> Jana </a:t>
                      </a:r>
                      <a:r>
                        <a:rPr lang="en-US" sz="800" b="0" i="0" u="sng" strike="noStrike" dirty="0" err="1">
                          <a:solidFill>
                            <a:srgbClr val="C00000"/>
                          </a:solidFill>
                          <a:effectLst/>
                          <a:latin typeface="Arial" panose="020B0604020202020204" pitchFamily="34" charset="0"/>
                          <a:hlinkClick r:id="rId5"/>
                        </a:rPr>
                        <a:t>Evangelisty</a:t>
                      </a:r>
                      <a:endParaRPr lang="en-US" sz="800" b="0" i="0" u="sng" strike="noStrike" dirty="0">
                        <a:solidFill>
                          <a:srgbClr val="C00000"/>
                        </a:solidFill>
                        <a:effectLst/>
                        <a:latin typeface="Arial" panose="020B0604020202020204" pitchFamily="34" charset="0"/>
                      </a:endParaRP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1" u="none" strike="noStrike" dirty="0">
                          <a:solidFill>
                            <a:schemeClr val="tx1"/>
                          </a:solidFill>
                          <a:effectLst/>
                          <a:latin typeface="Calibri" panose="020F0502020204030204" pitchFamily="34" charset="0"/>
                        </a:rPr>
                        <a:t>Faculty of Science, Department of Physics</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9</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 </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chemeClr val="tx1"/>
                          </a:solidFill>
                          <a:effectLst/>
                          <a:latin typeface="Calibri" panose="020F0502020204030204" pitchFamily="34" charset="0"/>
                        </a:rPr>
                        <a:t>0533</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ENG B2</a:t>
                      </a:r>
                    </a:p>
                  </a:txBody>
                  <a:tcPr marL="4352" marR="4352" marT="435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8193481"/>
                  </a:ext>
                </a:extLst>
              </a:tr>
              <a:tr h="395054">
                <a:tc>
                  <a:txBody>
                    <a:bodyPr/>
                    <a:lstStyle/>
                    <a:p>
                      <a:pPr algn="ctr" fontAlgn="ctr"/>
                      <a:r>
                        <a:rPr lang="en-US" sz="800" b="0" i="0" u="none" strike="noStrike" dirty="0" err="1">
                          <a:solidFill>
                            <a:srgbClr val="000000"/>
                          </a:solidFill>
                          <a:effectLst/>
                          <a:latin typeface="Calibri" panose="020F0502020204030204" pitchFamily="34" charset="0"/>
                        </a:rPr>
                        <a:t>Lughi</a:t>
                      </a:r>
                      <a:endParaRPr lang="en-US" sz="800" b="0" i="0" u="none" strike="noStrike" dirty="0">
                        <a:solidFill>
                          <a:srgbClr val="000000"/>
                        </a:solidFill>
                        <a:effectLst/>
                        <a:latin typeface="Calibri" panose="020F0502020204030204" pitchFamily="34" charset="0"/>
                      </a:endParaRPr>
                    </a:p>
                  </a:txBody>
                  <a:tcPr marL="4352" marR="4352" marT="435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800" b="1" i="0" u="none" strike="noStrike" dirty="0">
                        <a:solidFill>
                          <a:schemeClr val="tx1"/>
                        </a:solidFill>
                        <a:effectLst/>
                        <a:latin typeface="Calibri" panose="020F0502020204030204" pitchFamily="34" charset="0"/>
                      </a:endParaRP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chemeClr val="tx1"/>
                          </a:solidFill>
                          <a:effectLst/>
                          <a:latin typeface="Calibri" panose="020F0502020204030204" pitchFamily="34" charset="0"/>
                        </a:rPr>
                        <a:t>GIAPPONE</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sz="800" b="0" i="0" u="sng" strike="noStrike" kern="1200" dirty="0">
                          <a:solidFill>
                            <a:schemeClr val="tx1"/>
                          </a:solidFill>
                          <a:effectLst/>
                          <a:latin typeface="Arial" panose="020B0604020202020204" pitchFamily="34" charset="0"/>
                          <a:ea typeface="+mn-ea"/>
                          <a:cs typeface="+mn-cs"/>
                          <a:hlinkClick r:id="rId6"/>
                        </a:rPr>
                        <a:t>Kyoto Institute of Technology (KYT)</a:t>
                      </a:r>
                      <a:endParaRPr lang="en-US" sz="800" b="0" i="0" u="sng" strike="noStrike" kern="1200" dirty="0">
                        <a:solidFill>
                          <a:schemeClr val="tx1"/>
                        </a:solidFill>
                        <a:effectLst/>
                        <a:latin typeface="Arial" panose="020B0604020202020204" pitchFamily="34" charset="0"/>
                        <a:ea typeface="+mn-ea"/>
                        <a:cs typeface="+mn-cs"/>
                      </a:endParaRP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1" u="none" strike="noStrike" dirty="0">
                          <a:solidFill>
                            <a:schemeClr val="tx1"/>
                          </a:solidFill>
                          <a:effectLst/>
                          <a:latin typeface="Calibri" panose="020F0502020204030204" pitchFamily="34" charset="0"/>
                        </a:rPr>
                        <a:t>Materials Science and Engineering</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6</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700" b="0" i="0" u="none" strike="noStrike" dirty="0">
                        <a:solidFill>
                          <a:schemeClr val="tx1"/>
                        </a:solidFill>
                        <a:effectLst/>
                        <a:latin typeface="Calibri" panose="020F0502020204030204" pitchFamily="34" charset="0"/>
                      </a:endParaRP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sz="700" b="1" i="0" u="none" strike="noStrike" kern="1200" dirty="0">
                          <a:solidFill>
                            <a:srgbClr val="000000"/>
                          </a:solidFill>
                          <a:effectLst/>
                          <a:latin typeface="Calibri" panose="020F0502020204030204" pitchFamily="34" charset="0"/>
                          <a:ea typeface="+mn-ea"/>
                          <a:cs typeface="+mn-cs"/>
                        </a:rPr>
                        <a:t>0711</a:t>
                      </a:r>
                    </a:p>
                    <a:p>
                      <a:pPr marL="0" algn="ctr" defTabSz="685800" rtl="0" eaLnBrk="1" fontAlgn="ctr" latinLnBrk="0" hangingPunct="1"/>
                      <a:r>
                        <a:rPr lang="en-US" sz="700" b="1" i="0" u="none" strike="noStrike" kern="1200" dirty="0">
                          <a:solidFill>
                            <a:srgbClr val="000000"/>
                          </a:solidFill>
                          <a:effectLst/>
                          <a:latin typeface="Calibri" panose="020F0502020204030204" pitchFamily="34" charset="0"/>
                          <a:ea typeface="+mn-ea"/>
                          <a:cs typeface="+mn-cs"/>
                        </a:rPr>
                        <a:t>0722</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700" b="0" i="0" u="none" strike="noStrike" dirty="0">
                          <a:solidFill>
                            <a:schemeClr val="tx1"/>
                          </a:solidFill>
                          <a:effectLst/>
                          <a:latin typeface="Calibri" panose="020F0502020204030204" pitchFamily="34" charset="0"/>
                        </a:rPr>
                        <a:t>ENG B2</a:t>
                      </a:r>
                    </a:p>
                  </a:txBody>
                  <a:tcPr marL="4352" marR="4352" marT="435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3946219"/>
                  </a:ext>
                </a:extLst>
              </a:tr>
            </a:tbl>
          </a:graphicData>
        </a:graphic>
      </p:graphicFrame>
      <p:graphicFrame>
        <p:nvGraphicFramePr>
          <p:cNvPr id="6" name="Tabella 5">
            <a:extLst>
              <a:ext uri="{FF2B5EF4-FFF2-40B4-BE49-F238E27FC236}">
                <a16:creationId xmlns:a16="http://schemas.microsoft.com/office/drawing/2014/main" id="{C8939A9E-D54F-2143-58B9-DCBCBC6E16B3}"/>
              </a:ext>
            </a:extLst>
          </p:cNvPr>
          <p:cNvGraphicFramePr>
            <a:graphicFrameLocks noGrp="1"/>
          </p:cNvGraphicFramePr>
          <p:nvPr>
            <p:extLst>
              <p:ext uri="{D42A27DB-BD31-4B8C-83A1-F6EECF244321}">
                <p14:modId xmlns:p14="http://schemas.microsoft.com/office/powerpoint/2010/main" val="2475803318"/>
              </p:ext>
            </p:extLst>
          </p:nvPr>
        </p:nvGraphicFramePr>
        <p:xfrm>
          <a:off x="628650" y="3070837"/>
          <a:ext cx="7886701" cy="404037"/>
        </p:xfrm>
        <a:graphic>
          <a:graphicData uri="http://schemas.openxmlformats.org/drawingml/2006/table">
            <a:tbl>
              <a:tblPr/>
              <a:tblGrid>
                <a:gridCol w="574106">
                  <a:extLst>
                    <a:ext uri="{9D8B030D-6E8A-4147-A177-3AD203B41FA5}">
                      <a16:colId xmlns:a16="http://schemas.microsoft.com/office/drawing/2014/main" val="1822297614"/>
                    </a:ext>
                  </a:extLst>
                </a:gridCol>
                <a:gridCol w="661091">
                  <a:extLst>
                    <a:ext uri="{9D8B030D-6E8A-4147-A177-3AD203B41FA5}">
                      <a16:colId xmlns:a16="http://schemas.microsoft.com/office/drawing/2014/main" val="2566138300"/>
                    </a:ext>
                  </a:extLst>
                </a:gridCol>
                <a:gridCol w="556708">
                  <a:extLst>
                    <a:ext uri="{9D8B030D-6E8A-4147-A177-3AD203B41FA5}">
                      <a16:colId xmlns:a16="http://schemas.microsoft.com/office/drawing/2014/main" val="4041177426"/>
                    </a:ext>
                  </a:extLst>
                </a:gridCol>
                <a:gridCol w="2139847">
                  <a:extLst>
                    <a:ext uri="{9D8B030D-6E8A-4147-A177-3AD203B41FA5}">
                      <a16:colId xmlns:a16="http://schemas.microsoft.com/office/drawing/2014/main" val="3620034038"/>
                    </a:ext>
                  </a:extLst>
                </a:gridCol>
                <a:gridCol w="1687522">
                  <a:extLst>
                    <a:ext uri="{9D8B030D-6E8A-4147-A177-3AD203B41FA5}">
                      <a16:colId xmlns:a16="http://schemas.microsoft.com/office/drawing/2014/main" val="36731543"/>
                    </a:ext>
                  </a:extLst>
                </a:gridCol>
                <a:gridCol w="447976">
                  <a:extLst>
                    <a:ext uri="{9D8B030D-6E8A-4147-A177-3AD203B41FA5}">
                      <a16:colId xmlns:a16="http://schemas.microsoft.com/office/drawing/2014/main" val="1030334404"/>
                    </a:ext>
                  </a:extLst>
                </a:gridCol>
                <a:gridCol w="134828">
                  <a:extLst>
                    <a:ext uri="{9D8B030D-6E8A-4147-A177-3AD203B41FA5}">
                      <a16:colId xmlns:a16="http://schemas.microsoft.com/office/drawing/2014/main" val="1673735654"/>
                    </a:ext>
                  </a:extLst>
                </a:gridCol>
                <a:gridCol w="134828">
                  <a:extLst>
                    <a:ext uri="{9D8B030D-6E8A-4147-A177-3AD203B41FA5}">
                      <a16:colId xmlns:a16="http://schemas.microsoft.com/office/drawing/2014/main" val="3987445799"/>
                    </a:ext>
                  </a:extLst>
                </a:gridCol>
                <a:gridCol w="134828">
                  <a:extLst>
                    <a:ext uri="{9D8B030D-6E8A-4147-A177-3AD203B41FA5}">
                      <a16:colId xmlns:a16="http://schemas.microsoft.com/office/drawing/2014/main" val="4284198280"/>
                    </a:ext>
                  </a:extLst>
                </a:gridCol>
                <a:gridCol w="388536">
                  <a:extLst>
                    <a:ext uri="{9D8B030D-6E8A-4147-A177-3AD203B41FA5}">
                      <a16:colId xmlns:a16="http://schemas.microsoft.com/office/drawing/2014/main" val="521851013"/>
                    </a:ext>
                  </a:extLst>
                </a:gridCol>
                <a:gridCol w="1026431">
                  <a:extLst>
                    <a:ext uri="{9D8B030D-6E8A-4147-A177-3AD203B41FA5}">
                      <a16:colId xmlns:a16="http://schemas.microsoft.com/office/drawing/2014/main" val="4210983710"/>
                    </a:ext>
                  </a:extLst>
                </a:gridCol>
              </a:tblGrid>
              <a:tr h="404037">
                <a:tc>
                  <a:txBody>
                    <a:bodyPr/>
                    <a:lstStyle/>
                    <a:p>
                      <a:pPr algn="ctr" fontAlgn="ctr"/>
                      <a:r>
                        <a:rPr lang="en-US" sz="800" b="0" i="0" u="none" strike="noStrike" dirty="0" err="1">
                          <a:solidFill>
                            <a:srgbClr val="C00000"/>
                          </a:solidFill>
                          <a:effectLst/>
                          <a:latin typeface="Calibri" panose="020F0502020204030204" pitchFamily="34" charset="0"/>
                        </a:rPr>
                        <a:t>Lughi</a:t>
                      </a:r>
                      <a:endParaRPr lang="en-US" sz="800" b="0" i="0" u="none" strike="noStrike" dirty="0">
                        <a:solidFill>
                          <a:srgbClr val="C00000"/>
                        </a:solidFill>
                        <a:effectLst/>
                        <a:latin typeface="Calibri" panose="020F0502020204030204" pitchFamily="34" charset="0"/>
                      </a:endParaRPr>
                    </a:p>
                  </a:txBody>
                  <a:tcPr marL="4352" marR="4352" marT="435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800" b="1" i="0" u="none" strike="noStrike" dirty="0">
                        <a:solidFill>
                          <a:srgbClr val="C00000"/>
                        </a:solidFill>
                        <a:effectLst/>
                        <a:latin typeface="Calibri" panose="020F0502020204030204" pitchFamily="34" charset="0"/>
                      </a:endParaRP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C00000"/>
                          </a:solidFill>
                          <a:effectLst/>
                          <a:latin typeface="Calibri" panose="020F0502020204030204" pitchFamily="34" charset="0"/>
                        </a:rPr>
                        <a:t>USA</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sz="800" b="0" i="0" u="none" strike="noStrike" kern="1200" dirty="0">
                          <a:solidFill>
                            <a:srgbClr val="C00000"/>
                          </a:solidFill>
                          <a:effectLst/>
                          <a:latin typeface="Arial" panose="020B0604020202020204" pitchFamily="34" charset="0"/>
                          <a:ea typeface="+mn-ea"/>
                          <a:cs typeface="+mn-cs"/>
                        </a:rPr>
                        <a:t>University of Colorado Denver</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1" u="none" strike="noStrike" dirty="0">
                          <a:solidFill>
                            <a:srgbClr val="C00000"/>
                          </a:solidFill>
                          <a:effectLst/>
                          <a:latin typeface="Calibri" panose="020F0502020204030204" pitchFamily="34" charset="0"/>
                        </a:rPr>
                        <a:t>Anschutz Medical Campus</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C00000"/>
                          </a:solidFill>
                          <a:effectLst/>
                          <a:latin typeface="Calibri" panose="020F0502020204030204" pitchFamily="34" charset="0"/>
                        </a:rPr>
                        <a:t>6</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700" b="0" i="0" u="none" strike="noStrike" dirty="0">
                        <a:solidFill>
                          <a:srgbClr val="C00000"/>
                        </a:solidFill>
                        <a:effectLst/>
                        <a:latin typeface="Calibri" panose="020F0502020204030204" pitchFamily="34" charset="0"/>
                      </a:endParaRP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C00000"/>
                          </a:solidFill>
                          <a:effectLst/>
                          <a:latin typeface="Calibri" panose="020F0502020204030204" pitchFamily="34" charset="0"/>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C00000"/>
                          </a:solidFill>
                          <a:effectLst/>
                          <a:latin typeface="Calibri" panose="020F0502020204030204" pitchFamily="34" charset="0"/>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sz="700" b="1" i="0" u="none" strike="noStrike" kern="1200" dirty="0">
                          <a:solidFill>
                            <a:srgbClr val="C00000"/>
                          </a:solidFill>
                          <a:effectLst/>
                          <a:latin typeface="Calibri" panose="020F0502020204030204" pitchFamily="34" charset="0"/>
                          <a:ea typeface="+mn-ea"/>
                          <a:cs typeface="+mn-cs"/>
                        </a:rPr>
                        <a:t>0710</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700" b="0" i="0" u="none" strike="noStrike" dirty="0">
                          <a:solidFill>
                            <a:srgbClr val="C00000"/>
                          </a:solidFill>
                          <a:effectLst/>
                          <a:latin typeface="Calibri" panose="020F0502020204030204" pitchFamily="34" charset="0"/>
                        </a:rPr>
                        <a:t>ENG B2</a:t>
                      </a:r>
                    </a:p>
                  </a:txBody>
                  <a:tcPr marL="4352" marR="4352" marT="435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6925915"/>
                  </a:ext>
                </a:extLst>
              </a:tr>
            </a:tbl>
          </a:graphicData>
        </a:graphic>
      </p:graphicFrame>
    </p:spTree>
    <p:extLst>
      <p:ext uri="{BB962C8B-B14F-4D97-AF65-F5344CB8AC3E}">
        <p14:creationId xmlns:p14="http://schemas.microsoft.com/office/powerpoint/2010/main" val="34150690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FC3E185-B303-E445-8467-23FFD77D3467}"/>
              </a:ext>
            </a:extLst>
          </p:cNvPr>
          <p:cNvPicPr>
            <a:picLocks noChangeAspect="1"/>
          </p:cNvPicPr>
          <p:nvPr/>
        </p:nvPicPr>
        <p:blipFill>
          <a:blip r:embed="rId4"/>
          <a:stretch>
            <a:fillRect/>
          </a:stretch>
        </p:blipFill>
        <p:spPr>
          <a:xfrm>
            <a:off x="0" y="0"/>
            <a:ext cx="9144000" cy="836188"/>
          </a:xfrm>
          <a:prstGeom prst="rect">
            <a:avLst/>
          </a:prstGeom>
        </p:spPr>
      </p:pic>
      <p:sp>
        <p:nvSpPr>
          <p:cNvPr id="5" name="CasellaDiTesto 4">
            <a:extLst>
              <a:ext uri="{FF2B5EF4-FFF2-40B4-BE49-F238E27FC236}">
                <a16:creationId xmlns:a16="http://schemas.microsoft.com/office/drawing/2014/main" id="{FF17ED5F-5680-5B40-A954-D09969114D11}"/>
              </a:ext>
            </a:extLst>
          </p:cNvPr>
          <p:cNvSpPr txBox="1"/>
          <p:nvPr/>
        </p:nvSpPr>
        <p:spPr>
          <a:xfrm>
            <a:off x="352770" y="327728"/>
            <a:ext cx="5801989" cy="415498"/>
          </a:xfrm>
          <a:prstGeom prst="rect">
            <a:avLst/>
          </a:prstGeom>
          <a:noFill/>
        </p:spPr>
        <p:txBody>
          <a:bodyPr wrap="square" rtlCol="0">
            <a:spAutoFit/>
          </a:bodyPr>
          <a:lstStyle/>
          <a:p>
            <a:r>
              <a:rPr lang="it-IT" sz="2100" b="1" dirty="0">
                <a:solidFill>
                  <a:schemeClr val="bg1"/>
                </a:solidFill>
                <a:latin typeface="Founders Grotesk" panose="020B0503030202060203" pitchFamily="34" charset="77"/>
                <a:ea typeface="Gibson SemiBold" charset="0"/>
                <a:cs typeface="Gibson SemiBold" charset="0"/>
              </a:rPr>
              <a:t>ERASMUS+ STUDIO</a:t>
            </a:r>
          </a:p>
        </p:txBody>
      </p:sp>
      <p:sp>
        <p:nvSpPr>
          <p:cNvPr id="2" name="Rectangle 1"/>
          <p:cNvSpPr/>
          <p:nvPr/>
        </p:nvSpPr>
        <p:spPr>
          <a:xfrm>
            <a:off x="352770" y="836188"/>
            <a:ext cx="5587427" cy="369332"/>
          </a:xfrm>
          <a:prstGeom prst="rect">
            <a:avLst/>
          </a:prstGeom>
        </p:spPr>
        <p:txBody>
          <a:bodyPr wrap="none">
            <a:spAutoFit/>
          </a:bodyPr>
          <a:lstStyle/>
          <a:p>
            <a:r>
              <a:rPr lang="it-IT" dirty="0">
                <a:solidFill>
                  <a:srgbClr val="70240F"/>
                </a:solidFill>
                <a:latin typeface="Founders Grotesk" panose="020B0503030202060203" pitchFamily="34" charset="77"/>
                <a:ea typeface="Gibson" charset="0"/>
                <a:cs typeface="Gibson" charset="0"/>
              </a:rPr>
              <a:t>D INGEGNERIA CIVILE- AMBIENTALE E ARCHITETTURA</a:t>
            </a:r>
            <a:endParaRPr lang="en-US" sz="800" dirty="0"/>
          </a:p>
        </p:txBody>
      </p:sp>
      <p:sp>
        <p:nvSpPr>
          <p:cNvPr id="7" name="Rectangle 6"/>
          <p:cNvSpPr/>
          <p:nvPr/>
        </p:nvSpPr>
        <p:spPr>
          <a:xfrm>
            <a:off x="8297165" y="418094"/>
            <a:ext cx="846835" cy="400110"/>
          </a:xfrm>
          <a:prstGeom prst="rect">
            <a:avLst/>
          </a:prstGeom>
        </p:spPr>
        <p:txBody>
          <a:bodyPr wrap="none">
            <a:spAutoFit/>
          </a:bodyPr>
          <a:lstStyle/>
          <a:p>
            <a:r>
              <a:rPr lang="it-IT" sz="2000" dirty="0">
                <a:solidFill>
                  <a:schemeClr val="bg1"/>
                </a:solidFill>
                <a:latin typeface="Founders Grotesk Semibold" panose="020B0703030202060203" pitchFamily="34" charset="0"/>
              </a:rPr>
              <a:t>dove?</a:t>
            </a:r>
            <a:endParaRPr lang="en-US" sz="2000" dirty="0">
              <a:solidFill>
                <a:schemeClr val="bg1"/>
              </a:solidFill>
              <a:latin typeface="Founders Grotesk Semibold" panose="020B0703030202060203"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776639582"/>
              </p:ext>
            </p:extLst>
          </p:nvPr>
        </p:nvGraphicFramePr>
        <p:xfrm>
          <a:off x="628650" y="1280160"/>
          <a:ext cx="7886701" cy="3036295"/>
        </p:xfrm>
        <a:graphic>
          <a:graphicData uri="http://schemas.openxmlformats.org/drawingml/2006/table">
            <a:tbl>
              <a:tblPr/>
              <a:tblGrid>
                <a:gridCol w="574106">
                  <a:extLst>
                    <a:ext uri="{9D8B030D-6E8A-4147-A177-3AD203B41FA5}">
                      <a16:colId xmlns:a16="http://schemas.microsoft.com/office/drawing/2014/main" val="2693026654"/>
                    </a:ext>
                  </a:extLst>
                </a:gridCol>
                <a:gridCol w="661091">
                  <a:extLst>
                    <a:ext uri="{9D8B030D-6E8A-4147-A177-3AD203B41FA5}">
                      <a16:colId xmlns:a16="http://schemas.microsoft.com/office/drawing/2014/main" val="1844862809"/>
                    </a:ext>
                  </a:extLst>
                </a:gridCol>
                <a:gridCol w="556708">
                  <a:extLst>
                    <a:ext uri="{9D8B030D-6E8A-4147-A177-3AD203B41FA5}">
                      <a16:colId xmlns:a16="http://schemas.microsoft.com/office/drawing/2014/main" val="3362775703"/>
                    </a:ext>
                  </a:extLst>
                </a:gridCol>
                <a:gridCol w="2139847">
                  <a:extLst>
                    <a:ext uri="{9D8B030D-6E8A-4147-A177-3AD203B41FA5}">
                      <a16:colId xmlns:a16="http://schemas.microsoft.com/office/drawing/2014/main" val="373934150"/>
                    </a:ext>
                  </a:extLst>
                </a:gridCol>
                <a:gridCol w="1687522">
                  <a:extLst>
                    <a:ext uri="{9D8B030D-6E8A-4147-A177-3AD203B41FA5}">
                      <a16:colId xmlns:a16="http://schemas.microsoft.com/office/drawing/2014/main" val="1549491033"/>
                    </a:ext>
                  </a:extLst>
                </a:gridCol>
                <a:gridCol w="447976">
                  <a:extLst>
                    <a:ext uri="{9D8B030D-6E8A-4147-A177-3AD203B41FA5}">
                      <a16:colId xmlns:a16="http://schemas.microsoft.com/office/drawing/2014/main" val="3959148830"/>
                    </a:ext>
                  </a:extLst>
                </a:gridCol>
                <a:gridCol w="134828">
                  <a:extLst>
                    <a:ext uri="{9D8B030D-6E8A-4147-A177-3AD203B41FA5}">
                      <a16:colId xmlns:a16="http://schemas.microsoft.com/office/drawing/2014/main" val="3193246567"/>
                    </a:ext>
                  </a:extLst>
                </a:gridCol>
                <a:gridCol w="134828">
                  <a:extLst>
                    <a:ext uri="{9D8B030D-6E8A-4147-A177-3AD203B41FA5}">
                      <a16:colId xmlns:a16="http://schemas.microsoft.com/office/drawing/2014/main" val="1753969591"/>
                    </a:ext>
                  </a:extLst>
                </a:gridCol>
                <a:gridCol w="134828">
                  <a:extLst>
                    <a:ext uri="{9D8B030D-6E8A-4147-A177-3AD203B41FA5}">
                      <a16:colId xmlns:a16="http://schemas.microsoft.com/office/drawing/2014/main" val="2398717695"/>
                    </a:ext>
                  </a:extLst>
                </a:gridCol>
                <a:gridCol w="388536">
                  <a:extLst>
                    <a:ext uri="{9D8B030D-6E8A-4147-A177-3AD203B41FA5}">
                      <a16:colId xmlns:a16="http://schemas.microsoft.com/office/drawing/2014/main" val="2523528504"/>
                    </a:ext>
                  </a:extLst>
                </a:gridCol>
                <a:gridCol w="1026431">
                  <a:extLst>
                    <a:ext uri="{9D8B030D-6E8A-4147-A177-3AD203B41FA5}">
                      <a16:colId xmlns:a16="http://schemas.microsoft.com/office/drawing/2014/main" val="781138714"/>
                    </a:ext>
                  </a:extLst>
                </a:gridCol>
              </a:tblGrid>
              <a:tr h="600643">
                <a:tc>
                  <a:txBody>
                    <a:bodyPr/>
                    <a:lstStyle/>
                    <a:p>
                      <a:pPr algn="ctr" fontAlgn="ctr"/>
                      <a:r>
                        <a:rPr lang="en-US" sz="700" b="1" i="0" u="none" strike="noStrike" dirty="0" err="1">
                          <a:solidFill>
                            <a:srgbClr val="000000"/>
                          </a:solidFill>
                          <a:effectLst/>
                          <a:latin typeface="Calibri" panose="020F0502020204030204" pitchFamily="34" charset="0"/>
                        </a:rPr>
                        <a:t>Coordinatore</a:t>
                      </a:r>
                      <a:endParaRPr lang="en-US" sz="700" b="1" i="0" u="none" strike="noStrike" dirty="0">
                        <a:solidFill>
                          <a:srgbClr val="000000"/>
                        </a:solidFill>
                        <a:effectLst/>
                        <a:latin typeface="Calibri" panose="020F0502020204030204" pitchFamily="34" charset="0"/>
                      </a:endParaRPr>
                    </a:p>
                  </a:txBody>
                  <a:tcPr marL="4352" marR="4352" marT="435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0" u="none" strike="noStrike" dirty="0">
                          <a:solidFill>
                            <a:srgbClr val="000000"/>
                          </a:solidFill>
                          <a:effectLst/>
                          <a:latin typeface="Calibri" panose="020F0502020204030204" pitchFamily="34" charset="0"/>
                        </a:rPr>
                        <a:t>ERASMUS CODE</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0" u="none" strike="noStrike" dirty="0">
                          <a:solidFill>
                            <a:srgbClr val="000000"/>
                          </a:solidFill>
                          <a:effectLst/>
                          <a:latin typeface="Calibri" panose="020F0502020204030204" pitchFamily="34" charset="0"/>
                        </a:rPr>
                        <a:t>PAESE</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0" u="none" strike="noStrike" dirty="0">
                          <a:solidFill>
                            <a:srgbClr val="000000"/>
                          </a:solidFill>
                          <a:effectLst/>
                          <a:latin typeface="Calibri" panose="020F0502020204030204" pitchFamily="34" charset="0"/>
                        </a:rPr>
                        <a:t>UNIVERSITÀ</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it-IT" sz="700" b="1" i="0" u="none" strike="noStrike" dirty="0">
                          <a:solidFill>
                            <a:srgbClr val="000000"/>
                          </a:solidFill>
                          <a:effectLst/>
                          <a:latin typeface="Calibri" panose="020F0502020204030204" pitchFamily="34" charset="0"/>
                        </a:rPr>
                        <a:t>Facoltà e/o Dipartimento e/o Istituto</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a:solidFill>
                            <a:srgbClr val="000000"/>
                          </a:solidFill>
                          <a:effectLst/>
                          <a:latin typeface="Calibri" panose="020F0502020204030204" pitchFamily="34" charset="0"/>
                        </a:rPr>
                        <a:t>MESI PER STUDENTE</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err="1">
                          <a:solidFill>
                            <a:srgbClr val="000000"/>
                          </a:solidFill>
                          <a:effectLst/>
                          <a:latin typeface="Calibri" panose="020F0502020204030204" pitchFamily="34" charset="0"/>
                        </a:rPr>
                        <a:t>Corsi</a:t>
                      </a:r>
                      <a:endParaRPr lang="en-US" sz="700" b="1" i="1" u="none" strike="noStrike" dirty="0">
                        <a:solidFill>
                          <a:srgbClr val="000000"/>
                        </a:solidFill>
                        <a:effectLst/>
                        <a:latin typeface="Calibri" panose="020F0502020204030204" pitchFamily="34" charset="0"/>
                      </a:endParaRPr>
                    </a:p>
                  </a:txBody>
                  <a:tcPr marL="4352" marR="4352" marT="4352"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err="1">
                          <a:solidFill>
                            <a:srgbClr val="000000"/>
                          </a:solidFill>
                          <a:effectLst/>
                          <a:latin typeface="Calibri" panose="020F0502020204030204" pitchFamily="34" charset="0"/>
                        </a:rPr>
                        <a:t>Lavoro</a:t>
                      </a:r>
                      <a:r>
                        <a:rPr lang="en-US" sz="700" b="1" i="1" u="none" strike="noStrike" dirty="0">
                          <a:solidFill>
                            <a:srgbClr val="000000"/>
                          </a:solidFill>
                          <a:effectLst/>
                          <a:latin typeface="Calibri" panose="020F0502020204030204" pitchFamily="34" charset="0"/>
                        </a:rPr>
                        <a:t> di </a:t>
                      </a:r>
                      <a:r>
                        <a:rPr lang="en-US" sz="700" b="1" i="1" u="none" strike="noStrike" dirty="0" err="1">
                          <a:solidFill>
                            <a:srgbClr val="000000"/>
                          </a:solidFill>
                          <a:effectLst/>
                          <a:latin typeface="Calibri" panose="020F0502020204030204" pitchFamily="34" charset="0"/>
                        </a:rPr>
                        <a:t>tesi</a:t>
                      </a:r>
                      <a:endParaRPr lang="en-US" sz="700" b="1" i="1" u="none" strike="noStrike" dirty="0">
                        <a:solidFill>
                          <a:srgbClr val="000000"/>
                        </a:solidFill>
                        <a:effectLst/>
                        <a:latin typeface="Calibri" panose="020F0502020204030204" pitchFamily="34" charset="0"/>
                      </a:endParaRPr>
                    </a:p>
                  </a:txBody>
                  <a:tcPr marL="4352" marR="4352" marT="4352"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err="1">
                          <a:solidFill>
                            <a:srgbClr val="000000"/>
                          </a:solidFill>
                          <a:effectLst/>
                          <a:latin typeface="Calibri" panose="020F0502020204030204" pitchFamily="34" charset="0"/>
                        </a:rPr>
                        <a:t>Tirocinio</a:t>
                      </a:r>
                      <a:endParaRPr lang="en-US" sz="700" b="1" i="1" u="none" strike="noStrike" dirty="0">
                        <a:solidFill>
                          <a:srgbClr val="000000"/>
                        </a:solidFill>
                        <a:effectLst/>
                        <a:latin typeface="Calibri" panose="020F0502020204030204" pitchFamily="34" charset="0"/>
                      </a:endParaRPr>
                    </a:p>
                  </a:txBody>
                  <a:tcPr marL="4352" marR="4352" marT="4352"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a:solidFill>
                            <a:srgbClr val="000000"/>
                          </a:solidFill>
                          <a:effectLst/>
                          <a:latin typeface="Calibri" panose="020F0502020204030204" pitchFamily="34" charset="0"/>
                        </a:rPr>
                        <a:t>ISCED CODE</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a:solidFill>
                            <a:srgbClr val="000000"/>
                          </a:solidFill>
                          <a:effectLst/>
                          <a:latin typeface="Calibri" panose="020F0502020204030204" pitchFamily="34" charset="0"/>
                        </a:rPr>
                        <a:t>LIVELLO LINGUISTICO</a:t>
                      </a:r>
                    </a:p>
                  </a:txBody>
                  <a:tcPr marL="4352" marR="4352" marT="435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2696362906"/>
                  </a:ext>
                </a:extLst>
              </a:tr>
              <a:tr h="405942">
                <a:tc>
                  <a:txBody>
                    <a:bodyPr/>
                    <a:lstStyle/>
                    <a:p>
                      <a:pPr algn="ctr" fontAlgn="ctr"/>
                      <a:r>
                        <a:rPr lang="en-US" sz="800" b="0" i="0" u="none" strike="noStrike" dirty="0">
                          <a:solidFill>
                            <a:schemeClr val="tx1"/>
                          </a:solidFill>
                          <a:effectLst/>
                          <a:latin typeface="Calibri" panose="020F0502020204030204" pitchFamily="34" charset="0"/>
                        </a:rPr>
                        <a:t>Basso</a:t>
                      </a:r>
                    </a:p>
                  </a:txBody>
                  <a:tcPr marL="4352" marR="4352" marT="435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chemeClr val="tx1"/>
                          </a:solidFill>
                          <a:effectLst/>
                          <a:latin typeface="Calibri" panose="020F0502020204030204" pitchFamily="34" charset="0"/>
                        </a:rPr>
                        <a:t>F PARIS129</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chemeClr val="tx1"/>
                          </a:solidFill>
                          <a:effectLst/>
                          <a:latin typeface="Calibri" panose="020F0502020204030204" pitchFamily="34" charset="0"/>
                        </a:rPr>
                        <a:t>FRANCIA</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sng" strike="noStrike" dirty="0">
                          <a:solidFill>
                            <a:srgbClr val="C00000"/>
                          </a:solidFill>
                          <a:effectLst/>
                          <a:latin typeface="Arial" panose="020B0604020202020204" pitchFamily="34" charset="0"/>
                          <a:hlinkClick r:id="rId5"/>
                        </a:rPr>
                        <a:t>Ecole Nationale Supérieure d’Architecture Paris-Val de Seine</a:t>
                      </a:r>
                      <a:endParaRPr lang="fr-FR" sz="800" b="0" i="0" u="sng" strike="noStrike" dirty="0">
                        <a:solidFill>
                          <a:srgbClr val="C00000"/>
                        </a:solidFill>
                        <a:effectLst/>
                        <a:latin typeface="Arial" panose="020B0604020202020204" pitchFamily="34" charset="0"/>
                      </a:endParaRP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1" u="none" strike="noStrike" dirty="0">
                          <a:solidFill>
                            <a:srgbClr val="C00000"/>
                          </a:solidFill>
                          <a:effectLst/>
                          <a:latin typeface="Calibri" panose="020F0502020204030204" pitchFamily="34" charset="0"/>
                        </a:rPr>
                        <a:t> </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10</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chemeClr val="tx1"/>
                          </a:solidFill>
                          <a:effectLst/>
                          <a:latin typeface="Calibri" panose="020F0502020204030204" pitchFamily="34" charset="0"/>
                        </a:rPr>
                        <a:t>0788</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FRA B1/B2-Other ENG B2</a:t>
                      </a:r>
                    </a:p>
                  </a:txBody>
                  <a:tcPr marL="4352" marR="4352" marT="435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1236534"/>
                  </a:ext>
                </a:extLst>
              </a:tr>
              <a:tr h="405942">
                <a:tc>
                  <a:txBody>
                    <a:bodyPr/>
                    <a:lstStyle/>
                    <a:p>
                      <a:pPr algn="ctr" fontAlgn="ctr"/>
                      <a:r>
                        <a:rPr lang="en-US" sz="800" b="0" i="0" u="none" strike="noStrike" dirty="0">
                          <a:solidFill>
                            <a:schemeClr val="tx1"/>
                          </a:solidFill>
                          <a:effectLst/>
                          <a:latin typeface="Calibri" panose="020F0502020204030204" pitchFamily="34" charset="0"/>
                        </a:rPr>
                        <a:t>Basso</a:t>
                      </a:r>
                    </a:p>
                  </a:txBody>
                  <a:tcPr marL="4352" marR="4352" marT="435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chemeClr val="tx1"/>
                          </a:solidFill>
                          <a:effectLst/>
                          <a:latin typeface="Calibri" panose="020F0502020204030204" pitchFamily="34" charset="0"/>
                        </a:rPr>
                        <a:t>F STRASBO16</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chemeClr val="tx1"/>
                          </a:solidFill>
                          <a:effectLst/>
                          <a:latin typeface="Calibri" panose="020F0502020204030204" pitchFamily="34" charset="0"/>
                        </a:rPr>
                        <a:t>FRANCIA</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sng" strike="noStrike" dirty="0">
                          <a:solidFill>
                            <a:srgbClr val="C00000"/>
                          </a:solidFill>
                          <a:effectLst/>
                          <a:latin typeface="Arial" panose="020B0604020202020204" pitchFamily="34" charset="0"/>
                          <a:hlinkClick r:id="rId6"/>
                        </a:rPr>
                        <a:t>Ecole Nationale </a:t>
                      </a:r>
                      <a:r>
                        <a:rPr lang="fr-FR" sz="800" b="0" i="0" u="sng" strike="noStrike" dirty="0" err="1">
                          <a:solidFill>
                            <a:srgbClr val="C00000"/>
                          </a:solidFill>
                          <a:effectLst/>
                          <a:latin typeface="Arial" panose="020B0604020202020204" pitchFamily="34" charset="0"/>
                          <a:hlinkClick r:id="rId6"/>
                        </a:rPr>
                        <a:t>Superieure</a:t>
                      </a:r>
                      <a:r>
                        <a:rPr lang="fr-FR" sz="800" b="0" i="0" u="sng" strike="noStrike" dirty="0">
                          <a:solidFill>
                            <a:srgbClr val="C00000"/>
                          </a:solidFill>
                          <a:effectLst/>
                          <a:latin typeface="Arial" panose="020B0604020202020204" pitchFamily="34" charset="0"/>
                          <a:hlinkClick r:id="rId6"/>
                        </a:rPr>
                        <a:t> d'Architecture de Strasbourg</a:t>
                      </a:r>
                      <a:endParaRPr lang="fr-FR" sz="800" b="0" i="0" u="sng" strike="noStrike" dirty="0">
                        <a:solidFill>
                          <a:srgbClr val="C00000"/>
                        </a:solidFill>
                        <a:effectLst/>
                        <a:latin typeface="Arial" panose="020B0604020202020204" pitchFamily="34" charset="0"/>
                      </a:endParaRP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1" u="none" strike="noStrike" dirty="0">
                          <a:solidFill>
                            <a:srgbClr val="C00000"/>
                          </a:solidFill>
                          <a:effectLst/>
                          <a:latin typeface="Calibri" panose="020F0502020204030204" pitchFamily="34" charset="0"/>
                        </a:rPr>
                        <a:t> </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9</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chemeClr val="tx1"/>
                          </a:solidFill>
                          <a:effectLst/>
                          <a:latin typeface="Calibri" panose="020F0502020204030204" pitchFamily="34" charset="0"/>
                        </a:rPr>
                        <a:t>0788</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700" b="0" i="0" u="none" strike="noStrike" dirty="0">
                          <a:solidFill>
                            <a:schemeClr val="tx1"/>
                          </a:solidFill>
                          <a:effectLst/>
                          <a:latin typeface="Calibri" panose="020F0502020204030204" pitchFamily="34" charset="0"/>
                        </a:rPr>
                        <a:t>FRA B2 o B1 con corso intensivo in loco mese di settembre</a:t>
                      </a:r>
                    </a:p>
                  </a:txBody>
                  <a:tcPr marL="4352" marR="4352" marT="435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3787672"/>
                  </a:ext>
                </a:extLst>
              </a:tr>
              <a:tr h="405942">
                <a:tc>
                  <a:txBody>
                    <a:bodyPr/>
                    <a:lstStyle/>
                    <a:p>
                      <a:pPr algn="ctr" fontAlgn="ctr"/>
                      <a:r>
                        <a:rPr lang="en-US" sz="800" b="0" i="0" u="none" strike="noStrike" dirty="0" err="1">
                          <a:solidFill>
                            <a:srgbClr val="000000"/>
                          </a:solidFill>
                          <a:effectLst/>
                          <a:latin typeface="Calibri" panose="020F0502020204030204" pitchFamily="34" charset="0"/>
                        </a:rPr>
                        <a:t>Parussini</a:t>
                      </a:r>
                      <a:endParaRPr lang="en-US" sz="800" b="0" i="0" u="none" strike="noStrike" dirty="0">
                        <a:solidFill>
                          <a:srgbClr val="000000"/>
                        </a:solidFill>
                        <a:effectLst/>
                        <a:latin typeface="Calibri" panose="020F0502020204030204" pitchFamily="34" charset="0"/>
                      </a:endParaRPr>
                    </a:p>
                  </a:txBody>
                  <a:tcPr marL="4352" marR="4352" marT="435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panose="020F0502020204030204" pitchFamily="34" charset="0"/>
                        </a:rPr>
                        <a:t>LT KAUNAS01</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LITUANIA</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sng" strike="noStrike" dirty="0" err="1">
                          <a:solidFill>
                            <a:srgbClr val="0563C1"/>
                          </a:solidFill>
                          <a:effectLst/>
                          <a:latin typeface="Arial" panose="020B0604020202020204" pitchFamily="34" charset="0"/>
                          <a:hlinkClick r:id="rId7"/>
                        </a:rPr>
                        <a:t>Vytautas</a:t>
                      </a:r>
                      <a:r>
                        <a:rPr lang="en-US" sz="800" b="0" i="0" u="sng" strike="noStrike" dirty="0">
                          <a:solidFill>
                            <a:srgbClr val="0563C1"/>
                          </a:solidFill>
                          <a:effectLst/>
                          <a:latin typeface="Arial" panose="020B0604020202020204" pitchFamily="34" charset="0"/>
                          <a:hlinkClick r:id="rId7"/>
                        </a:rPr>
                        <a:t> Magnus University</a:t>
                      </a:r>
                      <a:endParaRPr lang="en-US" sz="800" b="0" i="0" u="sng" strike="noStrike" dirty="0">
                        <a:solidFill>
                          <a:srgbClr val="0563C1"/>
                        </a:solidFill>
                        <a:effectLst/>
                        <a:latin typeface="Arial" panose="020B0604020202020204" pitchFamily="34" charset="0"/>
                      </a:endParaRP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1" u="none" strike="noStrike">
                          <a:solidFill>
                            <a:srgbClr val="000000"/>
                          </a:solidFill>
                          <a:effectLst/>
                          <a:latin typeface="Calibri" panose="020F0502020204030204" pitchFamily="34" charset="0"/>
                        </a:rPr>
                        <a:t>Faculty of Engineering</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5</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 </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rgbClr val="000000"/>
                          </a:solidFill>
                          <a:effectLst/>
                          <a:latin typeface="Calibri" panose="020F0502020204030204" pitchFamily="34" charset="0"/>
                        </a:rPr>
                        <a:t>0700</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ENG B2</a:t>
                      </a:r>
                    </a:p>
                  </a:txBody>
                  <a:tcPr marL="4352" marR="4352" marT="435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9465871"/>
                  </a:ext>
                </a:extLst>
              </a:tr>
              <a:tr h="405942">
                <a:tc>
                  <a:txBody>
                    <a:bodyPr/>
                    <a:lstStyle/>
                    <a:p>
                      <a:pPr algn="ctr" fontAlgn="ctr"/>
                      <a:r>
                        <a:rPr lang="en-US" sz="800" b="0" i="0" u="none" strike="noStrike" dirty="0" err="1">
                          <a:solidFill>
                            <a:schemeClr val="tx1"/>
                          </a:solidFill>
                          <a:effectLst/>
                          <a:latin typeface="Calibri" panose="020F0502020204030204" pitchFamily="34" charset="0"/>
                        </a:rPr>
                        <a:t>Cefalo</a:t>
                      </a:r>
                      <a:endParaRPr lang="en-US" sz="800" b="0" i="0" u="none" strike="noStrike" dirty="0">
                        <a:solidFill>
                          <a:schemeClr val="tx1"/>
                        </a:solidFill>
                        <a:effectLst/>
                        <a:latin typeface="Calibri" panose="020F0502020204030204" pitchFamily="34" charset="0"/>
                      </a:endParaRPr>
                    </a:p>
                  </a:txBody>
                  <a:tcPr marL="4352" marR="4352" marT="435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chemeClr val="tx1"/>
                          </a:solidFill>
                          <a:effectLst/>
                          <a:latin typeface="Calibri" panose="020F0502020204030204" pitchFamily="34" charset="0"/>
                        </a:rPr>
                        <a:t>PL OLSZTYN01</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chemeClr val="tx1"/>
                          </a:solidFill>
                          <a:effectLst/>
                          <a:latin typeface="Calibri" panose="020F0502020204030204" pitchFamily="34" charset="0"/>
                        </a:rPr>
                        <a:t>POLONIA</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sng" strike="noStrike" kern="1200" dirty="0">
                          <a:solidFill>
                            <a:srgbClr val="0563C1"/>
                          </a:solidFill>
                          <a:effectLst/>
                          <a:latin typeface="Arial" panose="020B0604020202020204" pitchFamily="34" charset="0"/>
                          <a:ea typeface="+mn-ea"/>
                          <a:cs typeface="+mn-cs"/>
                        </a:rPr>
                        <a:t>University of </a:t>
                      </a:r>
                      <a:r>
                        <a:rPr lang="en-US" sz="800" b="0" i="0" u="sng" strike="noStrike" kern="1200" dirty="0" err="1">
                          <a:solidFill>
                            <a:srgbClr val="0563C1"/>
                          </a:solidFill>
                          <a:effectLst/>
                          <a:latin typeface="Arial" panose="020B0604020202020204" pitchFamily="34" charset="0"/>
                          <a:ea typeface="+mn-ea"/>
                          <a:cs typeface="+mn-cs"/>
                        </a:rPr>
                        <a:t>Warmia</a:t>
                      </a:r>
                      <a:r>
                        <a:rPr lang="en-US" sz="800" b="0" i="0" u="sng" strike="noStrike" kern="1200" dirty="0">
                          <a:solidFill>
                            <a:srgbClr val="0563C1"/>
                          </a:solidFill>
                          <a:effectLst/>
                          <a:latin typeface="Arial" panose="020B0604020202020204" pitchFamily="34" charset="0"/>
                          <a:ea typeface="+mn-ea"/>
                          <a:cs typeface="+mn-cs"/>
                        </a:rPr>
                        <a:t> and </a:t>
                      </a:r>
                      <a:r>
                        <a:rPr lang="en-US" sz="800" b="0" i="0" u="sng" strike="noStrike" kern="1200" dirty="0" err="1">
                          <a:solidFill>
                            <a:srgbClr val="0563C1"/>
                          </a:solidFill>
                          <a:effectLst/>
                          <a:latin typeface="Arial" panose="020B0604020202020204" pitchFamily="34" charset="0"/>
                          <a:ea typeface="+mn-ea"/>
                          <a:cs typeface="+mn-cs"/>
                        </a:rPr>
                        <a:t>Mazury</a:t>
                      </a:r>
                      <a:r>
                        <a:rPr lang="en-US" sz="800" b="0" i="0" u="sng" strike="noStrike" kern="1200" dirty="0">
                          <a:solidFill>
                            <a:srgbClr val="0563C1"/>
                          </a:solidFill>
                          <a:effectLst/>
                          <a:latin typeface="Arial" panose="020B0604020202020204" pitchFamily="34" charset="0"/>
                          <a:ea typeface="+mn-ea"/>
                          <a:cs typeface="+mn-cs"/>
                        </a:rPr>
                        <a:t> in Olsztyn</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1" u="none" strike="noStrike" dirty="0">
                          <a:solidFill>
                            <a:schemeClr val="tx1"/>
                          </a:solidFill>
                          <a:effectLst/>
                          <a:latin typeface="Calibri" panose="020F0502020204030204" pitchFamily="34" charset="0"/>
                        </a:rPr>
                        <a:t>Faculty of Geodesy and Land Management</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5</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chemeClr val="tx1"/>
                          </a:solidFill>
                          <a:effectLst/>
                          <a:latin typeface="Calibri" panose="020F0502020204030204" pitchFamily="34" charset="0"/>
                        </a:rPr>
                        <a:t>0730</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ENG B1</a:t>
                      </a:r>
                    </a:p>
                  </a:txBody>
                  <a:tcPr marL="4352" marR="4352" marT="435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8038938"/>
                  </a:ext>
                </a:extLst>
              </a:tr>
              <a:tr h="405942">
                <a:tc>
                  <a:txBody>
                    <a:bodyPr/>
                    <a:lstStyle/>
                    <a:p>
                      <a:pPr algn="ctr" fontAlgn="ctr"/>
                      <a:r>
                        <a:rPr lang="en-US" sz="800" b="0" i="0" u="none" strike="noStrike" dirty="0" err="1">
                          <a:solidFill>
                            <a:srgbClr val="000000"/>
                          </a:solidFill>
                          <a:effectLst/>
                          <a:latin typeface="Calibri" panose="020F0502020204030204" pitchFamily="34" charset="0"/>
                        </a:rPr>
                        <a:t>Bedon</a:t>
                      </a:r>
                      <a:endParaRPr lang="en-US" sz="800" b="0" i="0" u="none" strike="noStrike" dirty="0">
                        <a:solidFill>
                          <a:srgbClr val="000000"/>
                        </a:solidFill>
                        <a:effectLst/>
                        <a:latin typeface="Calibri" panose="020F0502020204030204" pitchFamily="34" charset="0"/>
                      </a:endParaRPr>
                    </a:p>
                  </a:txBody>
                  <a:tcPr marL="4352" marR="4352" marT="435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dirty="0">
                          <a:solidFill>
                            <a:srgbClr val="000000"/>
                          </a:solidFill>
                          <a:effectLst/>
                          <a:latin typeface="Calibri" panose="020F0502020204030204" pitchFamily="34" charset="0"/>
                        </a:rPr>
                        <a:t>SK ZILINA01</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SLOVACCHIA</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sng" strike="noStrike" dirty="0">
                          <a:solidFill>
                            <a:srgbClr val="0563C1"/>
                          </a:solidFill>
                          <a:effectLst/>
                          <a:latin typeface="Arial" panose="020B0604020202020204" pitchFamily="34" charset="0"/>
                          <a:hlinkClick r:id="rId8"/>
                        </a:rPr>
                        <a:t>University of </a:t>
                      </a:r>
                      <a:r>
                        <a:rPr lang="en-US" sz="800" b="0" i="0" u="sng" strike="noStrike" dirty="0" err="1">
                          <a:solidFill>
                            <a:srgbClr val="0563C1"/>
                          </a:solidFill>
                          <a:effectLst/>
                          <a:latin typeface="Arial" panose="020B0604020202020204" pitchFamily="34" charset="0"/>
                          <a:hlinkClick r:id="rId8"/>
                        </a:rPr>
                        <a:t>Zilina</a:t>
                      </a:r>
                      <a:endParaRPr lang="en-US" sz="800" b="0" i="0" u="sng" strike="noStrike" dirty="0">
                        <a:solidFill>
                          <a:srgbClr val="0563C1"/>
                        </a:solidFill>
                        <a:effectLst/>
                        <a:latin typeface="Arial" panose="020B0604020202020204" pitchFamily="34" charset="0"/>
                      </a:endParaRP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1" u="none" strike="noStrike" dirty="0">
                          <a:solidFill>
                            <a:srgbClr val="000000"/>
                          </a:solidFill>
                          <a:effectLst/>
                          <a:latin typeface="Calibri" panose="020F0502020204030204" pitchFamily="34" charset="0"/>
                        </a:rPr>
                        <a:t>Faculty of Civil Engineering, Faculty of Operation and Economics of Transport, Faculty of Mechanical Engineering, Faculty of Electrical Engineering and Information </a:t>
                      </a:r>
                      <a:r>
                        <a:rPr lang="en-US" sz="500" b="0" i="1" u="none" strike="noStrike" dirty="0" err="1">
                          <a:solidFill>
                            <a:srgbClr val="000000"/>
                          </a:solidFill>
                          <a:effectLst/>
                          <a:latin typeface="Calibri" panose="020F0502020204030204" pitchFamily="34" charset="0"/>
                        </a:rPr>
                        <a:t>Technology,Faculty</a:t>
                      </a:r>
                      <a:r>
                        <a:rPr lang="en-US" sz="500" b="0" i="1" u="none" strike="noStrike" dirty="0">
                          <a:solidFill>
                            <a:srgbClr val="000000"/>
                          </a:solidFill>
                          <a:effectLst/>
                          <a:latin typeface="Calibri" panose="020F0502020204030204" pitchFamily="34" charset="0"/>
                        </a:rPr>
                        <a:t> of Security Engineering</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6</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Calibri" panose="020F0502020204030204" pitchFamily="34" charset="0"/>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1" i="0" u="none" strike="noStrike" dirty="0">
                          <a:solidFill>
                            <a:srgbClr val="000000"/>
                          </a:solidFill>
                          <a:effectLst/>
                          <a:latin typeface="Calibri" panose="020F0502020204030204" pitchFamily="34" charset="0"/>
                        </a:rPr>
                        <a:t>0610</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effectLst/>
                          <a:latin typeface="Calibri" panose="020F0502020204030204" pitchFamily="34" charset="0"/>
                        </a:rPr>
                        <a:t>ENG B1</a:t>
                      </a:r>
                    </a:p>
                  </a:txBody>
                  <a:tcPr marL="4352" marR="4352" marT="435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9216556"/>
                  </a:ext>
                </a:extLst>
              </a:tr>
              <a:tr h="405942">
                <a:tc>
                  <a:txBody>
                    <a:bodyPr/>
                    <a:lstStyle/>
                    <a:p>
                      <a:pPr algn="ctr" fontAlgn="ctr"/>
                      <a:r>
                        <a:rPr lang="en-US" sz="800" b="0" i="0" u="none" strike="noStrike" dirty="0" err="1">
                          <a:solidFill>
                            <a:schemeClr val="tx1"/>
                          </a:solidFill>
                          <a:effectLst/>
                          <a:highlight>
                            <a:srgbClr val="FFFF00"/>
                          </a:highlight>
                          <a:latin typeface="Calibri" panose="020F0502020204030204" pitchFamily="34" charset="0"/>
                        </a:rPr>
                        <a:t>Cosmi</a:t>
                      </a:r>
                      <a:endParaRPr lang="en-US" sz="800" b="0" i="0" u="none" strike="noStrike" dirty="0">
                        <a:solidFill>
                          <a:schemeClr val="tx1"/>
                        </a:solidFill>
                        <a:effectLst/>
                        <a:highlight>
                          <a:srgbClr val="FFFF00"/>
                        </a:highlight>
                        <a:latin typeface="Calibri" panose="020F0502020204030204" pitchFamily="34" charset="0"/>
                      </a:endParaRPr>
                    </a:p>
                  </a:txBody>
                  <a:tcPr marL="4352" marR="4352" marT="435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800" b="1" i="0" u="none" strike="noStrike" dirty="0">
                        <a:solidFill>
                          <a:schemeClr val="tx1"/>
                        </a:solidFill>
                        <a:effectLst/>
                        <a:latin typeface="Calibri" panose="020F0502020204030204" pitchFamily="34" charset="0"/>
                      </a:endParaRP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chemeClr val="tx1"/>
                          </a:solidFill>
                          <a:effectLst/>
                          <a:latin typeface="Calibri" panose="020F0502020204030204" pitchFamily="34" charset="0"/>
                        </a:rPr>
                        <a:t>ARGENTINA</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s-ES" sz="800" b="0" i="0" u="none" strike="noStrike" kern="1200" dirty="0">
                          <a:solidFill>
                            <a:schemeClr val="tx1"/>
                          </a:solidFill>
                          <a:effectLst/>
                          <a:latin typeface="Arial" panose="020B0604020202020204" pitchFamily="34" charset="0"/>
                          <a:ea typeface="+mn-ea"/>
                          <a:cs typeface="+mn-cs"/>
                        </a:rPr>
                        <a:t>Universidad de Buenos Aires - UBA</a:t>
                      </a:r>
                      <a:endParaRPr lang="en-US" sz="800" b="0" i="0" u="none" strike="noStrike" kern="1200" dirty="0">
                        <a:solidFill>
                          <a:schemeClr val="tx1"/>
                        </a:solidFill>
                        <a:effectLst/>
                        <a:latin typeface="Arial" panose="020B0604020202020204" pitchFamily="34" charset="0"/>
                        <a:ea typeface="+mn-ea"/>
                        <a:cs typeface="+mn-cs"/>
                      </a:endParaRP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1" u="none" strike="noStrike" dirty="0" err="1">
                          <a:solidFill>
                            <a:schemeClr val="tx1"/>
                          </a:solidFill>
                          <a:effectLst/>
                          <a:latin typeface="Calibri" panose="020F0502020204030204" pitchFamily="34" charset="0"/>
                        </a:rPr>
                        <a:t>Facultad</a:t>
                      </a:r>
                      <a:r>
                        <a:rPr lang="en-US" sz="700" b="0" i="1" u="none" strike="noStrike" dirty="0">
                          <a:solidFill>
                            <a:schemeClr val="tx1"/>
                          </a:solidFill>
                          <a:effectLst/>
                          <a:latin typeface="Calibri" panose="020F0502020204030204" pitchFamily="34" charset="0"/>
                        </a:rPr>
                        <a:t> de </a:t>
                      </a:r>
                      <a:r>
                        <a:rPr lang="en-US" sz="700" b="0" i="1" u="none" strike="noStrike" dirty="0" err="1">
                          <a:solidFill>
                            <a:schemeClr val="tx1"/>
                          </a:solidFill>
                          <a:effectLst/>
                          <a:latin typeface="Calibri" panose="020F0502020204030204" pitchFamily="34" charset="0"/>
                        </a:rPr>
                        <a:t>Ingenier</a:t>
                      </a:r>
                      <a:r>
                        <a:rPr lang="el-GR" sz="700" b="0" i="1" u="none" strike="noStrike" dirty="0">
                          <a:solidFill>
                            <a:schemeClr val="tx1"/>
                          </a:solidFill>
                          <a:effectLst/>
                          <a:latin typeface="Calibri" panose="020F0502020204030204" pitchFamily="34" charset="0"/>
                        </a:rPr>
                        <a:t>ί</a:t>
                      </a:r>
                      <a:r>
                        <a:rPr lang="en-US" sz="700" b="0" i="1" u="none" strike="noStrike" dirty="0">
                          <a:solidFill>
                            <a:schemeClr val="tx1"/>
                          </a:solidFill>
                          <a:effectLst/>
                          <a:latin typeface="Calibri" panose="020F0502020204030204" pitchFamily="34" charset="0"/>
                        </a:rPr>
                        <a:t>a</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6</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700" b="0" i="0" u="none" strike="noStrike" dirty="0">
                        <a:solidFill>
                          <a:schemeClr val="tx1"/>
                        </a:solidFill>
                        <a:effectLst/>
                        <a:latin typeface="Calibri" panose="020F0502020204030204" pitchFamily="34" charset="0"/>
                      </a:endParaRP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chemeClr val="tx1"/>
                          </a:solidFill>
                          <a:effectLst/>
                          <a:latin typeface="Calibri" panose="020F0502020204030204" pitchFamily="34" charset="0"/>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700" b="0" i="0" u="none" strike="noStrike" dirty="0">
                        <a:solidFill>
                          <a:schemeClr val="tx1"/>
                        </a:solidFill>
                        <a:effectLst/>
                        <a:latin typeface="Calibri" panose="020F0502020204030204" pitchFamily="34" charset="0"/>
                      </a:endParaRP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sz="700" b="1" i="0" u="none" strike="noStrike" kern="1200" dirty="0">
                          <a:solidFill>
                            <a:schemeClr val="tx1"/>
                          </a:solidFill>
                          <a:effectLst/>
                          <a:latin typeface="Calibri" panose="020F0502020204030204" pitchFamily="34" charset="0"/>
                          <a:ea typeface="+mn-ea"/>
                          <a:cs typeface="+mn-cs"/>
                        </a:rPr>
                        <a:t>0700</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700" b="0" i="0" u="none" strike="noStrike" dirty="0">
                          <a:solidFill>
                            <a:schemeClr val="tx1"/>
                          </a:solidFill>
                          <a:effectLst/>
                          <a:latin typeface="Calibri" panose="020F0502020204030204" pitchFamily="34" charset="0"/>
                        </a:rPr>
                        <a:t>ENG B2</a:t>
                      </a:r>
                    </a:p>
                  </a:txBody>
                  <a:tcPr marL="4352" marR="4352" marT="435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3980879"/>
                  </a:ext>
                </a:extLst>
              </a:tr>
            </a:tbl>
          </a:graphicData>
        </a:graphic>
      </p:graphicFrame>
      <p:sp>
        <p:nvSpPr>
          <p:cNvPr id="8" name="TextBox 7"/>
          <p:cNvSpPr txBox="1"/>
          <p:nvPr/>
        </p:nvSpPr>
        <p:spPr>
          <a:xfrm>
            <a:off x="8009265" y="4419746"/>
            <a:ext cx="575799" cy="215444"/>
          </a:xfrm>
          <a:prstGeom prst="rect">
            <a:avLst/>
          </a:prstGeom>
          <a:noFill/>
        </p:spPr>
        <p:txBody>
          <a:bodyPr wrap="none" rtlCol="0">
            <a:spAutoFit/>
          </a:bodyPr>
          <a:lstStyle/>
          <a:p>
            <a:r>
              <a:rPr lang="en-US" sz="800" dirty="0">
                <a:latin typeface="Founders Grotesk" panose="020B0503030202060203"/>
              </a:rPr>
              <a:t>continua..</a:t>
            </a:r>
          </a:p>
        </p:txBody>
      </p:sp>
    </p:spTree>
    <p:extLst>
      <p:ext uri="{BB962C8B-B14F-4D97-AF65-F5344CB8AC3E}">
        <p14:creationId xmlns:p14="http://schemas.microsoft.com/office/powerpoint/2010/main" val="41957767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FC3E185-B303-E445-8467-23FFD77D3467}"/>
              </a:ext>
            </a:extLst>
          </p:cNvPr>
          <p:cNvPicPr>
            <a:picLocks noChangeAspect="1"/>
          </p:cNvPicPr>
          <p:nvPr/>
        </p:nvPicPr>
        <p:blipFill>
          <a:blip r:embed="rId4"/>
          <a:stretch>
            <a:fillRect/>
          </a:stretch>
        </p:blipFill>
        <p:spPr>
          <a:xfrm>
            <a:off x="0" y="0"/>
            <a:ext cx="9144000" cy="836188"/>
          </a:xfrm>
          <a:prstGeom prst="rect">
            <a:avLst/>
          </a:prstGeom>
        </p:spPr>
      </p:pic>
      <p:sp>
        <p:nvSpPr>
          <p:cNvPr id="5" name="CasellaDiTesto 4">
            <a:extLst>
              <a:ext uri="{FF2B5EF4-FFF2-40B4-BE49-F238E27FC236}">
                <a16:creationId xmlns:a16="http://schemas.microsoft.com/office/drawing/2014/main" id="{FF17ED5F-5680-5B40-A954-D09969114D11}"/>
              </a:ext>
            </a:extLst>
          </p:cNvPr>
          <p:cNvSpPr txBox="1"/>
          <p:nvPr/>
        </p:nvSpPr>
        <p:spPr>
          <a:xfrm>
            <a:off x="352770" y="327728"/>
            <a:ext cx="5801989" cy="415498"/>
          </a:xfrm>
          <a:prstGeom prst="rect">
            <a:avLst/>
          </a:prstGeom>
          <a:noFill/>
        </p:spPr>
        <p:txBody>
          <a:bodyPr wrap="square" rtlCol="0">
            <a:spAutoFit/>
          </a:bodyPr>
          <a:lstStyle/>
          <a:p>
            <a:r>
              <a:rPr lang="it-IT" sz="2100" b="1" dirty="0">
                <a:solidFill>
                  <a:schemeClr val="bg1"/>
                </a:solidFill>
                <a:latin typeface="Founders Grotesk" panose="020B0503030202060203" pitchFamily="34" charset="77"/>
                <a:ea typeface="Gibson SemiBold" charset="0"/>
                <a:cs typeface="Gibson SemiBold" charset="0"/>
              </a:rPr>
              <a:t>ERASMUS+ STUDIO</a:t>
            </a:r>
          </a:p>
        </p:txBody>
      </p:sp>
      <p:sp>
        <p:nvSpPr>
          <p:cNvPr id="2" name="Rectangle 1"/>
          <p:cNvSpPr/>
          <p:nvPr/>
        </p:nvSpPr>
        <p:spPr>
          <a:xfrm>
            <a:off x="352770" y="886288"/>
            <a:ext cx="5587427" cy="369332"/>
          </a:xfrm>
          <a:prstGeom prst="rect">
            <a:avLst/>
          </a:prstGeom>
        </p:spPr>
        <p:txBody>
          <a:bodyPr wrap="none">
            <a:spAutoFit/>
          </a:bodyPr>
          <a:lstStyle/>
          <a:p>
            <a:r>
              <a:rPr lang="it-IT" dirty="0">
                <a:solidFill>
                  <a:srgbClr val="70240F"/>
                </a:solidFill>
                <a:latin typeface="Founders Grotesk" panose="020B0503030202060203" pitchFamily="34" charset="77"/>
                <a:ea typeface="Gibson" charset="0"/>
                <a:cs typeface="Gibson" charset="0"/>
              </a:rPr>
              <a:t>D INGEGNERIA CIVILE- AMBIENTALE E ARCHITETTURA</a:t>
            </a:r>
            <a:endParaRPr lang="en-US" sz="800" dirty="0"/>
          </a:p>
        </p:txBody>
      </p:sp>
      <p:sp>
        <p:nvSpPr>
          <p:cNvPr id="7" name="Rectangle 6"/>
          <p:cNvSpPr/>
          <p:nvPr/>
        </p:nvSpPr>
        <p:spPr>
          <a:xfrm>
            <a:off x="8297165" y="418094"/>
            <a:ext cx="846835" cy="400110"/>
          </a:xfrm>
          <a:prstGeom prst="rect">
            <a:avLst/>
          </a:prstGeom>
        </p:spPr>
        <p:txBody>
          <a:bodyPr wrap="none">
            <a:spAutoFit/>
          </a:bodyPr>
          <a:lstStyle/>
          <a:p>
            <a:r>
              <a:rPr lang="it-IT" sz="2000" dirty="0">
                <a:solidFill>
                  <a:schemeClr val="bg1"/>
                </a:solidFill>
                <a:latin typeface="Founders Grotesk Semibold" panose="020B0703030202060203" pitchFamily="34" charset="0"/>
              </a:rPr>
              <a:t>dove?</a:t>
            </a:r>
            <a:endParaRPr lang="en-US" sz="2000" dirty="0">
              <a:solidFill>
                <a:schemeClr val="bg1"/>
              </a:solidFill>
              <a:latin typeface="Founders Grotesk Semibold" panose="020B0703030202060203"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630788147"/>
              </p:ext>
            </p:extLst>
          </p:nvPr>
        </p:nvGraphicFramePr>
        <p:xfrm>
          <a:off x="636058" y="1561075"/>
          <a:ext cx="7871883" cy="1006585"/>
        </p:xfrm>
        <a:graphic>
          <a:graphicData uri="http://schemas.openxmlformats.org/drawingml/2006/table">
            <a:tbl>
              <a:tblPr/>
              <a:tblGrid>
                <a:gridCol w="559288">
                  <a:extLst>
                    <a:ext uri="{9D8B030D-6E8A-4147-A177-3AD203B41FA5}">
                      <a16:colId xmlns:a16="http://schemas.microsoft.com/office/drawing/2014/main" val="2693026654"/>
                    </a:ext>
                  </a:extLst>
                </a:gridCol>
                <a:gridCol w="661091">
                  <a:extLst>
                    <a:ext uri="{9D8B030D-6E8A-4147-A177-3AD203B41FA5}">
                      <a16:colId xmlns:a16="http://schemas.microsoft.com/office/drawing/2014/main" val="1844862809"/>
                    </a:ext>
                  </a:extLst>
                </a:gridCol>
                <a:gridCol w="556708">
                  <a:extLst>
                    <a:ext uri="{9D8B030D-6E8A-4147-A177-3AD203B41FA5}">
                      <a16:colId xmlns:a16="http://schemas.microsoft.com/office/drawing/2014/main" val="3362775703"/>
                    </a:ext>
                  </a:extLst>
                </a:gridCol>
                <a:gridCol w="2139847">
                  <a:extLst>
                    <a:ext uri="{9D8B030D-6E8A-4147-A177-3AD203B41FA5}">
                      <a16:colId xmlns:a16="http://schemas.microsoft.com/office/drawing/2014/main" val="373934150"/>
                    </a:ext>
                  </a:extLst>
                </a:gridCol>
                <a:gridCol w="1687522">
                  <a:extLst>
                    <a:ext uri="{9D8B030D-6E8A-4147-A177-3AD203B41FA5}">
                      <a16:colId xmlns:a16="http://schemas.microsoft.com/office/drawing/2014/main" val="1549491033"/>
                    </a:ext>
                  </a:extLst>
                </a:gridCol>
                <a:gridCol w="447976">
                  <a:extLst>
                    <a:ext uri="{9D8B030D-6E8A-4147-A177-3AD203B41FA5}">
                      <a16:colId xmlns:a16="http://schemas.microsoft.com/office/drawing/2014/main" val="3959148830"/>
                    </a:ext>
                  </a:extLst>
                </a:gridCol>
                <a:gridCol w="134828">
                  <a:extLst>
                    <a:ext uri="{9D8B030D-6E8A-4147-A177-3AD203B41FA5}">
                      <a16:colId xmlns:a16="http://schemas.microsoft.com/office/drawing/2014/main" val="3193246567"/>
                    </a:ext>
                  </a:extLst>
                </a:gridCol>
                <a:gridCol w="134828">
                  <a:extLst>
                    <a:ext uri="{9D8B030D-6E8A-4147-A177-3AD203B41FA5}">
                      <a16:colId xmlns:a16="http://schemas.microsoft.com/office/drawing/2014/main" val="1753969591"/>
                    </a:ext>
                  </a:extLst>
                </a:gridCol>
                <a:gridCol w="134828">
                  <a:extLst>
                    <a:ext uri="{9D8B030D-6E8A-4147-A177-3AD203B41FA5}">
                      <a16:colId xmlns:a16="http://schemas.microsoft.com/office/drawing/2014/main" val="2398717695"/>
                    </a:ext>
                  </a:extLst>
                </a:gridCol>
                <a:gridCol w="388536">
                  <a:extLst>
                    <a:ext uri="{9D8B030D-6E8A-4147-A177-3AD203B41FA5}">
                      <a16:colId xmlns:a16="http://schemas.microsoft.com/office/drawing/2014/main" val="2523528504"/>
                    </a:ext>
                  </a:extLst>
                </a:gridCol>
                <a:gridCol w="1026431">
                  <a:extLst>
                    <a:ext uri="{9D8B030D-6E8A-4147-A177-3AD203B41FA5}">
                      <a16:colId xmlns:a16="http://schemas.microsoft.com/office/drawing/2014/main" val="781138714"/>
                    </a:ext>
                  </a:extLst>
                </a:gridCol>
              </a:tblGrid>
              <a:tr h="600643">
                <a:tc>
                  <a:txBody>
                    <a:bodyPr/>
                    <a:lstStyle/>
                    <a:p>
                      <a:pPr algn="ctr" fontAlgn="ctr"/>
                      <a:r>
                        <a:rPr lang="en-US" sz="700" b="1" i="0" u="none" strike="noStrike" dirty="0" err="1">
                          <a:solidFill>
                            <a:srgbClr val="000000"/>
                          </a:solidFill>
                          <a:effectLst/>
                          <a:latin typeface="Calibri" panose="020F0502020204030204" pitchFamily="34" charset="0"/>
                        </a:rPr>
                        <a:t>Coordinatore</a:t>
                      </a:r>
                      <a:endParaRPr lang="en-US" sz="700" b="1" i="0" u="none" strike="noStrike" dirty="0">
                        <a:solidFill>
                          <a:srgbClr val="000000"/>
                        </a:solidFill>
                        <a:effectLst/>
                        <a:latin typeface="Calibri" panose="020F0502020204030204" pitchFamily="34" charset="0"/>
                      </a:endParaRPr>
                    </a:p>
                  </a:txBody>
                  <a:tcPr marL="4352" marR="4352" marT="435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0" u="none" strike="noStrike" dirty="0">
                          <a:solidFill>
                            <a:srgbClr val="000000"/>
                          </a:solidFill>
                          <a:effectLst/>
                          <a:latin typeface="Calibri" panose="020F0502020204030204" pitchFamily="34" charset="0"/>
                        </a:rPr>
                        <a:t>ERASMUS CODE</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0" u="none" strike="noStrike" dirty="0">
                          <a:solidFill>
                            <a:srgbClr val="000000"/>
                          </a:solidFill>
                          <a:effectLst/>
                          <a:latin typeface="Calibri" panose="020F0502020204030204" pitchFamily="34" charset="0"/>
                        </a:rPr>
                        <a:t>PAESE</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0" u="none" strike="noStrike" dirty="0">
                          <a:solidFill>
                            <a:srgbClr val="000000"/>
                          </a:solidFill>
                          <a:effectLst/>
                          <a:latin typeface="Calibri" panose="020F0502020204030204" pitchFamily="34" charset="0"/>
                        </a:rPr>
                        <a:t>UNIVERSITÀ</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it-IT" sz="700" b="1" i="0" u="none" strike="noStrike" dirty="0">
                          <a:solidFill>
                            <a:srgbClr val="000000"/>
                          </a:solidFill>
                          <a:effectLst/>
                          <a:latin typeface="Calibri" panose="020F0502020204030204" pitchFamily="34" charset="0"/>
                        </a:rPr>
                        <a:t>Facoltà e/o Dipartimento e/o Istituto</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a:solidFill>
                            <a:srgbClr val="000000"/>
                          </a:solidFill>
                          <a:effectLst/>
                          <a:latin typeface="Calibri" panose="020F0502020204030204" pitchFamily="34" charset="0"/>
                        </a:rPr>
                        <a:t>MESI PER STUDENTE</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err="1">
                          <a:solidFill>
                            <a:srgbClr val="000000"/>
                          </a:solidFill>
                          <a:effectLst/>
                          <a:latin typeface="Calibri" panose="020F0502020204030204" pitchFamily="34" charset="0"/>
                        </a:rPr>
                        <a:t>Corsi</a:t>
                      </a:r>
                      <a:endParaRPr lang="en-US" sz="700" b="1" i="1" u="none" strike="noStrike" dirty="0">
                        <a:solidFill>
                          <a:srgbClr val="000000"/>
                        </a:solidFill>
                        <a:effectLst/>
                        <a:latin typeface="Calibri" panose="020F0502020204030204" pitchFamily="34" charset="0"/>
                      </a:endParaRPr>
                    </a:p>
                  </a:txBody>
                  <a:tcPr marL="4352" marR="4352" marT="4352"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err="1">
                          <a:solidFill>
                            <a:srgbClr val="000000"/>
                          </a:solidFill>
                          <a:effectLst/>
                          <a:latin typeface="Calibri" panose="020F0502020204030204" pitchFamily="34" charset="0"/>
                        </a:rPr>
                        <a:t>Lavoro</a:t>
                      </a:r>
                      <a:r>
                        <a:rPr lang="en-US" sz="700" b="1" i="1" u="none" strike="noStrike" dirty="0">
                          <a:solidFill>
                            <a:srgbClr val="000000"/>
                          </a:solidFill>
                          <a:effectLst/>
                          <a:latin typeface="Calibri" panose="020F0502020204030204" pitchFamily="34" charset="0"/>
                        </a:rPr>
                        <a:t> di </a:t>
                      </a:r>
                      <a:r>
                        <a:rPr lang="en-US" sz="700" b="1" i="1" u="none" strike="noStrike" dirty="0" err="1">
                          <a:solidFill>
                            <a:srgbClr val="000000"/>
                          </a:solidFill>
                          <a:effectLst/>
                          <a:latin typeface="Calibri" panose="020F0502020204030204" pitchFamily="34" charset="0"/>
                        </a:rPr>
                        <a:t>tesi</a:t>
                      </a:r>
                      <a:endParaRPr lang="en-US" sz="700" b="1" i="1" u="none" strike="noStrike" dirty="0">
                        <a:solidFill>
                          <a:srgbClr val="000000"/>
                        </a:solidFill>
                        <a:effectLst/>
                        <a:latin typeface="Calibri" panose="020F0502020204030204" pitchFamily="34" charset="0"/>
                      </a:endParaRPr>
                    </a:p>
                  </a:txBody>
                  <a:tcPr marL="4352" marR="4352" marT="4352"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err="1">
                          <a:solidFill>
                            <a:srgbClr val="000000"/>
                          </a:solidFill>
                          <a:effectLst/>
                          <a:latin typeface="Calibri" panose="020F0502020204030204" pitchFamily="34" charset="0"/>
                        </a:rPr>
                        <a:t>Tirocinio</a:t>
                      </a:r>
                      <a:endParaRPr lang="en-US" sz="700" b="1" i="1" u="none" strike="noStrike" dirty="0">
                        <a:solidFill>
                          <a:srgbClr val="000000"/>
                        </a:solidFill>
                        <a:effectLst/>
                        <a:latin typeface="Calibri" panose="020F0502020204030204" pitchFamily="34" charset="0"/>
                      </a:endParaRPr>
                    </a:p>
                  </a:txBody>
                  <a:tcPr marL="4352" marR="4352" marT="4352"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a:solidFill>
                            <a:srgbClr val="000000"/>
                          </a:solidFill>
                          <a:effectLst/>
                          <a:latin typeface="Calibri" panose="020F0502020204030204" pitchFamily="34" charset="0"/>
                        </a:rPr>
                        <a:t>ISCED CODE</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ctr" fontAlgn="ctr"/>
                      <a:r>
                        <a:rPr lang="en-US" sz="700" b="1" i="1" u="none" strike="noStrike" dirty="0">
                          <a:solidFill>
                            <a:srgbClr val="000000"/>
                          </a:solidFill>
                          <a:effectLst/>
                          <a:latin typeface="Calibri" panose="020F0502020204030204" pitchFamily="34" charset="0"/>
                        </a:rPr>
                        <a:t>LIVELLO LINGUISTICO</a:t>
                      </a:r>
                    </a:p>
                  </a:txBody>
                  <a:tcPr marL="4352" marR="4352" marT="435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2696362906"/>
                  </a:ext>
                </a:extLst>
              </a:tr>
              <a:tr h="405942">
                <a:tc>
                  <a:txBody>
                    <a:bodyPr/>
                    <a:lstStyle/>
                    <a:p>
                      <a:pPr algn="ctr" fontAlgn="ctr"/>
                      <a:r>
                        <a:rPr lang="en-US" sz="800" b="0" i="0" u="none" strike="noStrike" dirty="0" err="1">
                          <a:solidFill>
                            <a:schemeClr val="tx1"/>
                          </a:solidFill>
                          <a:effectLst/>
                          <a:latin typeface="Calibri" panose="020F0502020204030204" pitchFamily="34" charset="0"/>
                        </a:rPr>
                        <a:t>Marchigiani</a:t>
                      </a:r>
                      <a:endParaRPr lang="en-US" sz="800" b="0" i="0" u="none" strike="noStrike" kern="1200" dirty="0">
                        <a:solidFill>
                          <a:schemeClr val="tx1"/>
                        </a:solidFill>
                        <a:effectLst/>
                        <a:latin typeface="Calibri" panose="020F0502020204030204" pitchFamily="34" charset="0"/>
                        <a:ea typeface="+mn-ea"/>
                        <a:cs typeface="+mn-cs"/>
                      </a:endParaRPr>
                    </a:p>
                  </a:txBody>
                  <a:tcPr marL="4352" marR="4352" marT="435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800" b="1" i="0" u="none" strike="noStrike" kern="1200" dirty="0">
                        <a:solidFill>
                          <a:schemeClr val="tx1"/>
                        </a:solidFill>
                        <a:effectLst/>
                        <a:latin typeface="Calibri" panose="020F0502020204030204" pitchFamily="34" charset="0"/>
                        <a:ea typeface="+mn-ea"/>
                        <a:cs typeface="+mn-cs"/>
                      </a:endParaRP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kern="1200" dirty="0">
                          <a:solidFill>
                            <a:schemeClr val="tx1"/>
                          </a:solidFill>
                          <a:effectLst/>
                          <a:latin typeface="Calibri" panose="020F0502020204030204" pitchFamily="34" charset="0"/>
                          <a:ea typeface="+mn-ea"/>
                          <a:cs typeface="+mn-cs"/>
                        </a:rPr>
                        <a:t>VIETNAM</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sng" strike="noStrike" dirty="0">
                          <a:solidFill>
                            <a:schemeClr val="tx1"/>
                          </a:solidFill>
                          <a:effectLst/>
                          <a:latin typeface="Arial" panose="020B0604020202020204" pitchFamily="34" charset="0"/>
                        </a:rPr>
                        <a:t>Ton </a:t>
                      </a:r>
                      <a:r>
                        <a:rPr lang="en-US" sz="800" b="0" i="0" u="sng" strike="noStrike" dirty="0" err="1">
                          <a:solidFill>
                            <a:schemeClr val="tx1"/>
                          </a:solidFill>
                          <a:effectLst/>
                          <a:latin typeface="Arial" panose="020B0604020202020204" pitchFamily="34" charset="0"/>
                        </a:rPr>
                        <a:t>Duc</a:t>
                      </a:r>
                      <a:r>
                        <a:rPr lang="en-US" sz="800" b="0" i="0" u="sng" strike="noStrike" dirty="0">
                          <a:solidFill>
                            <a:schemeClr val="tx1"/>
                          </a:solidFill>
                          <a:effectLst/>
                          <a:latin typeface="Arial" panose="020B0604020202020204" pitchFamily="34" charset="0"/>
                        </a:rPr>
                        <a:t> Thang University - Vietnam</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1" u="none" strike="noStrike" dirty="0">
                          <a:solidFill>
                            <a:schemeClr val="tx1"/>
                          </a:solidFill>
                          <a:effectLst/>
                          <a:latin typeface="Calibri" panose="020F0502020204030204" pitchFamily="34" charset="0"/>
                        </a:rPr>
                        <a:t>Department of Architecture, Department of Civil Engineering</a:t>
                      </a:r>
                      <a:endParaRPr lang="pt-BR" sz="700" b="0" i="1" u="none" strike="noStrike" dirty="0">
                        <a:solidFill>
                          <a:schemeClr val="tx1"/>
                        </a:solidFill>
                        <a:effectLst/>
                        <a:latin typeface="Calibri" panose="020F0502020204030204" pitchFamily="34" charset="0"/>
                      </a:endParaRP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sz="700" b="0" i="0" u="none" strike="noStrike" kern="1200" dirty="0">
                          <a:solidFill>
                            <a:schemeClr val="tx1"/>
                          </a:solidFill>
                          <a:effectLst/>
                          <a:latin typeface="Calibri" panose="020F0502020204030204" pitchFamily="34" charset="0"/>
                          <a:ea typeface="+mn-ea"/>
                          <a:cs typeface="+mn-cs"/>
                        </a:rPr>
                        <a:t>6</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endParaRPr lang="en-US" sz="700" b="0" i="0" u="none" strike="noStrike" kern="1200" dirty="0">
                        <a:solidFill>
                          <a:schemeClr val="tx1"/>
                        </a:solidFill>
                        <a:effectLst/>
                        <a:latin typeface="Calibri" panose="020F0502020204030204" pitchFamily="34" charset="0"/>
                        <a:ea typeface="+mn-ea"/>
                        <a:cs typeface="+mn-cs"/>
                      </a:endParaRP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sz="700" b="0" i="0" u="none" strike="noStrike" kern="1200" dirty="0">
                          <a:solidFill>
                            <a:schemeClr val="tx1"/>
                          </a:solidFill>
                          <a:effectLst/>
                          <a:latin typeface="Calibri" panose="020F0502020204030204" pitchFamily="34" charset="0"/>
                          <a:ea typeface="+mn-ea"/>
                          <a:cs typeface="+mn-cs"/>
                        </a:rPr>
                        <a:t>x</a:t>
                      </a: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endParaRPr lang="en-US" sz="700" b="0" i="0" u="none" strike="noStrike" kern="1200" dirty="0">
                        <a:solidFill>
                          <a:schemeClr val="tx1"/>
                        </a:solidFill>
                        <a:effectLst/>
                        <a:latin typeface="Calibri" panose="020F0502020204030204" pitchFamily="34" charset="0"/>
                        <a:ea typeface="+mn-ea"/>
                        <a:cs typeface="+mn-cs"/>
                      </a:endParaRP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685800" rtl="0" eaLnBrk="1" fontAlgn="ctr" latinLnBrk="0" hangingPunct="1"/>
                      <a:r>
                        <a:rPr lang="en-US" sz="700" b="1" i="0" u="none" strike="noStrike" dirty="0">
                          <a:solidFill>
                            <a:schemeClr val="tx1"/>
                          </a:solidFill>
                          <a:effectLst/>
                          <a:latin typeface="Calibri" panose="020F0502020204030204" pitchFamily="34" charset="0"/>
                        </a:rPr>
                        <a:t>0730</a:t>
                      </a:r>
                      <a:endParaRPr lang="en-US" sz="700" b="0" i="0" u="none" strike="noStrike" kern="1200" dirty="0">
                        <a:solidFill>
                          <a:schemeClr val="tx1"/>
                        </a:solidFill>
                        <a:effectLst/>
                        <a:latin typeface="Calibri" panose="020F0502020204030204" pitchFamily="34" charset="0"/>
                        <a:ea typeface="+mn-ea"/>
                        <a:cs typeface="+mn-cs"/>
                      </a:endParaRPr>
                    </a:p>
                  </a:txBody>
                  <a:tcPr marL="4352" marR="4352" marT="4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700" b="0" i="0" u="none" strike="noStrike" dirty="0">
                          <a:solidFill>
                            <a:schemeClr val="tx1"/>
                          </a:solidFill>
                          <a:effectLst/>
                          <a:latin typeface="Calibri" panose="020F0502020204030204" pitchFamily="34" charset="0"/>
                        </a:rPr>
                        <a:t>ENG B2</a:t>
                      </a:r>
                    </a:p>
                  </a:txBody>
                  <a:tcPr marL="4352" marR="4352" marT="435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1236534"/>
                  </a:ext>
                </a:extLst>
              </a:tr>
            </a:tbl>
          </a:graphicData>
        </a:graphic>
      </p:graphicFrame>
    </p:spTree>
    <p:extLst>
      <p:ext uri="{BB962C8B-B14F-4D97-AF65-F5344CB8AC3E}">
        <p14:creationId xmlns:p14="http://schemas.microsoft.com/office/powerpoint/2010/main" val="12022465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F3CE9D-7C41-81BB-A278-FEECEE169980}"/>
            </a:ext>
          </a:extLst>
        </p:cNvPr>
        <p:cNvGrpSpPr/>
        <p:nvPr/>
      </p:nvGrpSpPr>
      <p:grpSpPr>
        <a:xfrm>
          <a:off x="0" y="0"/>
          <a:ext cx="0" cy="0"/>
          <a:chOff x="0" y="0"/>
          <a:chExt cx="0" cy="0"/>
        </a:xfrm>
      </p:grpSpPr>
      <p:pic>
        <p:nvPicPr>
          <p:cNvPr id="3" name="Immagine 2">
            <a:extLst>
              <a:ext uri="{FF2B5EF4-FFF2-40B4-BE49-F238E27FC236}">
                <a16:creationId xmlns:a16="http://schemas.microsoft.com/office/drawing/2014/main" id="{5AF26562-20E5-52FF-94D5-8E5707A7D9FF}"/>
              </a:ext>
            </a:extLst>
          </p:cNvPr>
          <p:cNvPicPr>
            <a:picLocks noChangeAspect="1"/>
          </p:cNvPicPr>
          <p:nvPr/>
        </p:nvPicPr>
        <p:blipFill>
          <a:blip r:embed="rId3"/>
          <a:stretch>
            <a:fillRect/>
          </a:stretch>
        </p:blipFill>
        <p:spPr>
          <a:xfrm>
            <a:off x="0" y="0"/>
            <a:ext cx="9144000" cy="836188"/>
          </a:xfrm>
          <a:prstGeom prst="rect">
            <a:avLst/>
          </a:prstGeom>
        </p:spPr>
      </p:pic>
      <p:sp>
        <p:nvSpPr>
          <p:cNvPr id="5" name="CasellaDiTesto 4">
            <a:extLst>
              <a:ext uri="{FF2B5EF4-FFF2-40B4-BE49-F238E27FC236}">
                <a16:creationId xmlns:a16="http://schemas.microsoft.com/office/drawing/2014/main" id="{FDD922F0-0020-AC2D-F8AC-C6CC860517AD}"/>
              </a:ext>
            </a:extLst>
          </p:cNvPr>
          <p:cNvSpPr txBox="1"/>
          <p:nvPr/>
        </p:nvSpPr>
        <p:spPr>
          <a:xfrm>
            <a:off x="352770" y="327728"/>
            <a:ext cx="5801989" cy="415498"/>
          </a:xfrm>
          <a:prstGeom prst="rect">
            <a:avLst/>
          </a:prstGeom>
          <a:noFill/>
        </p:spPr>
        <p:txBody>
          <a:bodyPr wrap="square" rtlCol="0">
            <a:spAutoFit/>
          </a:bodyPr>
          <a:lstStyle/>
          <a:p>
            <a:r>
              <a:rPr lang="it-IT" sz="2100" b="1" dirty="0">
                <a:solidFill>
                  <a:schemeClr val="bg1"/>
                </a:solidFill>
                <a:latin typeface="Founders Grotesk" panose="020B0503030202060203" pitchFamily="34" charset="77"/>
                <a:ea typeface="Gibson SemiBold" charset="0"/>
                <a:cs typeface="Gibson SemiBold" charset="0"/>
              </a:rPr>
              <a:t>ERASMUS+ STUDIO</a:t>
            </a:r>
          </a:p>
        </p:txBody>
      </p:sp>
      <p:sp>
        <p:nvSpPr>
          <p:cNvPr id="7" name="Rectangle 6">
            <a:extLst>
              <a:ext uri="{FF2B5EF4-FFF2-40B4-BE49-F238E27FC236}">
                <a16:creationId xmlns:a16="http://schemas.microsoft.com/office/drawing/2014/main" id="{837329FC-8066-A559-6DFC-43E7FDE892EA}"/>
              </a:ext>
            </a:extLst>
          </p:cNvPr>
          <p:cNvSpPr/>
          <p:nvPr/>
        </p:nvSpPr>
        <p:spPr>
          <a:xfrm>
            <a:off x="8297165" y="418094"/>
            <a:ext cx="846835" cy="400110"/>
          </a:xfrm>
          <a:prstGeom prst="rect">
            <a:avLst/>
          </a:prstGeom>
        </p:spPr>
        <p:txBody>
          <a:bodyPr wrap="none">
            <a:spAutoFit/>
          </a:bodyPr>
          <a:lstStyle/>
          <a:p>
            <a:r>
              <a:rPr lang="it-IT" sz="2000" dirty="0">
                <a:solidFill>
                  <a:schemeClr val="bg1"/>
                </a:solidFill>
                <a:latin typeface="Founders Grotesk Semibold" panose="020B0703030202060203" pitchFamily="34" charset="0"/>
              </a:rPr>
              <a:t>dove?</a:t>
            </a:r>
            <a:endParaRPr lang="en-US" sz="2000" dirty="0">
              <a:solidFill>
                <a:schemeClr val="bg1"/>
              </a:solidFill>
              <a:latin typeface="Founders Grotesk Semibold" panose="020B0703030202060203" pitchFamily="34" charset="0"/>
            </a:endParaRPr>
          </a:p>
        </p:txBody>
      </p:sp>
      <p:grpSp>
        <p:nvGrpSpPr>
          <p:cNvPr id="6" name="Group 8">
            <a:extLst>
              <a:ext uri="{FF2B5EF4-FFF2-40B4-BE49-F238E27FC236}">
                <a16:creationId xmlns:a16="http://schemas.microsoft.com/office/drawing/2014/main" id="{25D4D0BF-6EDF-E30E-5AEB-26A589DD25E6}"/>
              </a:ext>
            </a:extLst>
          </p:cNvPr>
          <p:cNvGrpSpPr/>
          <p:nvPr/>
        </p:nvGrpSpPr>
        <p:grpSpPr>
          <a:xfrm rot="-480000">
            <a:off x="125771" y="2046172"/>
            <a:ext cx="930049" cy="353593"/>
            <a:chOff x="81586" y="3023806"/>
            <a:chExt cx="498764" cy="163644"/>
          </a:xfrm>
        </p:grpSpPr>
        <p:sp>
          <p:nvSpPr>
            <p:cNvPr id="14" name="Rounded Rectangle 9">
              <a:extLst>
                <a:ext uri="{FF2B5EF4-FFF2-40B4-BE49-F238E27FC236}">
                  <a16:creationId xmlns:a16="http://schemas.microsoft.com/office/drawing/2014/main" id="{07E7523A-E2D4-EB29-114D-8B134E66E156}"/>
                </a:ext>
              </a:extLst>
            </p:cNvPr>
            <p:cNvSpPr/>
            <p:nvPr/>
          </p:nvSpPr>
          <p:spPr>
            <a:xfrm>
              <a:off x="160113" y="3023806"/>
              <a:ext cx="274320" cy="163644"/>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0">
              <a:extLst>
                <a:ext uri="{FF2B5EF4-FFF2-40B4-BE49-F238E27FC236}">
                  <a16:creationId xmlns:a16="http://schemas.microsoft.com/office/drawing/2014/main" id="{92CC8DAA-A2A7-9729-ECC7-D6E5C8FD2AA1}"/>
                </a:ext>
              </a:extLst>
            </p:cNvPr>
            <p:cNvSpPr txBox="1"/>
            <p:nvPr/>
          </p:nvSpPr>
          <p:spPr>
            <a:xfrm rot="175214">
              <a:off x="81586" y="3046454"/>
              <a:ext cx="498764" cy="117513"/>
            </a:xfrm>
            <a:prstGeom prst="rect">
              <a:avLst/>
            </a:prstGeom>
            <a:noFill/>
            <a:effectLst>
              <a:outerShdw blurRad="152400" dist="317500" dir="5400000" sx="90000" sy="-19000" rotWithShape="0">
                <a:prstClr val="black">
                  <a:alpha val="15000"/>
                </a:prstClr>
              </a:outerShdw>
            </a:effectLst>
          </p:spPr>
          <p:txBody>
            <a:bodyPr wrap="square" rtlCol="0">
              <a:spAutoFit/>
            </a:bodyPr>
            <a:lstStyle/>
            <a:p>
              <a:r>
                <a:rPr lang="en-US" sz="1050" b="1" i="1" dirty="0">
                  <a:solidFill>
                    <a:schemeClr val="bg1"/>
                  </a:solidFill>
                  <a:latin typeface="Times New Roman" panose="02020603050405020304" pitchFamily="18" charset="0"/>
                  <a:cs typeface="Times New Roman" panose="02020603050405020304" pitchFamily="18" charset="0"/>
                </a:rPr>
                <a:t>     New</a:t>
              </a:r>
            </a:p>
          </p:txBody>
        </p:sp>
      </p:grpSp>
      <p:graphicFrame>
        <p:nvGraphicFramePr>
          <p:cNvPr id="21" name="Tabella 20">
            <a:extLst>
              <a:ext uri="{FF2B5EF4-FFF2-40B4-BE49-F238E27FC236}">
                <a16:creationId xmlns:a16="http://schemas.microsoft.com/office/drawing/2014/main" id="{09F2F739-452E-21EC-D9E4-986146BB753F}"/>
              </a:ext>
            </a:extLst>
          </p:cNvPr>
          <p:cNvGraphicFramePr>
            <a:graphicFrameLocks noGrp="1"/>
          </p:cNvGraphicFramePr>
          <p:nvPr>
            <p:extLst>
              <p:ext uri="{D42A27DB-BD31-4B8C-83A1-F6EECF244321}">
                <p14:modId xmlns:p14="http://schemas.microsoft.com/office/powerpoint/2010/main" val="3544331263"/>
              </p:ext>
            </p:extLst>
          </p:nvPr>
        </p:nvGraphicFramePr>
        <p:xfrm>
          <a:off x="1654421" y="1338368"/>
          <a:ext cx="7076237" cy="3267696"/>
        </p:xfrm>
        <a:graphic>
          <a:graphicData uri="http://schemas.openxmlformats.org/drawingml/2006/table">
            <a:tbl>
              <a:tblPr>
                <a:tableStyleId>{5C22544A-7EE6-4342-B048-85BDC9FD1C3A}</a:tableStyleId>
              </a:tblPr>
              <a:tblGrid>
                <a:gridCol w="1021503">
                  <a:extLst>
                    <a:ext uri="{9D8B030D-6E8A-4147-A177-3AD203B41FA5}">
                      <a16:colId xmlns:a16="http://schemas.microsoft.com/office/drawing/2014/main" val="4166148679"/>
                    </a:ext>
                  </a:extLst>
                </a:gridCol>
                <a:gridCol w="1061063">
                  <a:extLst>
                    <a:ext uri="{9D8B030D-6E8A-4147-A177-3AD203B41FA5}">
                      <a16:colId xmlns:a16="http://schemas.microsoft.com/office/drawing/2014/main" val="88595294"/>
                    </a:ext>
                  </a:extLst>
                </a:gridCol>
                <a:gridCol w="551599">
                  <a:extLst>
                    <a:ext uri="{9D8B030D-6E8A-4147-A177-3AD203B41FA5}">
                      <a16:colId xmlns:a16="http://schemas.microsoft.com/office/drawing/2014/main" val="274743119"/>
                    </a:ext>
                  </a:extLst>
                </a:gridCol>
                <a:gridCol w="551599">
                  <a:extLst>
                    <a:ext uri="{9D8B030D-6E8A-4147-A177-3AD203B41FA5}">
                      <a16:colId xmlns:a16="http://schemas.microsoft.com/office/drawing/2014/main" val="3217169006"/>
                    </a:ext>
                  </a:extLst>
                </a:gridCol>
                <a:gridCol w="2434206">
                  <a:extLst>
                    <a:ext uri="{9D8B030D-6E8A-4147-A177-3AD203B41FA5}">
                      <a16:colId xmlns:a16="http://schemas.microsoft.com/office/drawing/2014/main" val="1277873676"/>
                    </a:ext>
                  </a:extLst>
                </a:gridCol>
                <a:gridCol w="596053">
                  <a:extLst>
                    <a:ext uri="{9D8B030D-6E8A-4147-A177-3AD203B41FA5}">
                      <a16:colId xmlns:a16="http://schemas.microsoft.com/office/drawing/2014/main" val="3116509640"/>
                    </a:ext>
                  </a:extLst>
                </a:gridCol>
                <a:gridCol w="433494">
                  <a:extLst>
                    <a:ext uri="{9D8B030D-6E8A-4147-A177-3AD203B41FA5}">
                      <a16:colId xmlns:a16="http://schemas.microsoft.com/office/drawing/2014/main" val="2271303166"/>
                    </a:ext>
                  </a:extLst>
                </a:gridCol>
                <a:gridCol w="426720">
                  <a:extLst>
                    <a:ext uri="{9D8B030D-6E8A-4147-A177-3AD203B41FA5}">
                      <a16:colId xmlns:a16="http://schemas.microsoft.com/office/drawing/2014/main" val="2579652711"/>
                    </a:ext>
                  </a:extLst>
                </a:gridCol>
              </a:tblGrid>
              <a:tr h="466045">
                <a:tc>
                  <a:txBody>
                    <a:bodyPr/>
                    <a:lstStyle/>
                    <a:p>
                      <a:pPr algn="ctr" fontAlgn="ctr"/>
                      <a:r>
                        <a:rPr lang="it-IT" sz="900" u="none" strike="noStrike" dirty="0">
                          <a:effectLst/>
                        </a:rPr>
                        <a:t>UNIVERSITÄT KLAGENFURT</a:t>
                      </a:r>
                      <a:endParaRPr lang="it-IT" sz="900" b="0" i="0" u="none" strike="noStrike" dirty="0">
                        <a:solidFill>
                          <a:srgbClr val="000000"/>
                        </a:solidFill>
                        <a:effectLst/>
                        <a:latin typeface="Aptos Narrow" panose="020B0004020202020204" pitchFamily="34" charset="0"/>
                      </a:endParaRPr>
                    </a:p>
                  </a:txBody>
                  <a:tcPr marL="0" marR="0" marT="0" marB="0" anchor="ctr"/>
                </a:tc>
                <a:tc>
                  <a:txBody>
                    <a:bodyPr/>
                    <a:lstStyle/>
                    <a:p>
                      <a:pPr algn="l" fontAlgn="ctr"/>
                      <a:r>
                        <a:rPr lang="it-IT" sz="900" u="none" strike="noStrike" dirty="0">
                          <a:effectLst/>
                        </a:rPr>
                        <a:t>Davide Martino Raimondo</a:t>
                      </a:r>
                      <a:endParaRPr lang="it-IT" sz="900" b="0" i="0" u="none" strike="noStrike" dirty="0">
                        <a:solidFill>
                          <a:srgbClr val="000000"/>
                        </a:solidFill>
                        <a:effectLst/>
                        <a:latin typeface="Aptos Narrow" panose="020B0004020202020204" pitchFamily="34" charset="0"/>
                      </a:endParaRPr>
                    </a:p>
                  </a:txBody>
                  <a:tcPr marL="0" marR="0" marT="0" marB="0" anchor="ctr"/>
                </a:tc>
                <a:tc>
                  <a:txBody>
                    <a:bodyPr/>
                    <a:lstStyle/>
                    <a:p>
                      <a:pPr algn="ctr" fontAlgn="ctr"/>
                      <a:r>
                        <a:rPr lang="it-IT" sz="900" u="none" strike="noStrike">
                          <a:effectLst/>
                        </a:rPr>
                        <a:t>MASTER</a:t>
                      </a:r>
                      <a:endParaRPr lang="it-IT" sz="900" b="0" i="0" u="none" strike="noStrike">
                        <a:solidFill>
                          <a:srgbClr val="000000"/>
                        </a:solidFill>
                        <a:effectLst/>
                        <a:latin typeface="Aptos Narrow" panose="020B0004020202020204" pitchFamily="34" charset="0"/>
                      </a:endParaRPr>
                    </a:p>
                  </a:txBody>
                  <a:tcPr marL="0" marR="0" marT="0" marB="0" anchor="ctr"/>
                </a:tc>
                <a:tc>
                  <a:txBody>
                    <a:bodyPr/>
                    <a:lstStyle/>
                    <a:p>
                      <a:pPr algn="l" fontAlgn="ctr"/>
                      <a:r>
                        <a:rPr lang="it-IT" sz="900" u="none" strike="noStrike" dirty="0">
                          <a:effectLst/>
                        </a:rPr>
                        <a:t> STUDY</a:t>
                      </a:r>
                      <a:endParaRPr lang="it-IT" sz="900" b="0" i="0" u="none" strike="noStrike" dirty="0">
                        <a:solidFill>
                          <a:srgbClr val="000000"/>
                        </a:solidFill>
                        <a:effectLst/>
                        <a:latin typeface="Aptos Narrow" panose="020B0004020202020204" pitchFamily="34" charset="0"/>
                      </a:endParaRPr>
                    </a:p>
                  </a:txBody>
                  <a:tcPr marL="0" marR="0" marT="0" marB="0" anchor="ctr"/>
                </a:tc>
                <a:tc>
                  <a:txBody>
                    <a:bodyPr/>
                    <a:lstStyle/>
                    <a:p>
                      <a:pPr algn="just" fontAlgn="ctr"/>
                      <a:r>
                        <a:rPr lang="it-IT" sz="900" u="none" strike="noStrike">
                          <a:effectLst/>
                        </a:rPr>
                        <a:t>Laurea Magistrale / CDS: Computer Engineering</a:t>
                      </a:r>
                      <a:endParaRPr lang="it-IT" sz="900" b="0" i="0" u="none" strike="noStrike">
                        <a:solidFill>
                          <a:srgbClr val="000000"/>
                        </a:solidFill>
                        <a:effectLst/>
                        <a:latin typeface="Aptos Narrow" panose="020B0004020202020204" pitchFamily="34" charset="0"/>
                      </a:endParaRPr>
                    </a:p>
                  </a:txBody>
                  <a:tcPr marL="0" marR="0" marT="0" marB="0" anchor="ctr"/>
                </a:tc>
                <a:tc>
                  <a:txBody>
                    <a:bodyPr/>
                    <a:lstStyle/>
                    <a:p>
                      <a:pPr algn="ctr" fontAlgn="ctr"/>
                      <a:r>
                        <a:rPr lang="it-IT" sz="900" u="none" strike="noStrike">
                          <a:effectLst/>
                        </a:rPr>
                        <a:t>2</a:t>
                      </a:r>
                      <a:endParaRPr lang="it-IT" sz="900" b="0" i="0" u="none" strike="noStrike">
                        <a:solidFill>
                          <a:srgbClr val="000000"/>
                        </a:solidFill>
                        <a:effectLst/>
                        <a:latin typeface="Aptos Narrow" panose="020B0004020202020204" pitchFamily="34" charset="0"/>
                      </a:endParaRPr>
                    </a:p>
                  </a:txBody>
                  <a:tcPr marL="0" marR="0" marT="0" marB="0" anchor="ctr"/>
                </a:tc>
                <a:tc>
                  <a:txBody>
                    <a:bodyPr/>
                    <a:lstStyle/>
                    <a:p>
                      <a:pPr algn="ctr" fontAlgn="ctr"/>
                      <a:r>
                        <a:rPr lang="it-IT" sz="900" u="none" strike="noStrike">
                          <a:effectLst/>
                        </a:rPr>
                        <a:t>5</a:t>
                      </a:r>
                      <a:endParaRPr lang="it-IT" sz="900" b="0" i="0" u="none" strike="noStrike">
                        <a:solidFill>
                          <a:srgbClr val="000000"/>
                        </a:solidFill>
                        <a:effectLst/>
                        <a:latin typeface="Aptos Narrow" panose="020B0004020202020204" pitchFamily="34" charset="0"/>
                      </a:endParaRPr>
                    </a:p>
                  </a:txBody>
                  <a:tcPr marL="0" marR="0" marT="0" marB="0" anchor="ctr"/>
                </a:tc>
                <a:tc>
                  <a:txBody>
                    <a:bodyPr/>
                    <a:lstStyle/>
                    <a:p>
                      <a:pPr algn="ctr" fontAlgn="ctr"/>
                      <a:r>
                        <a:rPr lang="it-IT" sz="900" u="none" strike="noStrike">
                          <a:effectLst/>
                        </a:rPr>
                        <a:t>0688 / 0714</a:t>
                      </a:r>
                      <a:endParaRPr lang="it-IT" sz="9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4241292546"/>
                  </a:ext>
                </a:extLst>
              </a:tr>
              <a:tr h="471427">
                <a:tc>
                  <a:txBody>
                    <a:bodyPr/>
                    <a:lstStyle/>
                    <a:p>
                      <a:pPr algn="ctr" fontAlgn="ctr"/>
                      <a:r>
                        <a:rPr lang="es-ES" sz="900" u="none" strike="noStrike" dirty="0">
                          <a:effectLst/>
                        </a:rPr>
                        <a:t>UNIVERSIDAD DE CASTILLA LA MANCHA</a:t>
                      </a:r>
                      <a:endParaRPr lang="es-ES" sz="900" b="0" i="0" u="none" strike="noStrike" dirty="0">
                        <a:solidFill>
                          <a:srgbClr val="000000"/>
                        </a:solidFill>
                        <a:effectLst/>
                        <a:latin typeface="Aptos Narrow" panose="020B0004020202020204" pitchFamily="34" charset="0"/>
                      </a:endParaRPr>
                    </a:p>
                  </a:txBody>
                  <a:tcPr marL="0" marR="0" marT="0" marB="0" anchor="ctr"/>
                </a:tc>
                <a:tc>
                  <a:txBody>
                    <a:bodyPr/>
                    <a:lstStyle/>
                    <a:p>
                      <a:pPr algn="l" fontAlgn="ctr"/>
                      <a:r>
                        <a:rPr lang="it-IT" sz="900" u="none" strike="noStrike" dirty="0">
                          <a:effectLst/>
                          <a:highlight>
                            <a:srgbClr val="00FFFF"/>
                          </a:highlight>
                        </a:rPr>
                        <a:t>Daniele </a:t>
                      </a:r>
                      <a:r>
                        <a:rPr lang="it-IT" sz="900" u="none" strike="noStrike" dirty="0" err="1">
                          <a:effectLst/>
                          <a:highlight>
                            <a:srgbClr val="00FFFF"/>
                          </a:highlight>
                        </a:rPr>
                        <a:t>Bosich</a:t>
                      </a:r>
                      <a:endParaRPr lang="it-IT" sz="900" b="0" i="0" u="none" strike="noStrike" dirty="0">
                        <a:solidFill>
                          <a:srgbClr val="000000"/>
                        </a:solidFill>
                        <a:effectLst/>
                        <a:highlight>
                          <a:srgbClr val="00FFFF"/>
                        </a:highlight>
                        <a:latin typeface="Aptos Narrow" panose="020B0004020202020204" pitchFamily="34" charset="0"/>
                      </a:endParaRPr>
                    </a:p>
                  </a:txBody>
                  <a:tcPr marL="0" marR="0" marT="0" marB="0" anchor="ctr"/>
                </a:tc>
                <a:tc>
                  <a:txBody>
                    <a:bodyPr/>
                    <a:lstStyle/>
                    <a:p>
                      <a:pPr algn="ctr" fontAlgn="ctr"/>
                      <a:r>
                        <a:rPr lang="it-IT" sz="900" u="none" strike="noStrike">
                          <a:effectLst/>
                        </a:rPr>
                        <a:t>MASTER</a:t>
                      </a:r>
                      <a:endParaRPr lang="it-IT" sz="900" b="0" i="0" u="none" strike="noStrike">
                        <a:solidFill>
                          <a:srgbClr val="000000"/>
                        </a:solidFill>
                        <a:effectLst/>
                        <a:latin typeface="Aptos Narrow" panose="020B0004020202020204" pitchFamily="34" charset="0"/>
                      </a:endParaRPr>
                    </a:p>
                  </a:txBody>
                  <a:tcPr marL="0" marR="0" marT="0" marB="0" anchor="ctr"/>
                </a:tc>
                <a:tc>
                  <a:txBody>
                    <a:bodyPr/>
                    <a:lstStyle/>
                    <a:p>
                      <a:pPr algn="l" fontAlgn="ctr"/>
                      <a:r>
                        <a:rPr lang="it-IT" sz="900" u="none" strike="noStrike" dirty="0">
                          <a:effectLst/>
                        </a:rPr>
                        <a:t> STUDY</a:t>
                      </a:r>
                      <a:endParaRPr lang="it-IT" sz="900" b="0" i="0" u="none" strike="noStrike" dirty="0">
                        <a:solidFill>
                          <a:srgbClr val="000000"/>
                        </a:solidFill>
                        <a:effectLst/>
                        <a:latin typeface="Aptos Narrow" panose="020B0004020202020204" pitchFamily="34" charset="0"/>
                      </a:endParaRPr>
                    </a:p>
                  </a:txBody>
                  <a:tcPr marL="0" marR="0" marT="0" marB="0" anchor="ctr"/>
                </a:tc>
                <a:tc>
                  <a:txBody>
                    <a:bodyPr/>
                    <a:lstStyle/>
                    <a:p>
                      <a:pPr algn="just" fontAlgn="ctr"/>
                      <a:r>
                        <a:rPr lang="it-IT" sz="900" u="none" strike="noStrike">
                          <a:effectLst/>
                        </a:rPr>
                        <a:t>Laurea Magistrale  / CDS: Ingegneria dell'energia elettrica e dei sistemi</a:t>
                      </a:r>
                      <a:endParaRPr lang="it-IT" sz="900" b="0" i="0" u="none" strike="noStrike">
                        <a:solidFill>
                          <a:srgbClr val="000000"/>
                        </a:solidFill>
                        <a:effectLst/>
                        <a:latin typeface="Aptos Narrow" panose="020B0004020202020204" pitchFamily="34" charset="0"/>
                      </a:endParaRPr>
                    </a:p>
                  </a:txBody>
                  <a:tcPr marL="0" marR="0" marT="0" marB="0" anchor="ctr"/>
                </a:tc>
                <a:tc>
                  <a:txBody>
                    <a:bodyPr/>
                    <a:lstStyle/>
                    <a:p>
                      <a:pPr algn="ctr" fontAlgn="ctr"/>
                      <a:r>
                        <a:rPr lang="it-IT" sz="900" u="none" strike="noStrike">
                          <a:effectLst/>
                        </a:rPr>
                        <a:t>2</a:t>
                      </a:r>
                      <a:endParaRPr lang="it-IT" sz="900" b="0" i="0" u="none" strike="noStrike">
                        <a:solidFill>
                          <a:srgbClr val="000000"/>
                        </a:solidFill>
                        <a:effectLst/>
                        <a:latin typeface="Aptos Narrow" panose="020B0004020202020204" pitchFamily="34" charset="0"/>
                      </a:endParaRPr>
                    </a:p>
                  </a:txBody>
                  <a:tcPr marL="0" marR="0" marT="0" marB="0" anchor="ctr"/>
                </a:tc>
                <a:tc>
                  <a:txBody>
                    <a:bodyPr/>
                    <a:lstStyle/>
                    <a:p>
                      <a:pPr algn="ctr" fontAlgn="ctr"/>
                      <a:r>
                        <a:rPr lang="it-IT" sz="900" u="none" strike="noStrike">
                          <a:effectLst/>
                        </a:rPr>
                        <a:t>6</a:t>
                      </a:r>
                      <a:endParaRPr lang="it-IT" sz="900" b="0" i="0" u="none" strike="noStrike">
                        <a:solidFill>
                          <a:srgbClr val="000000"/>
                        </a:solidFill>
                        <a:effectLst/>
                        <a:latin typeface="Aptos Narrow" panose="020B0004020202020204" pitchFamily="34" charset="0"/>
                      </a:endParaRPr>
                    </a:p>
                  </a:txBody>
                  <a:tcPr marL="0" marR="0" marT="0" marB="0" anchor="ctr"/>
                </a:tc>
                <a:tc>
                  <a:txBody>
                    <a:bodyPr/>
                    <a:lstStyle/>
                    <a:p>
                      <a:pPr algn="ctr" fontAlgn="ctr"/>
                      <a:r>
                        <a:rPr lang="it-IT" sz="900" u="none" strike="noStrike">
                          <a:effectLst/>
                        </a:rPr>
                        <a:t>0713</a:t>
                      </a:r>
                      <a:endParaRPr lang="it-IT" sz="9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310786925"/>
                  </a:ext>
                </a:extLst>
              </a:tr>
              <a:tr h="621393">
                <a:tc>
                  <a:txBody>
                    <a:bodyPr/>
                    <a:lstStyle/>
                    <a:p>
                      <a:pPr algn="ctr" fontAlgn="ctr"/>
                      <a:r>
                        <a:rPr lang="it-IT" sz="900" u="none" strike="noStrike" dirty="0">
                          <a:effectLst/>
                        </a:rPr>
                        <a:t>UNIVERSITE DE LIMOGES </a:t>
                      </a:r>
                      <a:endParaRPr lang="it-IT" sz="900" b="0" i="0" u="none" strike="noStrike" dirty="0">
                        <a:solidFill>
                          <a:srgbClr val="000000"/>
                        </a:solidFill>
                        <a:effectLst/>
                        <a:latin typeface="Aptos Narrow" panose="020B0004020202020204" pitchFamily="34" charset="0"/>
                      </a:endParaRPr>
                    </a:p>
                  </a:txBody>
                  <a:tcPr marL="0" marR="0" marT="0" marB="0" anchor="ctr"/>
                </a:tc>
                <a:tc>
                  <a:txBody>
                    <a:bodyPr/>
                    <a:lstStyle/>
                    <a:p>
                      <a:pPr algn="l" fontAlgn="ctr"/>
                      <a:r>
                        <a:rPr lang="it-IT" sz="900" u="none" strike="noStrike">
                          <a:effectLst/>
                        </a:rPr>
                        <a:t>Massimiliano Gei</a:t>
                      </a:r>
                      <a:endParaRPr lang="it-IT" sz="900" b="0" i="0" u="none" strike="noStrike">
                        <a:solidFill>
                          <a:srgbClr val="000000"/>
                        </a:solidFill>
                        <a:effectLst/>
                        <a:latin typeface="Aptos Narrow" panose="020B0004020202020204" pitchFamily="34" charset="0"/>
                      </a:endParaRPr>
                    </a:p>
                  </a:txBody>
                  <a:tcPr marL="0" marR="0" marT="0" marB="0" anchor="ctr"/>
                </a:tc>
                <a:tc>
                  <a:txBody>
                    <a:bodyPr/>
                    <a:lstStyle/>
                    <a:p>
                      <a:pPr algn="ctr" fontAlgn="ctr"/>
                      <a:r>
                        <a:rPr lang="it-IT" sz="900" u="none" strike="noStrike">
                          <a:effectLst/>
                        </a:rPr>
                        <a:t>MASTER</a:t>
                      </a:r>
                      <a:endParaRPr lang="it-IT" sz="900" b="0" i="0" u="none" strike="noStrike">
                        <a:solidFill>
                          <a:srgbClr val="000000"/>
                        </a:solidFill>
                        <a:effectLst/>
                        <a:latin typeface="Aptos Narrow" panose="020B0004020202020204" pitchFamily="34" charset="0"/>
                      </a:endParaRPr>
                    </a:p>
                  </a:txBody>
                  <a:tcPr marL="0" marR="0" marT="0" marB="0" anchor="ctr"/>
                </a:tc>
                <a:tc>
                  <a:txBody>
                    <a:bodyPr/>
                    <a:lstStyle/>
                    <a:p>
                      <a:pPr algn="l" fontAlgn="ctr"/>
                      <a:r>
                        <a:rPr lang="it-IT" sz="900" u="none" strike="noStrike">
                          <a:effectLst/>
                        </a:rPr>
                        <a:t>STUDY AND THESIS</a:t>
                      </a:r>
                      <a:endParaRPr lang="it-IT" sz="900" b="0" i="0" u="none" strike="noStrike">
                        <a:solidFill>
                          <a:srgbClr val="000000"/>
                        </a:solidFill>
                        <a:effectLst/>
                        <a:latin typeface="Aptos Narrow" panose="020B0004020202020204" pitchFamily="34" charset="0"/>
                      </a:endParaRPr>
                    </a:p>
                  </a:txBody>
                  <a:tcPr marL="0" marR="0" marT="0" marB="0" anchor="ctr"/>
                </a:tc>
                <a:tc>
                  <a:txBody>
                    <a:bodyPr/>
                    <a:lstStyle/>
                    <a:p>
                      <a:pPr algn="just" fontAlgn="ctr"/>
                      <a:r>
                        <a:rPr lang="it-IT" sz="900" u="none" strike="noStrike">
                          <a:effectLst/>
                        </a:rPr>
                        <a:t>Laurea Magistrale / CDS: Ingegneria civile -  verificare con docente se è necessario specificare Ecole d’ingénieurs de Limoges (ENSIL-ENSCI)</a:t>
                      </a:r>
                      <a:endParaRPr lang="it-IT" sz="900" b="0" i="0" u="none" strike="noStrike">
                        <a:solidFill>
                          <a:srgbClr val="000000"/>
                        </a:solidFill>
                        <a:effectLst/>
                        <a:latin typeface="Aptos Narrow" panose="020B0004020202020204" pitchFamily="34" charset="0"/>
                      </a:endParaRPr>
                    </a:p>
                  </a:txBody>
                  <a:tcPr marL="0" marR="0" marT="0" marB="0" anchor="ctr"/>
                </a:tc>
                <a:tc>
                  <a:txBody>
                    <a:bodyPr/>
                    <a:lstStyle/>
                    <a:p>
                      <a:pPr algn="ctr" fontAlgn="ctr"/>
                      <a:r>
                        <a:rPr lang="it-IT" sz="900" u="none" strike="noStrike">
                          <a:effectLst/>
                        </a:rPr>
                        <a:t>2</a:t>
                      </a:r>
                      <a:endParaRPr lang="it-IT" sz="900" b="0" i="0" u="none" strike="noStrike">
                        <a:solidFill>
                          <a:srgbClr val="000000"/>
                        </a:solidFill>
                        <a:effectLst/>
                        <a:latin typeface="Aptos Narrow" panose="020B0004020202020204" pitchFamily="34" charset="0"/>
                      </a:endParaRPr>
                    </a:p>
                  </a:txBody>
                  <a:tcPr marL="0" marR="0" marT="0" marB="0" anchor="ctr"/>
                </a:tc>
                <a:tc>
                  <a:txBody>
                    <a:bodyPr/>
                    <a:lstStyle/>
                    <a:p>
                      <a:pPr algn="ctr" fontAlgn="ctr"/>
                      <a:r>
                        <a:rPr lang="it-IT" sz="900" u="none" strike="noStrike">
                          <a:effectLst/>
                        </a:rPr>
                        <a:t>5</a:t>
                      </a:r>
                      <a:endParaRPr lang="it-IT" sz="900" b="0" i="0" u="none" strike="noStrike">
                        <a:solidFill>
                          <a:srgbClr val="000000"/>
                        </a:solidFill>
                        <a:effectLst/>
                        <a:latin typeface="Aptos Narrow" panose="020B0004020202020204" pitchFamily="34" charset="0"/>
                      </a:endParaRPr>
                    </a:p>
                  </a:txBody>
                  <a:tcPr marL="0" marR="0" marT="0" marB="0" anchor="ctr"/>
                </a:tc>
                <a:tc>
                  <a:txBody>
                    <a:bodyPr/>
                    <a:lstStyle/>
                    <a:p>
                      <a:pPr algn="ctr" fontAlgn="ctr"/>
                      <a:r>
                        <a:rPr lang="it-IT" sz="900" u="none" strike="noStrike" dirty="0">
                          <a:effectLst/>
                        </a:rPr>
                        <a:t>0732</a:t>
                      </a:r>
                      <a:endParaRPr lang="it-IT" sz="900" b="0" i="0" u="none" strike="noStrike" dirty="0">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3525625308"/>
                  </a:ext>
                </a:extLst>
              </a:tr>
              <a:tr h="776741">
                <a:tc>
                  <a:txBody>
                    <a:bodyPr/>
                    <a:lstStyle/>
                    <a:p>
                      <a:pPr algn="ctr" fontAlgn="b"/>
                      <a:r>
                        <a:rPr lang="it-IT" sz="900" u="none" strike="noStrike" dirty="0">
                          <a:effectLst/>
                        </a:rPr>
                        <a:t>HØGSKOLEN I ØSTFOLD</a:t>
                      </a:r>
                      <a:endParaRPr lang="it-IT" sz="900" b="0" i="0" u="none" strike="noStrike" dirty="0">
                        <a:solidFill>
                          <a:srgbClr val="000000"/>
                        </a:solidFill>
                        <a:effectLst/>
                        <a:latin typeface="Aptos Narrow" panose="020B0004020202020204" pitchFamily="34" charset="0"/>
                      </a:endParaRPr>
                    </a:p>
                  </a:txBody>
                  <a:tcPr marL="0" marR="0" marT="0" marB="0" anchor="b"/>
                </a:tc>
                <a:tc>
                  <a:txBody>
                    <a:bodyPr/>
                    <a:lstStyle/>
                    <a:p>
                      <a:pPr algn="l" fontAlgn="ctr"/>
                      <a:r>
                        <a:rPr lang="it-IT" sz="900" u="none" strike="noStrike">
                          <a:effectLst/>
                        </a:rPr>
                        <a:t>Eric Medvet</a:t>
                      </a:r>
                      <a:endParaRPr lang="it-IT" sz="900" b="0" i="0" u="none" strike="noStrike">
                        <a:solidFill>
                          <a:srgbClr val="000000"/>
                        </a:solidFill>
                        <a:effectLst/>
                        <a:latin typeface="Aptos Narrow" panose="020B0004020202020204" pitchFamily="34" charset="0"/>
                      </a:endParaRPr>
                    </a:p>
                  </a:txBody>
                  <a:tcPr marL="0" marR="0" marT="0" marB="0" anchor="ctr"/>
                </a:tc>
                <a:tc>
                  <a:txBody>
                    <a:bodyPr/>
                    <a:lstStyle/>
                    <a:p>
                      <a:pPr algn="ctr" fontAlgn="ctr"/>
                      <a:r>
                        <a:rPr lang="it-IT" sz="900" u="none" strike="noStrike">
                          <a:effectLst/>
                        </a:rPr>
                        <a:t>BACHELOR, MASTER, DOCTORATE</a:t>
                      </a:r>
                      <a:endParaRPr lang="it-IT" sz="900" b="0" i="0" u="none" strike="noStrike">
                        <a:solidFill>
                          <a:srgbClr val="000000"/>
                        </a:solidFill>
                        <a:effectLst/>
                        <a:latin typeface="Aptos Narrow" panose="020B0004020202020204" pitchFamily="34" charset="0"/>
                      </a:endParaRPr>
                    </a:p>
                  </a:txBody>
                  <a:tcPr marL="0" marR="0" marT="0" marB="0" anchor="ctr"/>
                </a:tc>
                <a:tc>
                  <a:txBody>
                    <a:bodyPr/>
                    <a:lstStyle/>
                    <a:p>
                      <a:pPr algn="l" fontAlgn="ctr"/>
                      <a:r>
                        <a:rPr lang="it-IT" sz="900" u="none" strike="noStrike" dirty="0">
                          <a:effectLst/>
                        </a:rPr>
                        <a:t> STUDY</a:t>
                      </a:r>
                      <a:endParaRPr lang="it-IT" sz="900" b="0" i="0" u="none" strike="noStrike" dirty="0">
                        <a:solidFill>
                          <a:srgbClr val="000000"/>
                        </a:solidFill>
                        <a:effectLst/>
                        <a:latin typeface="Aptos Narrow" panose="020B0004020202020204" pitchFamily="34" charset="0"/>
                      </a:endParaRPr>
                    </a:p>
                  </a:txBody>
                  <a:tcPr marL="0" marR="0" marT="0" marB="0" anchor="ctr"/>
                </a:tc>
                <a:tc>
                  <a:txBody>
                    <a:bodyPr/>
                    <a:lstStyle/>
                    <a:p>
                      <a:pPr algn="just" fontAlgn="ctr"/>
                      <a:r>
                        <a:rPr lang="it-IT" sz="900" u="none" strike="noStrike" dirty="0">
                          <a:effectLst/>
                        </a:rPr>
                        <a:t>Laurea, Laurea Magistrale e Dottorato / CDS: Ingegneria elettronica e informatica (L, LM); Ingegneria Industriale e dell’Informazione (PhD); Applied Data Science and </a:t>
                      </a:r>
                      <a:r>
                        <a:rPr lang="it-IT" sz="900" u="none" strike="noStrike" dirty="0" err="1">
                          <a:effectLst/>
                        </a:rPr>
                        <a:t>Artificial</a:t>
                      </a:r>
                      <a:r>
                        <a:rPr lang="it-IT" sz="900" u="none" strike="noStrike" dirty="0">
                          <a:effectLst/>
                        </a:rPr>
                        <a:t> Intelligence (PhD)</a:t>
                      </a:r>
                      <a:endParaRPr lang="it-IT" sz="900" b="0" i="0" u="none" strike="noStrike" dirty="0">
                        <a:solidFill>
                          <a:srgbClr val="000000"/>
                        </a:solidFill>
                        <a:effectLst/>
                        <a:latin typeface="Aptos Narrow" panose="020B0004020202020204" pitchFamily="34" charset="0"/>
                      </a:endParaRPr>
                    </a:p>
                  </a:txBody>
                  <a:tcPr marL="0" marR="0" marT="0" marB="0" anchor="ctr"/>
                </a:tc>
                <a:tc>
                  <a:txBody>
                    <a:bodyPr/>
                    <a:lstStyle/>
                    <a:p>
                      <a:pPr algn="ctr" fontAlgn="ctr"/>
                      <a:r>
                        <a:rPr lang="it-IT" sz="900" u="none" strike="noStrike">
                          <a:effectLst/>
                        </a:rPr>
                        <a:t>2</a:t>
                      </a:r>
                      <a:endParaRPr lang="it-IT" sz="900" b="0" i="0" u="none" strike="noStrike">
                        <a:solidFill>
                          <a:srgbClr val="000000"/>
                        </a:solidFill>
                        <a:effectLst/>
                        <a:latin typeface="Aptos Narrow" panose="020B0004020202020204" pitchFamily="34" charset="0"/>
                      </a:endParaRPr>
                    </a:p>
                  </a:txBody>
                  <a:tcPr marL="0" marR="0" marT="0" marB="0" anchor="ctr"/>
                </a:tc>
                <a:tc>
                  <a:txBody>
                    <a:bodyPr/>
                    <a:lstStyle/>
                    <a:p>
                      <a:pPr algn="ctr" fontAlgn="ctr"/>
                      <a:r>
                        <a:rPr lang="it-IT" sz="900" u="none" strike="noStrike">
                          <a:effectLst/>
                        </a:rPr>
                        <a:t>10</a:t>
                      </a:r>
                      <a:endParaRPr lang="it-IT" sz="900" b="0" i="0" u="none" strike="noStrike">
                        <a:solidFill>
                          <a:srgbClr val="000000"/>
                        </a:solidFill>
                        <a:effectLst/>
                        <a:latin typeface="Aptos Narrow" panose="020B0004020202020204" pitchFamily="34" charset="0"/>
                      </a:endParaRPr>
                    </a:p>
                  </a:txBody>
                  <a:tcPr marL="0" marR="0" marT="0" marB="0" anchor="ctr"/>
                </a:tc>
                <a:tc>
                  <a:txBody>
                    <a:bodyPr/>
                    <a:lstStyle/>
                    <a:p>
                      <a:pPr algn="ctr" fontAlgn="ctr"/>
                      <a:r>
                        <a:rPr lang="it-IT" sz="900" u="none" strike="noStrike" dirty="0">
                          <a:effectLst/>
                        </a:rPr>
                        <a:t>0610</a:t>
                      </a:r>
                      <a:endParaRPr lang="it-IT" sz="900" b="0" i="0" u="none" strike="noStrike" dirty="0">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2935909867"/>
                  </a:ext>
                </a:extLst>
              </a:tr>
              <a:tr h="466045">
                <a:tc>
                  <a:txBody>
                    <a:bodyPr/>
                    <a:lstStyle/>
                    <a:p>
                      <a:pPr algn="ctr" fontAlgn="b"/>
                      <a:r>
                        <a:rPr lang="it-IT" sz="900" u="none" strike="noStrike" dirty="0">
                          <a:effectLst/>
                        </a:rPr>
                        <a:t>THE UNIVERSITY OF NOTTINGHAM</a:t>
                      </a:r>
                      <a:endParaRPr lang="it-IT" sz="900" b="0" i="0" u="none" strike="noStrike" dirty="0">
                        <a:solidFill>
                          <a:srgbClr val="000000"/>
                        </a:solidFill>
                        <a:effectLst/>
                        <a:latin typeface="Aptos Narrow" panose="020B0004020202020204" pitchFamily="34" charset="0"/>
                      </a:endParaRPr>
                    </a:p>
                  </a:txBody>
                  <a:tcPr marL="0" marR="0" marT="0" marB="0" anchor="b"/>
                </a:tc>
                <a:tc>
                  <a:txBody>
                    <a:bodyPr/>
                    <a:lstStyle/>
                    <a:p>
                      <a:pPr algn="l" fontAlgn="ctr"/>
                      <a:r>
                        <a:rPr lang="it-IT" sz="900" u="none" strike="noStrike" dirty="0">
                          <a:effectLst/>
                          <a:highlight>
                            <a:srgbClr val="FFFF00"/>
                          </a:highlight>
                        </a:rPr>
                        <a:t>Giulia Buttazzoni</a:t>
                      </a:r>
                      <a:endParaRPr lang="it-IT" sz="900" b="0" i="0" u="none" strike="noStrike" dirty="0">
                        <a:solidFill>
                          <a:srgbClr val="000000"/>
                        </a:solidFill>
                        <a:effectLst/>
                        <a:highlight>
                          <a:srgbClr val="FFFF00"/>
                        </a:highlight>
                        <a:latin typeface="Aptos Narrow" panose="020B0004020202020204" pitchFamily="34" charset="0"/>
                      </a:endParaRPr>
                    </a:p>
                  </a:txBody>
                  <a:tcPr marL="0" marR="0" marT="0" marB="0" anchor="ctr"/>
                </a:tc>
                <a:tc>
                  <a:txBody>
                    <a:bodyPr/>
                    <a:lstStyle/>
                    <a:p>
                      <a:pPr algn="ctr" fontAlgn="ctr"/>
                      <a:r>
                        <a:rPr lang="it-IT" sz="900" u="none" strike="noStrike">
                          <a:effectLst/>
                        </a:rPr>
                        <a:t>BACHELOR</a:t>
                      </a:r>
                      <a:endParaRPr lang="it-IT" sz="900" b="0" i="0" u="none" strike="noStrike">
                        <a:solidFill>
                          <a:srgbClr val="000000"/>
                        </a:solidFill>
                        <a:effectLst/>
                        <a:latin typeface="Aptos Narrow" panose="020B0004020202020204" pitchFamily="34" charset="0"/>
                      </a:endParaRPr>
                    </a:p>
                  </a:txBody>
                  <a:tcPr marL="0" marR="0" marT="0" marB="0" anchor="ctr"/>
                </a:tc>
                <a:tc>
                  <a:txBody>
                    <a:bodyPr/>
                    <a:lstStyle/>
                    <a:p>
                      <a:pPr algn="l" fontAlgn="ctr"/>
                      <a:r>
                        <a:rPr lang="it-IT" sz="900" u="none" strike="noStrike" dirty="0">
                          <a:effectLst/>
                        </a:rPr>
                        <a:t> STUDY</a:t>
                      </a:r>
                      <a:endParaRPr lang="it-IT" sz="900" b="0" i="0" u="none" strike="noStrike" dirty="0">
                        <a:solidFill>
                          <a:srgbClr val="000000"/>
                        </a:solidFill>
                        <a:effectLst/>
                        <a:latin typeface="Aptos Narrow" panose="020B0004020202020204" pitchFamily="34" charset="0"/>
                      </a:endParaRPr>
                    </a:p>
                  </a:txBody>
                  <a:tcPr marL="0" marR="0" marT="0" marB="0" anchor="ctr"/>
                </a:tc>
                <a:tc>
                  <a:txBody>
                    <a:bodyPr/>
                    <a:lstStyle/>
                    <a:p>
                      <a:pPr algn="just" fontAlgn="ctr"/>
                      <a:r>
                        <a:rPr lang="it-IT" sz="900" u="none" strike="noStrike" dirty="0">
                          <a:effectLst/>
                        </a:rPr>
                        <a:t>Laurea / CDS:  Ingegneria elettronica e informatica</a:t>
                      </a:r>
                      <a:endParaRPr lang="it-IT" sz="900" b="0" i="0" u="none" strike="noStrike" dirty="0">
                        <a:solidFill>
                          <a:srgbClr val="000000"/>
                        </a:solidFill>
                        <a:effectLst/>
                        <a:latin typeface="Aptos Narrow" panose="020B0004020202020204" pitchFamily="34" charset="0"/>
                      </a:endParaRPr>
                    </a:p>
                  </a:txBody>
                  <a:tcPr marL="0" marR="0" marT="0" marB="0" anchor="ctr"/>
                </a:tc>
                <a:tc>
                  <a:txBody>
                    <a:bodyPr/>
                    <a:lstStyle/>
                    <a:p>
                      <a:pPr algn="ctr" fontAlgn="ctr"/>
                      <a:r>
                        <a:rPr lang="it-IT" sz="900" u="none" strike="noStrike">
                          <a:effectLst/>
                        </a:rPr>
                        <a:t>2</a:t>
                      </a:r>
                      <a:endParaRPr lang="it-IT" sz="900" b="0" i="0" u="none" strike="noStrike">
                        <a:solidFill>
                          <a:srgbClr val="000000"/>
                        </a:solidFill>
                        <a:effectLst/>
                        <a:latin typeface="Aptos Narrow" panose="020B0004020202020204" pitchFamily="34" charset="0"/>
                      </a:endParaRPr>
                    </a:p>
                  </a:txBody>
                  <a:tcPr marL="0" marR="0" marT="0" marB="0" anchor="ctr"/>
                </a:tc>
                <a:tc>
                  <a:txBody>
                    <a:bodyPr/>
                    <a:lstStyle/>
                    <a:p>
                      <a:pPr algn="ctr" fontAlgn="ctr"/>
                      <a:r>
                        <a:rPr lang="it-IT" sz="900" u="none" strike="noStrike">
                          <a:effectLst/>
                        </a:rPr>
                        <a:t>6</a:t>
                      </a:r>
                      <a:endParaRPr lang="it-IT" sz="900" b="0" i="0" u="none" strike="noStrike">
                        <a:solidFill>
                          <a:srgbClr val="000000"/>
                        </a:solidFill>
                        <a:effectLst/>
                        <a:latin typeface="Aptos Narrow" panose="020B0004020202020204" pitchFamily="34" charset="0"/>
                      </a:endParaRPr>
                    </a:p>
                  </a:txBody>
                  <a:tcPr marL="0" marR="0" marT="0" marB="0" anchor="ctr"/>
                </a:tc>
                <a:tc>
                  <a:txBody>
                    <a:bodyPr/>
                    <a:lstStyle/>
                    <a:p>
                      <a:pPr algn="ctr" fontAlgn="ctr"/>
                      <a:r>
                        <a:rPr lang="it-IT" sz="900" u="none" strike="noStrike">
                          <a:effectLst/>
                        </a:rPr>
                        <a:t>0700</a:t>
                      </a:r>
                      <a:endParaRPr lang="it-IT" sz="900" b="0" i="0" u="none" strike="noStrike">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420732674"/>
                  </a:ext>
                </a:extLst>
              </a:tr>
              <a:tr h="466045">
                <a:tc>
                  <a:txBody>
                    <a:bodyPr/>
                    <a:lstStyle/>
                    <a:p>
                      <a:pPr algn="ctr" fontAlgn="b"/>
                      <a:r>
                        <a:rPr lang="it-IT" sz="900" u="none" strike="noStrike" dirty="0">
                          <a:effectLst/>
                        </a:rPr>
                        <a:t>THE UNIVERSITY OF NOTTINGHAM</a:t>
                      </a:r>
                      <a:endParaRPr lang="it-IT" sz="900" b="0" i="0" u="none" strike="noStrike" dirty="0">
                        <a:solidFill>
                          <a:srgbClr val="000000"/>
                        </a:solidFill>
                        <a:effectLst/>
                        <a:latin typeface="Aptos Narrow" panose="020B0004020202020204" pitchFamily="34" charset="0"/>
                      </a:endParaRPr>
                    </a:p>
                  </a:txBody>
                  <a:tcPr marL="0" marR="0" marT="0" marB="0" anchor="b"/>
                </a:tc>
                <a:tc>
                  <a:txBody>
                    <a:bodyPr/>
                    <a:lstStyle/>
                    <a:p>
                      <a:pPr algn="l" fontAlgn="ctr"/>
                      <a:r>
                        <a:rPr lang="it-IT" sz="900" u="none" strike="noStrike" dirty="0">
                          <a:effectLst/>
                          <a:highlight>
                            <a:srgbClr val="FFFF00"/>
                          </a:highlight>
                        </a:rPr>
                        <a:t>Giulia Buttazzoni</a:t>
                      </a:r>
                      <a:endParaRPr lang="it-IT" sz="900" b="0" i="0" u="none" strike="noStrike" dirty="0">
                        <a:solidFill>
                          <a:srgbClr val="000000"/>
                        </a:solidFill>
                        <a:effectLst/>
                        <a:highlight>
                          <a:srgbClr val="FFFF00"/>
                        </a:highlight>
                        <a:latin typeface="Aptos Narrow" panose="020B0004020202020204" pitchFamily="34" charset="0"/>
                      </a:endParaRPr>
                    </a:p>
                  </a:txBody>
                  <a:tcPr marL="0" marR="0" marT="0" marB="0" anchor="ctr"/>
                </a:tc>
                <a:tc>
                  <a:txBody>
                    <a:bodyPr/>
                    <a:lstStyle/>
                    <a:p>
                      <a:pPr algn="ctr" fontAlgn="ctr"/>
                      <a:r>
                        <a:rPr lang="it-IT" sz="900" u="none" strike="noStrike">
                          <a:effectLst/>
                        </a:rPr>
                        <a:t>MASTER</a:t>
                      </a:r>
                      <a:endParaRPr lang="it-IT" sz="900" b="0" i="0" u="none" strike="noStrike">
                        <a:solidFill>
                          <a:srgbClr val="000000"/>
                        </a:solidFill>
                        <a:effectLst/>
                        <a:latin typeface="Aptos Narrow" panose="020B0004020202020204" pitchFamily="34" charset="0"/>
                      </a:endParaRPr>
                    </a:p>
                  </a:txBody>
                  <a:tcPr marL="0" marR="0" marT="0" marB="0" anchor="ctr"/>
                </a:tc>
                <a:tc>
                  <a:txBody>
                    <a:bodyPr/>
                    <a:lstStyle/>
                    <a:p>
                      <a:pPr algn="l" fontAlgn="ctr"/>
                      <a:r>
                        <a:rPr lang="it-IT" sz="900" u="none" strike="noStrike" dirty="0">
                          <a:effectLst/>
                        </a:rPr>
                        <a:t> STUDY</a:t>
                      </a:r>
                      <a:endParaRPr lang="it-IT" sz="900" b="0" i="0" u="none" strike="noStrike" dirty="0">
                        <a:solidFill>
                          <a:srgbClr val="000000"/>
                        </a:solidFill>
                        <a:effectLst/>
                        <a:latin typeface="Aptos Narrow" panose="020B0004020202020204" pitchFamily="34" charset="0"/>
                      </a:endParaRPr>
                    </a:p>
                  </a:txBody>
                  <a:tcPr marL="0" marR="0" marT="0" marB="0" anchor="ctr"/>
                </a:tc>
                <a:tc>
                  <a:txBody>
                    <a:bodyPr/>
                    <a:lstStyle/>
                    <a:p>
                      <a:pPr algn="just" fontAlgn="ctr"/>
                      <a:r>
                        <a:rPr lang="it-IT" sz="900" u="none" strike="noStrike">
                          <a:effectLst/>
                        </a:rPr>
                        <a:t>Laurea Magistrale / CDS:  Computer Engineering</a:t>
                      </a:r>
                      <a:endParaRPr lang="it-IT" sz="900" b="0" i="0" u="none" strike="noStrike">
                        <a:solidFill>
                          <a:srgbClr val="000000"/>
                        </a:solidFill>
                        <a:effectLst/>
                        <a:latin typeface="Aptos Narrow" panose="020B0004020202020204" pitchFamily="34" charset="0"/>
                      </a:endParaRPr>
                    </a:p>
                  </a:txBody>
                  <a:tcPr marL="0" marR="0" marT="0" marB="0" anchor="ctr"/>
                </a:tc>
                <a:tc>
                  <a:txBody>
                    <a:bodyPr/>
                    <a:lstStyle/>
                    <a:p>
                      <a:pPr algn="ctr" fontAlgn="ctr"/>
                      <a:r>
                        <a:rPr lang="it-IT" sz="900" u="none" strike="noStrike">
                          <a:effectLst/>
                        </a:rPr>
                        <a:t>2</a:t>
                      </a:r>
                      <a:endParaRPr lang="it-IT" sz="900" b="0" i="0" u="none" strike="noStrike">
                        <a:solidFill>
                          <a:srgbClr val="000000"/>
                        </a:solidFill>
                        <a:effectLst/>
                        <a:latin typeface="Aptos Narrow" panose="020B0004020202020204" pitchFamily="34" charset="0"/>
                      </a:endParaRPr>
                    </a:p>
                  </a:txBody>
                  <a:tcPr marL="0" marR="0" marT="0" marB="0" anchor="ctr"/>
                </a:tc>
                <a:tc>
                  <a:txBody>
                    <a:bodyPr/>
                    <a:lstStyle/>
                    <a:p>
                      <a:pPr algn="ctr" fontAlgn="ctr"/>
                      <a:r>
                        <a:rPr lang="it-IT" sz="900" u="none" strike="noStrike">
                          <a:effectLst/>
                        </a:rPr>
                        <a:t>6</a:t>
                      </a:r>
                      <a:endParaRPr lang="it-IT" sz="900" b="0" i="0" u="none" strike="noStrike">
                        <a:solidFill>
                          <a:srgbClr val="000000"/>
                        </a:solidFill>
                        <a:effectLst/>
                        <a:latin typeface="Aptos Narrow" panose="020B0004020202020204" pitchFamily="34" charset="0"/>
                      </a:endParaRPr>
                    </a:p>
                  </a:txBody>
                  <a:tcPr marL="0" marR="0" marT="0" marB="0" anchor="ctr"/>
                </a:tc>
                <a:tc>
                  <a:txBody>
                    <a:bodyPr/>
                    <a:lstStyle/>
                    <a:p>
                      <a:pPr algn="ctr" fontAlgn="ctr"/>
                      <a:r>
                        <a:rPr lang="it-IT" sz="900" u="none" strike="noStrike" dirty="0">
                          <a:effectLst/>
                        </a:rPr>
                        <a:t>0700</a:t>
                      </a:r>
                      <a:endParaRPr lang="it-IT" sz="900" b="0" i="0" u="none" strike="noStrike" dirty="0">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3808367072"/>
                  </a:ext>
                </a:extLst>
              </a:tr>
            </a:tbl>
          </a:graphicData>
        </a:graphic>
      </p:graphicFrame>
      <p:graphicFrame>
        <p:nvGraphicFramePr>
          <p:cNvPr id="12" name="Tabella 11">
            <a:extLst>
              <a:ext uri="{FF2B5EF4-FFF2-40B4-BE49-F238E27FC236}">
                <a16:creationId xmlns:a16="http://schemas.microsoft.com/office/drawing/2014/main" id="{17995A2F-9615-B72D-9B4B-BEE3ECD64D21}"/>
              </a:ext>
            </a:extLst>
          </p:cNvPr>
          <p:cNvGraphicFramePr>
            <a:graphicFrameLocks noGrp="1"/>
          </p:cNvGraphicFramePr>
          <p:nvPr>
            <p:extLst>
              <p:ext uri="{D42A27DB-BD31-4B8C-83A1-F6EECF244321}">
                <p14:modId xmlns:p14="http://schemas.microsoft.com/office/powerpoint/2010/main" val="1583703673"/>
              </p:ext>
            </p:extLst>
          </p:nvPr>
        </p:nvGraphicFramePr>
        <p:xfrm>
          <a:off x="1099178" y="1338368"/>
          <a:ext cx="551599" cy="3262314"/>
        </p:xfrm>
        <a:graphic>
          <a:graphicData uri="http://schemas.openxmlformats.org/drawingml/2006/table">
            <a:tbl>
              <a:tblPr>
                <a:tableStyleId>{5C22544A-7EE6-4342-B048-85BDC9FD1C3A}</a:tableStyleId>
              </a:tblPr>
              <a:tblGrid>
                <a:gridCol w="551599">
                  <a:extLst>
                    <a:ext uri="{9D8B030D-6E8A-4147-A177-3AD203B41FA5}">
                      <a16:colId xmlns:a16="http://schemas.microsoft.com/office/drawing/2014/main" val="1949253338"/>
                    </a:ext>
                  </a:extLst>
                </a:gridCol>
              </a:tblGrid>
              <a:tr h="466045">
                <a:tc>
                  <a:txBody>
                    <a:bodyPr/>
                    <a:lstStyle/>
                    <a:p>
                      <a:pPr algn="ctr" fontAlgn="ctr"/>
                      <a:r>
                        <a:rPr lang="it-IT" sz="900" u="none" strike="noStrike" dirty="0">
                          <a:effectLst/>
                        </a:rPr>
                        <a:t>A  KLAGENF01</a:t>
                      </a:r>
                      <a:endParaRPr lang="it-IT" sz="900" b="0" i="0" u="none" strike="noStrike" dirty="0">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1611033371"/>
                  </a:ext>
                </a:extLst>
              </a:tr>
              <a:tr h="466045">
                <a:tc>
                  <a:txBody>
                    <a:bodyPr/>
                    <a:lstStyle/>
                    <a:p>
                      <a:pPr algn="ctr" fontAlgn="ctr"/>
                      <a:r>
                        <a:rPr lang="it-IT" sz="900" u="none" strike="noStrike" dirty="0">
                          <a:effectLst/>
                        </a:rPr>
                        <a:t>E CIUDA-R01</a:t>
                      </a:r>
                      <a:endParaRPr lang="it-IT" sz="900" b="0" i="0" u="none" strike="noStrike" dirty="0">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1147011691"/>
                  </a:ext>
                </a:extLst>
              </a:tr>
              <a:tr h="621393">
                <a:tc>
                  <a:txBody>
                    <a:bodyPr/>
                    <a:lstStyle/>
                    <a:p>
                      <a:pPr algn="ctr" fontAlgn="ctr"/>
                      <a:r>
                        <a:rPr lang="it-IT" sz="900" u="none" strike="noStrike" dirty="0">
                          <a:effectLst/>
                        </a:rPr>
                        <a:t>F  LIMOGES01</a:t>
                      </a:r>
                      <a:endParaRPr lang="it-IT" sz="900" b="0" i="0" u="none" strike="noStrike" dirty="0">
                        <a:solidFill>
                          <a:srgbClr val="000000"/>
                        </a:solidFill>
                        <a:effectLst/>
                        <a:latin typeface="Aptos Narrow" panose="020B0004020202020204" pitchFamily="34" charset="0"/>
                      </a:endParaRPr>
                    </a:p>
                  </a:txBody>
                  <a:tcPr marL="0" marR="0" marT="0" marB="0" anchor="ctr"/>
                </a:tc>
                <a:extLst>
                  <a:ext uri="{0D108BD9-81ED-4DB2-BD59-A6C34878D82A}">
                    <a16:rowId xmlns:a16="http://schemas.microsoft.com/office/drawing/2014/main" val="2947719033"/>
                  </a:ext>
                </a:extLst>
              </a:tr>
              <a:tr h="776741">
                <a:tc>
                  <a:txBody>
                    <a:bodyPr/>
                    <a:lstStyle/>
                    <a:p>
                      <a:pPr algn="l" fontAlgn="b"/>
                      <a:r>
                        <a:rPr lang="it-IT" sz="900" u="none" strike="noStrike" dirty="0">
                          <a:effectLst/>
                        </a:rPr>
                        <a:t>N HALDEN02</a:t>
                      </a:r>
                      <a:endParaRPr lang="it-IT" sz="900" b="0" i="0" u="none" strike="noStrike" dirty="0">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3420895501"/>
                  </a:ext>
                </a:extLst>
              </a:tr>
              <a:tr h="466045">
                <a:tc>
                  <a:txBody>
                    <a:bodyPr/>
                    <a:lstStyle/>
                    <a:p>
                      <a:pPr algn="l" fontAlgn="b"/>
                      <a:r>
                        <a:rPr lang="it-IT" sz="900" u="none" strike="noStrike" dirty="0">
                          <a:effectLst/>
                        </a:rPr>
                        <a:t>UK NOTTING01</a:t>
                      </a:r>
                      <a:endParaRPr lang="it-IT" sz="900" b="0" i="0" u="none" strike="noStrike" dirty="0">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3315558075"/>
                  </a:ext>
                </a:extLst>
              </a:tr>
              <a:tr h="466045">
                <a:tc>
                  <a:txBody>
                    <a:bodyPr/>
                    <a:lstStyle/>
                    <a:p>
                      <a:pPr algn="l" fontAlgn="b"/>
                      <a:r>
                        <a:rPr lang="it-IT" sz="900" u="none" strike="noStrike" dirty="0">
                          <a:effectLst/>
                        </a:rPr>
                        <a:t>UK NOTTING01</a:t>
                      </a:r>
                      <a:endParaRPr lang="it-IT" sz="900" b="0" i="0" u="none" strike="noStrike" dirty="0">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2403830463"/>
                  </a:ext>
                </a:extLst>
              </a:tr>
            </a:tbl>
          </a:graphicData>
        </a:graphic>
      </p:graphicFrame>
      <p:grpSp>
        <p:nvGrpSpPr>
          <p:cNvPr id="2" name="Group 8">
            <a:extLst>
              <a:ext uri="{FF2B5EF4-FFF2-40B4-BE49-F238E27FC236}">
                <a16:creationId xmlns:a16="http://schemas.microsoft.com/office/drawing/2014/main" id="{40D54A98-63EE-0A2D-0017-C0F3352AEA89}"/>
              </a:ext>
            </a:extLst>
          </p:cNvPr>
          <p:cNvGrpSpPr/>
          <p:nvPr/>
        </p:nvGrpSpPr>
        <p:grpSpPr>
          <a:xfrm rot="-480000">
            <a:off x="221603" y="3315312"/>
            <a:ext cx="930049" cy="353593"/>
            <a:chOff x="81586" y="3023806"/>
            <a:chExt cx="498764" cy="163644"/>
          </a:xfrm>
        </p:grpSpPr>
        <p:sp>
          <p:nvSpPr>
            <p:cNvPr id="4" name="Rounded Rectangle 9">
              <a:extLst>
                <a:ext uri="{FF2B5EF4-FFF2-40B4-BE49-F238E27FC236}">
                  <a16:creationId xmlns:a16="http://schemas.microsoft.com/office/drawing/2014/main" id="{7CA013B7-CF2A-FEF4-255B-E6A4DB7D364B}"/>
                </a:ext>
              </a:extLst>
            </p:cNvPr>
            <p:cNvSpPr/>
            <p:nvPr/>
          </p:nvSpPr>
          <p:spPr>
            <a:xfrm>
              <a:off x="160113" y="3023806"/>
              <a:ext cx="274320" cy="163644"/>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10">
              <a:extLst>
                <a:ext uri="{FF2B5EF4-FFF2-40B4-BE49-F238E27FC236}">
                  <a16:creationId xmlns:a16="http://schemas.microsoft.com/office/drawing/2014/main" id="{E9A32A88-7636-2240-6AB5-70BF86E7B0BC}"/>
                </a:ext>
              </a:extLst>
            </p:cNvPr>
            <p:cNvSpPr txBox="1"/>
            <p:nvPr/>
          </p:nvSpPr>
          <p:spPr>
            <a:xfrm rot="175214">
              <a:off x="81586" y="3046454"/>
              <a:ext cx="498764" cy="117513"/>
            </a:xfrm>
            <a:prstGeom prst="rect">
              <a:avLst/>
            </a:prstGeom>
            <a:noFill/>
            <a:effectLst>
              <a:outerShdw blurRad="152400" dist="317500" dir="5400000" sx="90000" sy="-19000" rotWithShape="0">
                <a:prstClr val="black">
                  <a:alpha val="15000"/>
                </a:prstClr>
              </a:outerShdw>
            </a:effectLst>
          </p:spPr>
          <p:txBody>
            <a:bodyPr wrap="square" rtlCol="0">
              <a:spAutoFit/>
            </a:bodyPr>
            <a:lstStyle/>
            <a:p>
              <a:r>
                <a:rPr lang="en-US" sz="1050" b="1" i="1" dirty="0">
                  <a:solidFill>
                    <a:schemeClr val="bg1"/>
                  </a:solidFill>
                  <a:latin typeface="Times New Roman" panose="02020603050405020304" pitchFamily="18" charset="0"/>
                  <a:cs typeface="Times New Roman" panose="02020603050405020304" pitchFamily="18" charset="0"/>
                </a:rPr>
                <a:t>     New</a:t>
              </a:r>
            </a:p>
          </p:txBody>
        </p:sp>
      </p:grpSp>
      <p:grpSp>
        <p:nvGrpSpPr>
          <p:cNvPr id="23" name="Gruppo 22">
            <a:extLst>
              <a:ext uri="{FF2B5EF4-FFF2-40B4-BE49-F238E27FC236}">
                <a16:creationId xmlns:a16="http://schemas.microsoft.com/office/drawing/2014/main" id="{747A3BDF-D50D-CA16-DC71-06A142485B16}"/>
              </a:ext>
            </a:extLst>
          </p:cNvPr>
          <p:cNvGrpSpPr/>
          <p:nvPr/>
        </p:nvGrpSpPr>
        <p:grpSpPr>
          <a:xfrm>
            <a:off x="1057435" y="894396"/>
            <a:ext cx="7700484" cy="434447"/>
            <a:chOff x="1057435" y="894396"/>
            <a:chExt cx="7700484" cy="434447"/>
          </a:xfrm>
        </p:grpSpPr>
        <p:sp>
          <p:nvSpPr>
            <p:cNvPr id="9" name="CasellaDiTesto 8">
              <a:extLst>
                <a:ext uri="{FF2B5EF4-FFF2-40B4-BE49-F238E27FC236}">
                  <a16:creationId xmlns:a16="http://schemas.microsoft.com/office/drawing/2014/main" id="{1DFB4698-35B5-300C-B931-4B4E2A533DCE}"/>
                </a:ext>
              </a:extLst>
            </p:cNvPr>
            <p:cNvSpPr txBox="1"/>
            <p:nvPr/>
          </p:nvSpPr>
          <p:spPr>
            <a:xfrm>
              <a:off x="1057435" y="923413"/>
              <a:ext cx="622286" cy="400110"/>
            </a:xfrm>
            <a:prstGeom prst="rect">
              <a:avLst/>
            </a:prstGeom>
            <a:noFill/>
          </p:spPr>
          <p:txBody>
            <a:bodyPr wrap="none" rtlCol="0">
              <a:spAutoFit/>
            </a:bodyPr>
            <a:lstStyle/>
            <a:p>
              <a:pPr algn="ctr"/>
              <a:r>
                <a:rPr lang="en-GB" sz="1000" dirty="0" err="1"/>
                <a:t>Codice</a:t>
              </a:r>
              <a:endParaRPr lang="en-GB" sz="1000" dirty="0"/>
            </a:p>
            <a:p>
              <a:pPr algn="ctr"/>
              <a:r>
                <a:rPr lang="en-GB" sz="1000" dirty="0"/>
                <a:t>Erasmus</a:t>
              </a:r>
            </a:p>
          </p:txBody>
        </p:sp>
        <p:sp>
          <p:nvSpPr>
            <p:cNvPr id="10" name="CasellaDiTesto 9">
              <a:extLst>
                <a:ext uri="{FF2B5EF4-FFF2-40B4-BE49-F238E27FC236}">
                  <a16:creationId xmlns:a16="http://schemas.microsoft.com/office/drawing/2014/main" id="{0F5C7628-BFBA-4F52-52AD-720387D8F797}"/>
                </a:ext>
              </a:extLst>
            </p:cNvPr>
            <p:cNvSpPr txBox="1"/>
            <p:nvPr/>
          </p:nvSpPr>
          <p:spPr>
            <a:xfrm>
              <a:off x="1709366" y="993544"/>
              <a:ext cx="856325" cy="246221"/>
            </a:xfrm>
            <a:prstGeom prst="rect">
              <a:avLst/>
            </a:prstGeom>
            <a:noFill/>
          </p:spPr>
          <p:txBody>
            <a:bodyPr wrap="none" rtlCol="0">
              <a:spAutoFit/>
            </a:bodyPr>
            <a:lstStyle/>
            <a:p>
              <a:pPr algn="ctr"/>
              <a:r>
                <a:rPr lang="en-GB" sz="1000" dirty="0" err="1"/>
                <a:t>Destinazione</a:t>
              </a:r>
              <a:endParaRPr lang="en-GB" sz="1000" dirty="0"/>
            </a:p>
          </p:txBody>
        </p:sp>
        <p:sp>
          <p:nvSpPr>
            <p:cNvPr id="13" name="CasellaDiTesto 12">
              <a:extLst>
                <a:ext uri="{FF2B5EF4-FFF2-40B4-BE49-F238E27FC236}">
                  <a16:creationId xmlns:a16="http://schemas.microsoft.com/office/drawing/2014/main" id="{2948555E-C873-E325-EC1E-8E682FB587CC}"/>
                </a:ext>
              </a:extLst>
            </p:cNvPr>
            <p:cNvSpPr txBox="1"/>
            <p:nvPr/>
          </p:nvSpPr>
          <p:spPr>
            <a:xfrm>
              <a:off x="2821652" y="913888"/>
              <a:ext cx="704039" cy="400110"/>
            </a:xfrm>
            <a:prstGeom prst="rect">
              <a:avLst/>
            </a:prstGeom>
            <a:noFill/>
          </p:spPr>
          <p:txBody>
            <a:bodyPr wrap="none" rtlCol="0">
              <a:spAutoFit/>
            </a:bodyPr>
            <a:lstStyle/>
            <a:p>
              <a:pPr algn="ctr"/>
              <a:r>
                <a:rPr lang="en-GB" sz="1000" dirty="0" err="1"/>
                <a:t>Referente</a:t>
              </a:r>
              <a:endParaRPr lang="en-GB" sz="1000" dirty="0"/>
            </a:p>
            <a:p>
              <a:pPr algn="ctr"/>
              <a:r>
                <a:rPr lang="en-GB" sz="1000" dirty="0" err="1"/>
                <a:t>Accordo</a:t>
              </a:r>
              <a:endParaRPr lang="en-GB" sz="1000" dirty="0"/>
            </a:p>
          </p:txBody>
        </p:sp>
        <p:sp>
          <p:nvSpPr>
            <p:cNvPr id="16" name="CasellaDiTesto 15">
              <a:extLst>
                <a:ext uri="{FF2B5EF4-FFF2-40B4-BE49-F238E27FC236}">
                  <a16:creationId xmlns:a16="http://schemas.microsoft.com/office/drawing/2014/main" id="{11DE1A6B-2907-7EC5-16C8-2FC3CD8B32EE}"/>
                </a:ext>
              </a:extLst>
            </p:cNvPr>
            <p:cNvSpPr txBox="1"/>
            <p:nvPr/>
          </p:nvSpPr>
          <p:spPr>
            <a:xfrm>
              <a:off x="4277436" y="928733"/>
              <a:ext cx="619080" cy="400110"/>
            </a:xfrm>
            <a:prstGeom prst="rect">
              <a:avLst/>
            </a:prstGeom>
            <a:noFill/>
          </p:spPr>
          <p:txBody>
            <a:bodyPr wrap="none" rtlCol="0">
              <a:spAutoFit/>
            </a:bodyPr>
            <a:lstStyle/>
            <a:p>
              <a:pPr algn="ctr"/>
              <a:r>
                <a:rPr lang="en-GB" sz="1000" dirty="0"/>
                <a:t>Tipo</a:t>
              </a:r>
            </a:p>
            <a:p>
              <a:pPr algn="ctr"/>
              <a:r>
                <a:rPr lang="en-GB" sz="1000" dirty="0" err="1"/>
                <a:t>Mobilità</a:t>
              </a:r>
              <a:endParaRPr lang="en-GB" sz="1000" dirty="0"/>
            </a:p>
          </p:txBody>
        </p:sp>
        <p:sp>
          <p:nvSpPr>
            <p:cNvPr id="17" name="CasellaDiTesto 16">
              <a:extLst>
                <a:ext uri="{FF2B5EF4-FFF2-40B4-BE49-F238E27FC236}">
                  <a16:creationId xmlns:a16="http://schemas.microsoft.com/office/drawing/2014/main" id="{2AE958C7-F409-23E7-6ADB-321C1557F194}"/>
                </a:ext>
              </a:extLst>
            </p:cNvPr>
            <p:cNvSpPr txBox="1"/>
            <p:nvPr/>
          </p:nvSpPr>
          <p:spPr>
            <a:xfrm>
              <a:off x="3759719" y="993544"/>
              <a:ext cx="514885" cy="246221"/>
            </a:xfrm>
            <a:prstGeom prst="rect">
              <a:avLst/>
            </a:prstGeom>
            <a:noFill/>
          </p:spPr>
          <p:txBody>
            <a:bodyPr wrap="none" rtlCol="0">
              <a:spAutoFit/>
            </a:bodyPr>
            <a:lstStyle/>
            <a:p>
              <a:pPr algn="ctr"/>
              <a:r>
                <a:rPr lang="en-GB" sz="1000" dirty="0" err="1"/>
                <a:t>Livello</a:t>
              </a:r>
              <a:endParaRPr lang="en-GB" sz="1000" dirty="0"/>
            </a:p>
          </p:txBody>
        </p:sp>
        <p:sp>
          <p:nvSpPr>
            <p:cNvPr id="18" name="CasellaDiTesto 17">
              <a:extLst>
                <a:ext uri="{FF2B5EF4-FFF2-40B4-BE49-F238E27FC236}">
                  <a16:creationId xmlns:a16="http://schemas.microsoft.com/office/drawing/2014/main" id="{E656D233-E6E2-10EB-EEBE-DF9F4B1ADA33}"/>
                </a:ext>
              </a:extLst>
            </p:cNvPr>
            <p:cNvSpPr txBox="1"/>
            <p:nvPr/>
          </p:nvSpPr>
          <p:spPr>
            <a:xfrm>
              <a:off x="5643125" y="993544"/>
              <a:ext cx="790602" cy="246221"/>
            </a:xfrm>
            <a:prstGeom prst="rect">
              <a:avLst/>
            </a:prstGeom>
            <a:noFill/>
          </p:spPr>
          <p:txBody>
            <a:bodyPr wrap="none" rtlCol="0">
              <a:spAutoFit/>
            </a:bodyPr>
            <a:lstStyle/>
            <a:p>
              <a:pPr algn="ctr"/>
              <a:r>
                <a:rPr lang="en-GB" sz="1000" dirty="0"/>
                <a:t>Nome Corsi</a:t>
              </a:r>
            </a:p>
          </p:txBody>
        </p:sp>
        <p:sp>
          <p:nvSpPr>
            <p:cNvPr id="19" name="CasellaDiTesto 18">
              <a:extLst>
                <a:ext uri="{FF2B5EF4-FFF2-40B4-BE49-F238E27FC236}">
                  <a16:creationId xmlns:a16="http://schemas.microsoft.com/office/drawing/2014/main" id="{06A38BDB-815A-A1C9-A6B2-48E0597D0AAA}"/>
                </a:ext>
              </a:extLst>
            </p:cNvPr>
            <p:cNvSpPr txBox="1"/>
            <p:nvPr/>
          </p:nvSpPr>
          <p:spPr>
            <a:xfrm>
              <a:off x="7180336" y="901169"/>
              <a:ext cx="665568" cy="400110"/>
            </a:xfrm>
            <a:prstGeom prst="rect">
              <a:avLst/>
            </a:prstGeom>
            <a:noFill/>
          </p:spPr>
          <p:txBody>
            <a:bodyPr wrap="none" rtlCol="0">
              <a:spAutoFit/>
            </a:bodyPr>
            <a:lstStyle/>
            <a:p>
              <a:pPr algn="ctr"/>
              <a:r>
                <a:rPr lang="en-GB" sz="1000" dirty="0"/>
                <a:t>Outgoing</a:t>
              </a:r>
            </a:p>
            <a:p>
              <a:pPr algn="ctr"/>
              <a:r>
                <a:rPr lang="en-GB" sz="1000" dirty="0"/>
                <a:t>Number</a:t>
              </a:r>
            </a:p>
          </p:txBody>
        </p:sp>
        <p:sp>
          <p:nvSpPr>
            <p:cNvPr id="20" name="CasellaDiTesto 19">
              <a:extLst>
                <a:ext uri="{FF2B5EF4-FFF2-40B4-BE49-F238E27FC236}">
                  <a16:creationId xmlns:a16="http://schemas.microsoft.com/office/drawing/2014/main" id="{34E7A306-4943-29D2-EB02-8DA62F0AEE05}"/>
                </a:ext>
              </a:extLst>
            </p:cNvPr>
            <p:cNvSpPr txBox="1"/>
            <p:nvPr/>
          </p:nvSpPr>
          <p:spPr>
            <a:xfrm>
              <a:off x="7701329" y="902068"/>
              <a:ext cx="665567" cy="400110"/>
            </a:xfrm>
            <a:prstGeom prst="rect">
              <a:avLst/>
            </a:prstGeom>
            <a:noFill/>
          </p:spPr>
          <p:txBody>
            <a:bodyPr wrap="none" rtlCol="0">
              <a:spAutoFit/>
            </a:bodyPr>
            <a:lstStyle/>
            <a:p>
              <a:pPr algn="ctr"/>
              <a:r>
                <a:rPr lang="en-GB" sz="1000" dirty="0"/>
                <a:t>Outgoing</a:t>
              </a:r>
            </a:p>
            <a:p>
              <a:pPr algn="ctr"/>
              <a:r>
                <a:rPr lang="en-GB" sz="1000" dirty="0"/>
                <a:t>Duration</a:t>
              </a:r>
            </a:p>
          </p:txBody>
        </p:sp>
        <p:sp>
          <p:nvSpPr>
            <p:cNvPr id="22" name="CasellaDiTesto 21">
              <a:extLst>
                <a:ext uri="{FF2B5EF4-FFF2-40B4-BE49-F238E27FC236}">
                  <a16:creationId xmlns:a16="http://schemas.microsoft.com/office/drawing/2014/main" id="{975EE9EF-2FFB-11D7-959B-A8A36D6138CD}"/>
                </a:ext>
              </a:extLst>
            </p:cNvPr>
            <p:cNvSpPr txBox="1"/>
            <p:nvPr/>
          </p:nvSpPr>
          <p:spPr>
            <a:xfrm>
              <a:off x="8254256" y="894396"/>
              <a:ext cx="503663" cy="400110"/>
            </a:xfrm>
            <a:prstGeom prst="rect">
              <a:avLst/>
            </a:prstGeom>
            <a:noFill/>
          </p:spPr>
          <p:txBody>
            <a:bodyPr wrap="none" rtlCol="0">
              <a:spAutoFit/>
            </a:bodyPr>
            <a:lstStyle/>
            <a:p>
              <a:pPr algn="ctr"/>
              <a:r>
                <a:rPr lang="en-GB" sz="1000" dirty="0"/>
                <a:t>ISCED</a:t>
              </a:r>
            </a:p>
            <a:p>
              <a:pPr algn="ctr"/>
              <a:r>
                <a:rPr lang="en-GB" sz="1000" dirty="0" err="1"/>
                <a:t>Uscita</a:t>
              </a:r>
              <a:endParaRPr lang="en-GB" sz="1000" dirty="0"/>
            </a:p>
          </p:txBody>
        </p:sp>
      </p:grpSp>
    </p:spTree>
    <p:extLst>
      <p:ext uri="{BB962C8B-B14F-4D97-AF65-F5344CB8AC3E}">
        <p14:creationId xmlns:p14="http://schemas.microsoft.com/office/powerpoint/2010/main" val="1775633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FC3E185-B303-E445-8467-23FFD77D3467}"/>
              </a:ext>
            </a:extLst>
          </p:cNvPr>
          <p:cNvPicPr>
            <a:picLocks noChangeAspect="1"/>
          </p:cNvPicPr>
          <p:nvPr/>
        </p:nvPicPr>
        <p:blipFill>
          <a:blip r:embed="rId4"/>
          <a:stretch>
            <a:fillRect/>
          </a:stretch>
        </p:blipFill>
        <p:spPr>
          <a:xfrm>
            <a:off x="0" y="0"/>
            <a:ext cx="9144000" cy="836188"/>
          </a:xfrm>
          <a:prstGeom prst="rect">
            <a:avLst/>
          </a:prstGeom>
        </p:spPr>
      </p:pic>
      <p:sp>
        <p:nvSpPr>
          <p:cNvPr id="5" name="CasellaDiTesto 4">
            <a:extLst>
              <a:ext uri="{FF2B5EF4-FFF2-40B4-BE49-F238E27FC236}">
                <a16:creationId xmlns:a16="http://schemas.microsoft.com/office/drawing/2014/main" id="{FF17ED5F-5680-5B40-A954-D09969114D11}"/>
              </a:ext>
            </a:extLst>
          </p:cNvPr>
          <p:cNvSpPr txBox="1"/>
          <p:nvPr/>
        </p:nvSpPr>
        <p:spPr>
          <a:xfrm>
            <a:off x="352770" y="327728"/>
            <a:ext cx="5801989" cy="415498"/>
          </a:xfrm>
          <a:prstGeom prst="rect">
            <a:avLst/>
          </a:prstGeom>
          <a:noFill/>
        </p:spPr>
        <p:txBody>
          <a:bodyPr wrap="square" rtlCol="0">
            <a:spAutoFit/>
          </a:bodyPr>
          <a:lstStyle/>
          <a:p>
            <a:r>
              <a:rPr lang="it-IT" sz="2100" b="1" dirty="0">
                <a:solidFill>
                  <a:schemeClr val="bg1"/>
                </a:solidFill>
                <a:latin typeface="Founders Grotesk" panose="020B0503030202060203" pitchFamily="34" charset="77"/>
                <a:ea typeface="Gibson SemiBold" charset="0"/>
                <a:cs typeface="Gibson SemiBold" charset="0"/>
              </a:rPr>
              <a:t>MOBILITA’ VERSO L’ESTERO</a:t>
            </a:r>
          </a:p>
        </p:txBody>
      </p:sp>
      <p:sp>
        <p:nvSpPr>
          <p:cNvPr id="9" name="CasellaDiTesto 10">
            <a:extLst>
              <a:ext uri="{FF2B5EF4-FFF2-40B4-BE49-F238E27FC236}">
                <a16:creationId xmlns:a16="http://schemas.microsoft.com/office/drawing/2014/main" id="{7751E33A-1AB6-A747-8348-02B291D7DCB0}"/>
              </a:ext>
            </a:extLst>
          </p:cNvPr>
          <p:cNvSpPr txBox="1"/>
          <p:nvPr/>
        </p:nvSpPr>
        <p:spPr>
          <a:xfrm>
            <a:off x="457200" y="1070954"/>
            <a:ext cx="8229600" cy="3600986"/>
          </a:xfrm>
          <a:prstGeom prst="rect">
            <a:avLst/>
          </a:prstGeom>
          <a:noFill/>
        </p:spPr>
        <p:txBody>
          <a:bodyPr wrap="square" rtlCol="0">
            <a:spAutoFit/>
          </a:bodyPr>
          <a:lstStyle/>
          <a:p>
            <a:pPr algn="just"/>
            <a:r>
              <a:rPr lang="it-IT" sz="2000" dirty="0">
                <a:solidFill>
                  <a:srgbClr val="70240F"/>
                </a:solidFill>
                <a:latin typeface="Founders Grotesk" panose="020B0503030202060203" pitchFamily="34" charset="77"/>
                <a:ea typeface="Gibson" charset="0"/>
                <a:cs typeface="Gibson" charset="0"/>
              </a:rPr>
              <a:t>Le tipologie di attività che possono caratterizzare l’esperienza internazionale, in Paesi associati al programma </a:t>
            </a:r>
            <a:r>
              <a:rPr lang="it-IT" sz="2000" b="1" dirty="0">
                <a:solidFill>
                  <a:srgbClr val="70240F"/>
                </a:solidFill>
                <a:latin typeface="Founders Grotesk" panose="020B0503030202060203" pitchFamily="34" charset="77"/>
                <a:ea typeface="Gibson" charset="0"/>
                <a:cs typeface="Gibson" charset="0"/>
              </a:rPr>
              <a:t>Erasmus+</a:t>
            </a:r>
            <a:r>
              <a:rPr lang="it-IT" sz="2000" dirty="0">
                <a:solidFill>
                  <a:srgbClr val="70240F"/>
                </a:solidFill>
                <a:latin typeface="Founders Grotesk" panose="020B0503030202060203" pitchFamily="34" charset="77"/>
                <a:ea typeface="Gibson" charset="0"/>
                <a:cs typeface="Gibson" charset="0"/>
              </a:rPr>
              <a:t>, sia presso </a:t>
            </a:r>
            <a:r>
              <a:rPr lang="it-IT" sz="2000" b="1" dirty="0">
                <a:solidFill>
                  <a:srgbClr val="70240F"/>
                </a:solidFill>
                <a:latin typeface="Founders Grotesk" panose="020B0503030202060203" pitchFamily="34" charset="77"/>
                <a:ea typeface="Gibson" charset="0"/>
                <a:cs typeface="Gibson" charset="0"/>
              </a:rPr>
              <a:t>Istituzioni partner </a:t>
            </a:r>
            <a:r>
              <a:rPr lang="it-IT" sz="2000" dirty="0">
                <a:solidFill>
                  <a:srgbClr val="70240F"/>
                </a:solidFill>
                <a:latin typeface="Founders Grotesk" panose="020B0503030202060203" pitchFamily="34" charset="77"/>
                <a:ea typeface="Gibson" charset="0"/>
                <a:cs typeface="Gibson" charset="0"/>
              </a:rPr>
              <a:t>sia, in alcuni casi, presso Istituzioni proposte dal candidato, sono:</a:t>
            </a:r>
          </a:p>
          <a:p>
            <a:pPr algn="just"/>
            <a:endParaRPr lang="it-IT" sz="800" dirty="0">
              <a:solidFill>
                <a:srgbClr val="70240F"/>
              </a:solidFill>
              <a:latin typeface="Founders Grotesk" panose="020B0503030202060203" pitchFamily="34" charset="77"/>
              <a:ea typeface="Gibson" charset="0"/>
              <a:cs typeface="Gibson" charset="0"/>
            </a:endParaRPr>
          </a:p>
          <a:p>
            <a:pPr marL="214313" indent="-214313" algn="just">
              <a:buFont typeface="Arial" charset="0"/>
              <a:buChar char="•"/>
            </a:pPr>
            <a:r>
              <a:rPr lang="it-IT" sz="2000" b="1" dirty="0">
                <a:solidFill>
                  <a:srgbClr val="70240F"/>
                </a:solidFill>
                <a:latin typeface="Founders Grotesk" panose="020B0503030202060203" pitchFamily="34" charset="77"/>
                <a:ea typeface="Gibson" charset="0"/>
                <a:cs typeface="Gibson" charset="0"/>
              </a:rPr>
              <a:t>corsi</a:t>
            </a:r>
          </a:p>
          <a:p>
            <a:pPr marL="214313" indent="-214313" algn="just">
              <a:buFont typeface="Arial" charset="0"/>
              <a:buChar char="•"/>
            </a:pPr>
            <a:r>
              <a:rPr lang="it-IT" sz="2000" b="1" dirty="0">
                <a:solidFill>
                  <a:srgbClr val="70240F"/>
                </a:solidFill>
                <a:latin typeface="Founders Grotesk" panose="020B0503030202060203" pitchFamily="34" charset="77"/>
                <a:ea typeface="Gibson" charset="0"/>
                <a:cs typeface="Gibson" charset="0"/>
              </a:rPr>
              <a:t>tesi</a:t>
            </a:r>
          </a:p>
          <a:p>
            <a:pPr marL="214313" indent="-214313" algn="just">
              <a:buFont typeface="Arial" charset="0"/>
              <a:buChar char="•"/>
            </a:pPr>
            <a:r>
              <a:rPr lang="it-IT" sz="2000" b="1" dirty="0">
                <a:solidFill>
                  <a:srgbClr val="70240F"/>
                </a:solidFill>
                <a:latin typeface="Founders Grotesk" panose="020B0503030202060203" pitchFamily="34" charset="77"/>
                <a:ea typeface="Gibson" charset="0"/>
                <a:cs typeface="Gibson" charset="0"/>
              </a:rPr>
              <a:t>tirocinio</a:t>
            </a:r>
          </a:p>
          <a:p>
            <a:pPr marL="214313" indent="-214313" algn="just">
              <a:buFont typeface="Arial" charset="0"/>
              <a:buChar char="•"/>
            </a:pPr>
            <a:endParaRPr lang="it-IT" sz="2000" dirty="0">
              <a:solidFill>
                <a:srgbClr val="70240F"/>
              </a:solidFill>
              <a:latin typeface="Founders Grotesk" panose="020B0503030202060203" pitchFamily="34" charset="77"/>
              <a:ea typeface="Gibson" charset="0"/>
              <a:cs typeface="Gibson" charset="0"/>
            </a:endParaRPr>
          </a:p>
          <a:p>
            <a:pPr algn="just"/>
            <a:r>
              <a:rPr lang="it-IT" sz="2000" dirty="0">
                <a:solidFill>
                  <a:srgbClr val="70240F"/>
                </a:solidFill>
                <a:latin typeface="Founders Grotesk" panose="020B0503030202060203" pitchFamily="34" charset="77"/>
                <a:ea typeface="Gibson" charset="0"/>
                <a:cs typeface="Gibson" charset="0"/>
              </a:rPr>
              <a:t>Per ciascuna di queste attività il periodo di svolgimento in termini di durata e di posizionamento nell’arco degli studi sono definiti dai </a:t>
            </a:r>
            <a:r>
              <a:rPr lang="it-IT" sz="2000" b="1" dirty="0">
                <a:solidFill>
                  <a:srgbClr val="70240F"/>
                </a:solidFill>
                <a:latin typeface="Founders Grotesk" panose="020B0503030202060203" pitchFamily="34" charset="77"/>
                <a:ea typeface="Gibson" charset="0"/>
                <a:cs typeface="Gibson" charset="0"/>
              </a:rPr>
              <a:t>Bandi di concorso</a:t>
            </a:r>
            <a:r>
              <a:rPr lang="it-IT" sz="2000" dirty="0">
                <a:solidFill>
                  <a:srgbClr val="70240F"/>
                </a:solidFill>
                <a:latin typeface="Founders Grotesk" panose="020B0503030202060203" pitchFamily="34" charset="77"/>
                <a:ea typeface="Gibson" charset="0"/>
                <a:cs typeface="Gibson" charset="0"/>
              </a:rPr>
              <a:t>.</a:t>
            </a:r>
          </a:p>
          <a:p>
            <a:endParaRPr lang="it-IT" sz="2400" dirty="0">
              <a:solidFill>
                <a:srgbClr val="70240F"/>
              </a:solidFill>
              <a:latin typeface="Founders Grotesk" panose="020B0503030202060203" pitchFamily="34" charset="77"/>
              <a:ea typeface="Gibson" charset="0"/>
              <a:cs typeface="Gibson" charset="0"/>
              <a:hlinkClick r:id="rId5" action="ppaction://hlinkfile"/>
            </a:endParaRPr>
          </a:p>
          <a:p>
            <a:pPr algn="r"/>
            <a:r>
              <a:rPr lang="it-IT" sz="1600" dirty="0">
                <a:solidFill>
                  <a:srgbClr val="70240F"/>
                </a:solidFill>
                <a:latin typeface="Founders Grotesk" panose="020B0503030202060203" pitchFamily="34" charset="77"/>
                <a:ea typeface="Gibson" charset="0"/>
                <a:cs typeface="Gibson" charset="0"/>
                <a:hlinkClick r:id="rId5" action="ppaction://hlinkfile"/>
              </a:rPr>
              <a:t>INFO Mobilità Internazionale</a:t>
            </a:r>
            <a:endParaRPr lang="it-IT" sz="1600" dirty="0">
              <a:solidFill>
                <a:srgbClr val="70240F"/>
              </a:solidFill>
              <a:latin typeface="Founders Grotesk" panose="020B0503030202060203" pitchFamily="34" charset="77"/>
              <a:ea typeface="Gibson Light" charset="0"/>
              <a:cs typeface="Gibson Light" charset="0"/>
            </a:endParaRPr>
          </a:p>
        </p:txBody>
      </p:sp>
      <p:sp>
        <p:nvSpPr>
          <p:cNvPr id="7" name="Rectangle 6"/>
          <p:cNvSpPr/>
          <p:nvPr/>
        </p:nvSpPr>
        <p:spPr>
          <a:xfrm>
            <a:off x="8323839" y="418094"/>
            <a:ext cx="820161" cy="400110"/>
          </a:xfrm>
          <a:prstGeom prst="rect">
            <a:avLst/>
          </a:prstGeom>
        </p:spPr>
        <p:txBody>
          <a:bodyPr wrap="none">
            <a:spAutoFit/>
          </a:bodyPr>
          <a:lstStyle/>
          <a:p>
            <a:r>
              <a:rPr lang="it-IT" sz="2000" dirty="0">
                <a:solidFill>
                  <a:schemeClr val="bg1"/>
                </a:solidFill>
                <a:latin typeface="Founders Grotesk Semibold" panose="020B0703030202060203" pitchFamily="34" charset="0"/>
              </a:rPr>
              <a:t>cosa?</a:t>
            </a:r>
            <a:endParaRPr lang="en-US" sz="2000" dirty="0">
              <a:solidFill>
                <a:schemeClr val="bg1"/>
              </a:solidFill>
              <a:latin typeface="Founders Grotesk Semibold" panose="020B0703030202060203" pitchFamily="34" charset="0"/>
            </a:endParaRPr>
          </a:p>
        </p:txBody>
      </p:sp>
    </p:spTree>
    <p:extLst>
      <p:ext uri="{BB962C8B-B14F-4D97-AF65-F5344CB8AC3E}">
        <p14:creationId xmlns:p14="http://schemas.microsoft.com/office/powerpoint/2010/main" val="18730342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FC3E185-B303-E445-8467-23FFD77D3467}"/>
              </a:ext>
            </a:extLst>
          </p:cNvPr>
          <p:cNvPicPr>
            <a:picLocks noChangeAspect="1"/>
          </p:cNvPicPr>
          <p:nvPr/>
        </p:nvPicPr>
        <p:blipFill>
          <a:blip r:embed="rId4"/>
          <a:stretch>
            <a:fillRect/>
          </a:stretch>
        </p:blipFill>
        <p:spPr>
          <a:xfrm>
            <a:off x="0" y="0"/>
            <a:ext cx="9144000" cy="836188"/>
          </a:xfrm>
          <a:prstGeom prst="rect">
            <a:avLst/>
          </a:prstGeom>
        </p:spPr>
      </p:pic>
      <p:sp>
        <p:nvSpPr>
          <p:cNvPr id="5" name="CasellaDiTesto 4">
            <a:extLst>
              <a:ext uri="{FF2B5EF4-FFF2-40B4-BE49-F238E27FC236}">
                <a16:creationId xmlns:a16="http://schemas.microsoft.com/office/drawing/2014/main" id="{FF17ED5F-5680-5B40-A954-D09969114D11}"/>
              </a:ext>
            </a:extLst>
          </p:cNvPr>
          <p:cNvSpPr txBox="1"/>
          <p:nvPr/>
        </p:nvSpPr>
        <p:spPr>
          <a:xfrm>
            <a:off x="352770" y="327728"/>
            <a:ext cx="8154808" cy="415498"/>
          </a:xfrm>
          <a:prstGeom prst="rect">
            <a:avLst/>
          </a:prstGeom>
          <a:noFill/>
        </p:spPr>
        <p:txBody>
          <a:bodyPr wrap="square" rtlCol="0">
            <a:spAutoFit/>
          </a:bodyPr>
          <a:lstStyle/>
          <a:p>
            <a:r>
              <a:rPr lang="it-IT" sz="2100" b="1" dirty="0">
                <a:solidFill>
                  <a:schemeClr val="bg1"/>
                </a:solidFill>
                <a:latin typeface="Founders Grotesk" panose="020B0503030202060203" pitchFamily="34" charset="77"/>
                <a:ea typeface="Gibson SemiBold" charset="0"/>
                <a:cs typeface="Gibson SemiBold" charset="0"/>
              </a:rPr>
              <a:t>ERASMUS+ STUDIO:TUTTO QUELLO CHE VORRESTE SAPERE …</a:t>
            </a:r>
          </a:p>
        </p:txBody>
      </p:sp>
      <p:sp>
        <p:nvSpPr>
          <p:cNvPr id="2" name="TextBox 1"/>
          <p:cNvSpPr txBox="1"/>
          <p:nvPr/>
        </p:nvSpPr>
        <p:spPr>
          <a:xfrm>
            <a:off x="352770" y="834881"/>
            <a:ext cx="8425470" cy="372178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it-IT" sz="2000" dirty="0">
                <a:latin typeface="Founders Grotesk Light" panose="020B0303030202060203" pitchFamily="34" charset="0"/>
              </a:rPr>
              <a:t>Soggetti coinvolti</a:t>
            </a:r>
          </a:p>
          <a:p>
            <a:pPr marL="285750" indent="-285750">
              <a:lnSpc>
                <a:spcPct val="150000"/>
              </a:lnSpc>
              <a:buFont typeface="Arial" panose="020B0604020202020204" pitchFamily="34" charset="0"/>
              <a:buChar char="•"/>
            </a:pPr>
            <a:r>
              <a:rPr lang="it-IT" sz="2000" dirty="0">
                <a:latin typeface="Founders Grotesk Light" panose="020B0303030202060203" pitchFamily="34" charset="0"/>
              </a:rPr>
              <a:t>Iter per la partecipazione alla mobilità internazionale e criteri di selezione</a:t>
            </a:r>
          </a:p>
          <a:p>
            <a:pPr marL="285750" indent="-285750">
              <a:lnSpc>
                <a:spcPct val="150000"/>
              </a:lnSpc>
              <a:buFont typeface="Arial" panose="020B0604020202020204" pitchFamily="34" charset="0"/>
              <a:buChar char="•"/>
            </a:pPr>
            <a:r>
              <a:rPr lang="it-IT" sz="2000" dirty="0">
                <a:latin typeface="Founders Grotesk Light" panose="020B0303030202060203" pitchFamily="34" charset="0"/>
              </a:rPr>
              <a:t>Learning Agreement (LA)</a:t>
            </a:r>
          </a:p>
          <a:p>
            <a:pPr marL="285750" indent="-285750">
              <a:lnSpc>
                <a:spcPct val="150000"/>
              </a:lnSpc>
              <a:buFont typeface="Arial" panose="020B0604020202020204" pitchFamily="34" charset="0"/>
              <a:buChar char="•"/>
            </a:pPr>
            <a:r>
              <a:rPr lang="it-IT" sz="2000" dirty="0">
                <a:latin typeface="Founders Grotesk Light" panose="020B0303030202060203" pitchFamily="34" charset="0"/>
              </a:rPr>
              <a:t>Prolungamento del periodo di mobilità</a:t>
            </a:r>
          </a:p>
          <a:p>
            <a:pPr marL="285750" indent="-285750">
              <a:lnSpc>
                <a:spcPct val="150000"/>
              </a:lnSpc>
              <a:buFont typeface="Arial" panose="020B0604020202020204" pitchFamily="34" charset="0"/>
              <a:buChar char="•"/>
            </a:pPr>
            <a:r>
              <a:rPr lang="it-IT" sz="2000" dirty="0">
                <a:latin typeface="Founders Grotesk Light" panose="020B0303030202060203" pitchFamily="34" charset="0"/>
              </a:rPr>
              <a:t>Iter per la chiusura della mobilità</a:t>
            </a:r>
          </a:p>
          <a:p>
            <a:pPr marL="285750" indent="-285750">
              <a:lnSpc>
                <a:spcPct val="150000"/>
              </a:lnSpc>
              <a:buFont typeface="Arial" panose="020B0604020202020204" pitchFamily="34" charset="0"/>
              <a:buChar char="•"/>
            </a:pPr>
            <a:r>
              <a:rPr lang="it-IT" sz="2000" dirty="0">
                <a:latin typeface="Founders Grotesk Light" panose="020B0303030202060203" pitchFamily="34" charset="0"/>
              </a:rPr>
              <a:t>Conversione dei voti</a:t>
            </a:r>
          </a:p>
          <a:p>
            <a:pPr marL="285750" indent="-285750">
              <a:lnSpc>
                <a:spcPct val="150000"/>
              </a:lnSpc>
              <a:buFont typeface="Arial" panose="020B0604020202020204" pitchFamily="34" charset="0"/>
              <a:buChar char="•"/>
            </a:pPr>
            <a:r>
              <a:rPr lang="it-IT" sz="2000" dirty="0">
                <a:latin typeface="Founders Grotesk Light" panose="020B0303030202060203" pitchFamily="34" charset="0"/>
              </a:rPr>
              <a:t>Iter per il riconoscimento della Tesi in mobilità</a:t>
            </a:r>
          </a:p>
          <a:p>
            <a:pPr marL="285750" indent="-285750">
              <a:lnSpc>
                <a:spcPct val="150000"/>
              </a:lnSpc>
              <a:buFont typeface="Arial" panose="020B0604020202020204" pitchFamily="34" charset="0"/>
              <a:buChar char="•"/>
            </a:pPr>
            <a:r>
              <a:rPr lang="it-IT" sz="2000" dirty="0">
                <a:latin typeface="Founders Grotesk Light" panose="020B0303030202060203" pitchFamily="34" charset="0"/>
              </a:rPr>
              <a:t>Competenze linguistiche</a:t>
            </a:r>
          </a:p>
        </p:txBody>
      </p:sp>
    </p:spTree>
    <p:extLst>
      <p:ext uri="{BB962C8B-B14F-4D97-AF65-F5344CB8AC3E}">
        <p14:creationId xmlns:p14="http://schemas.microsoft.com/office/powerpoint/2010/main" val="37724416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FC3E185-B303-E445-8467-23FFD77D3467}"/>
              </a:ext>
            </a:extLst>
          </p:cNvPr>
          <p:cNvPicPr>
            <a:picLocks noChangeAspect="1"/>
          </p:cNvPicPr>
          <p:nvPr/>
        </p:nvPicPr>
        <p:blipFill>
          <a:blip r:embed="rId4"/>
          <a:stretch>
            <a:fillRect/>
          </a:stretch>
        </p:blipFill>
        <p:spPr>
          <a:xfrm>
            <a:off x="0" y="0"/>
            <a:ext cx="9144000" cy="836188"/>
          </a:xfrm>
          <a:prstGeom prst="rect">
            <a:avLst/>
          </a:prstGeom>
        </p:spPr>
      </p:pic>
      <p:sp>
        <p:nvSpPr>
          <p:cNvPr id="5" name="CasellaDiTesto 4">
            <a:extLst>
              <a:ext uri="{FF2B5EF4-FFF2-40B4-BE49-F238E27FC236}">
                <a16:creationId xmlns:a16="http://schemas.microsoft.com/office/drawing/2014/main" id="{FF17ED5F-5680-5B40-A954-D09969114D11}"/>
              </a:ext>
            </a:extLst>
          </p:cNvPr>
          <p:cNvSpPr txBox="1"/>
          <p:nvPr/>
        </p:nvSpPr>
        <p:spPr>
          <a:xfrm>
            <a:off x="352770" y="327728"/>
            <a:ext cx="5801989" cy="415498"/>
          </a:xfrm>
          <a:prstGeom prst="rect">
            <a:avLst/>
          </a:prstGeom>
          <a:noFill/>
        </p:spPr>
        <p:txBody>
          <a:bodyPr wrap="square" rtlCol="0">
            <a:spAutoFit/>
          </a:bodyPr>
          <a:lstStyle/>
          <a:p>
            <a:r>
              <a:rPr lang="it-IT" sz="2100" b="1" dirty="0">
                <a:solidFill>
                  <a:schemeClr val="bg1"/>
                </a:solidFill>
                <a:latin typeface="Founders Grotesk" panose="020B0503030202060203" pitchFamily="34" charset="77"/>
                <a:ea typeface="Gibson SemiBold" charset="0"/>
                <a:cs typeface="Gibson SemiBold" charset="0"/>
              </a:rPr>
              <a:t>SOGGETTI COINVOLTI</a:t>
            </a:r>
          </a:p>
        </p:txBody>
      </p:sp>
      <p:sp>
        <p:nvSpPr>
          <p:cNvPr id="7" name="Rectangle 6"/>
          <p:cNvSpPr/>
          <p:nvPr/>
        </p:nvSpPr>
        <p:spPr>
          <a:xfrm>
            <a:off x="352770" y="1068908"/>
            <a:ext cx="3879243" cy="3139321"/>
          </a:xfrm>
          <a:prstGeom prst="rect">
            <a:avLst/>
          </a:prstGeom>
        </p:spPr>
        <p:txBody>
          <a:bodyPr wrap="square">
            <a:spAutoFit/>
          </a:bodyPr>
          <a:lstStyle/>
          <a:p>
            <a:pPr algn="just" fontAlgn="base">
              <a:lnSpc>
                <a:spcPct val="150000"/>
              </a:lnSpc>
              <a:spcAft>
                <a:spcPts val="0"/>
              </a:spcAft>
            </a:pPr>
            <a:endParaRPr lang="it-IT" u="sng" dirty="0">
              <a:solidFill>
                <a:srgbClr val="000000"/>
              </a:solidFill>
              <a:latin typeface="Founders Grotesk Light" panose="020B0303030202060203" pitchFamily="34" charset="0"/>
            </a:endParaRPr>
          </a:p>
          <a:p>
            <a:pPr algn="just" fontAlgn="base">
              <a:lnSpc>
                <a:spcPct val="150000"/>
              </a:lnSpc>
              <a:spcAft>
                <a:spcPts val="0"/>
              </a:spcAft>
            </a:pPr>
            <a:r>
              <a:rPr lang="it-IT" u="sng" dirty="0">
                <a:solidFill>
                  <a:srgbClr val="000000"/>
                </a:solidFill>
                <a:latin typeface="Founders Grotesk Light" panose="020B0303030202060203" pitchFamily="34" charset="0"/>
              </a:rPr>
              <a:t>Dipartimento</a:t>
            </a:r>
            <a:r>
              <a:rPr lang="it-IT" dirty="0">
                <a:solidFill>
                  <a:srgbClr val="000000"/>
                </a:solidFill>
                <a:latin typeface="Founders Grotesk Light" panose="020B0303030202060203" pitchFamily="34" charset="0"/>
              </a:rPr>
              <a:t>:</a:t>
            </a:r>
          </a:p>
          <a:p>
            <a:pPr algn="just" fontAlgn="base">
              <a:lnSpc>
                <a:spcPct val="150000"/>
              </a:lnSpc>
              <a:spcAft>
                <a:spcPts val="0"/>
              </a:spcAft>
            </a:pPr>
            <a:r>
              <a:rPr lang="it-IT" dirty="0">
                <a:solidFill>
                  <a:srgbClr val="000000"/>
                </a:solidFill>
                <a:latin typeface="Founders Grotesk Light" panose="020B0303030202060203" pitchFamily="34" charset="0"/>
              </a:rPr>
              <a:t>Delegato del Dipartimento</a:t>
            </a:r>
            <a:endParaRPr lang="it-IT" dirty="0">
              <a:solidFill>
                <a:srgbClr val="2E2D29"/>
              </a:solidFill>
              <a:latin typeface="Founders Grotesk Light" panose="020B0303030202060203" pitchFamily="34" charset="0"/>
            </a:endParaRPr>
          </a:p>
          <a:p>
            <a:pPr algn="just" fontAlgn="base">
              <a:spcAft>
                <a:spcPts val="0"/>
              </a:spcAft>
            </a:pPr>
            <a:r>
              <a:rPr lang="it-IT" dirty="0">
                <a:solidFill>
                  <a:srgbClr val="000000"/>
                </a:solidFill>
                <a:latin typeface="Founders Grotesk Light" panose="020B0303030202060203" pitchFamily="34" charset="0"/>
              </a:rPr>
              <a:t>Docente coordinatore dello scambio internazionale</a:t>
            </a:r>
            <a:endParaRPr lang="it-IT" dirty="0">
              <a:solidFill>
                <a:srgbClr val="2E2D29"/>
              </a:solidFill>
              <a:latin typeface="Founders Grotesk Light" panose="020B0303030202060203" pitchFamily="34" charset="0"/>
            </a:endParaRPr>
          </a:p>
          <a:p>
            <a:pPr algn="just" fontAlgn="base">
              <a:lnSpc>
                <a:spcPct val="150000"/>
              </a:lnSpc>
              <a:spcAft>
                <a:spcPts val="0"/>
              </a:spcAft>
            </a:pPr>
            <a:r>
              <a:rPr lang="it-IT" dirty="0">
                <a:solidFill>
                  <a:srgbClr val="000000"/>
                </a:solidFill>
                <a:latin typeface="Founders Grotesk Light" panose="020B0303030202060203" pitchFamily="34" charset="0"/>
              </a:rPr>
              <a:t>Coordinatore del corso di studio</a:t>
            </a:r>
            <a:endParaRPr lang="it-IT" u="sng" dirty="0">
              <a:solidFill>
                <a:srgbClr val="000000"/>
              </a:solidFill>
              <a:latin typeface="Founders Grotesk Light" panose="020B0303030202060203" pitchFamily="34" charset="0"/>
            </a:endParaRPr>
          </a:p>
          <a:p>
            <a:pPr algn="just" fontAlgn="base">
              <a:lnSpc>
                <a:spcPct val="150000"/>
              </a:lnSpc>
              <a:spcAft>
                <a:spcPts val="0"/>
              </a:spcAft>
            </a:pPr>
            <a:r>
              <a:rPr lang="it-IT" u="sng" dirty="0">
                <a:solidFill>
                  <a:srgbClr val="000000"/>
                </a:solidFill>
                <a:latin typeface="Founders Grotesk Light" panose="020B0303030202060203" pitchFamily="34" charset="0"/>
              </a:rPr>
              <a:t>Ateneo</a:t>
            </a:r>
            <a:r>
              <a:rPr lang="it-IT" dirty="0">
                <a:solidFill>
                  <a:srgbClr val="000000"/>
                </a:solidFill>
                <a:latin typeface="Founders Grotesk Light" panose="020B0303030202060203" pitchFamily="34" charset="0"/>
              </a:rPr>
              <a:t>:</a:t>
            </a:r>
          </a:p>
          <a:p>
            <a:pPr algn="just" fontAlgn="base">
              <a:lnSpc>
                <a:spcPct val="150000"/>
              </a:lnSpc>
              <a:spcAft>
                <a:spcPts val="0"/>
              </a:spcAft>
            </a:pPr>
            <a:r>
              <a:rPr lang="it-IT" dirty="0">
                <a:solidFill>
                  <a:srgbClr val="000000"/>
                </a:solidFill>
                <a:latin typeface="Founders Grotesk Light" panose="020B0303030202060203" pitchFamily="34" charset="0"/>
              </a:rPr>
              <a:t>Ufficio di mobilità internazionale</a:t>
            </a:r>
            <a:endParaRPr lang="en-US" dirty="0">
              <a:latin typeface="Founders Grotesk Light" panose="020B0303030202060203" pitchFamily="34" charset="0"/>
            </a:endParaRPr>
          </a:p>
        </p:txBody>
      </p:sp>
      <p:sp>
        <p:nvSpPr>
          <p:cNvPr id="8" name="Rectangle 7"/>
          <p:cNvSpPr/>
          <p:nvPr/>
        </p:nvSpPr>
        <p:spPr>
          <a:xfrm>
            <a:off x="4860566" y="1891953"/>
            <a:ext cx="3879243" cy="2308324"/>
          </a:xfrm>
          <a:prstGeom prst="rect">
            <a:avLst/>
          </a:prstGeom>
        </p:spPr>
        <p:txBody>
          <a:bodyPr wrap="square">
            <a:spAutoFit/>
          </a:bodyPr>
          <a:lstStyle/>
          <a:p>
            <a:pPr algn="just" fontAlgn="base">
              <a:lnSpc>
                <a:spcPct val="150000"/>
              </a:lnSpc>
              <a:spcAft>
                <a:spcPts val="0"/>
              </a:spcAft>
            </a:pPr>
            <a:endParaRPr lang="it-IT" u="sng" dirty="0">
              <a:solidFill>
                <a:srgbClr val="000000"/>
              </a:solidFill>
              <a:latin typeface="Founders Grotesk Light" panose="020B0303030202060203" pitchFamily="34" charset="0"/>
            </a:endParaRPr>
          </a:p>
          <a:p>
            <a:pPr algn="just" fontAlgn="base">
              <a:lnSpc>
                <a:spcPct val="150000"/>
              </a:lnSpc>
              <a:spcAft>
                <a:spcPts val="0"/>
              </a:spcAft>
            </a:pPr>
            <a:r>
              <a:rPr lang="it-IT" u="sng" dirty="0">
                <a:solidFill>
                  <a:srgbClr val="000000"/>
                </a:solidFill>
                <a:latin typeface="Founders Grotesk Light" panose="020B0303030202060203" pitchFamily="34" charset="0"/>
              </a:rPr>
              <a:t>Dipartimento ospitante</a:t>
            </a:r>
            <a:r>
              <a:rPr lang="it-IT" dirty="0">
                <a:solidFill>
                  <a:srgbClr val="000000"/>
                </a:solidFill>
                <a:latin typeface="Founders Grotesk Light" panose="020B0303030202060203" pitchFamily="34" charset="0"/>
              </a:rPr>
              <a:t>:</a:t>
            </a:r>
            <a:endParaRPr lang="it-IT" dirty="0">
              <a:solidFill>
                <a:srgbClr val="2E2D29"/>
              </a:solidFill>
              <a:latin typeface="Founders Grotesk Light" panose="020B0303030202060203" pitchFamily="34" charset="0"/>
            </a:endParaRPr>
          </a:p>
          <a:p>
            <a:pPr algn="just" fontAlgn="base">
              <a:spcAft>
                <a:spcPts val="0"/>
              </a:spcAft>
            </a:pPr>
            <a:r>
              <a:rPr lang="it-IT" dirty="0">
                <a:solidFill>
                  <a:srgbClr val="000000"/>
                </a:solidFill>
                <a:latin typeface="Founders Grotesk Light" panose="020B0303030202060203" pitchFamily="34" charset="0"/>
              </a:rPr>
              <a:t>Docente coordinatore dello scambio internazionale</a:t>
            </a:r>
            <a:endParaRPr lang="it-IT" u="sng" dirty="0">
              <a:solidFill>
                <a:srgbClr val="000000"/>
              </a:solidFill>
              <a:latin typeface="Founders Grotesk Light" panose="020B0303030202060203" pitchFamily="34" charset="0"/>
            </a:endParaRPr>
          </a:p>
          <a:p>
            <a:pPr algn="just" fontAlgn="base">
              <a:lnSpc>
                <a:spcPct val="150000"/>
              </a:lnSpc>
              <a:spcAft>
                <a:spcPts val="0"/>
              </a:spcAft>
            </a:pPr>
            <a:r>
              <a:rPr lang="it-IT" u="sng" dirty="0">
                <a:solidFill>
                  <a:srgbClr val="000000"/>
                </a:solidFill>
                <a:latin typeface="Founders Grotesk Light" panose="020B0303030202060203" pitchFamily="34" charset="0"/>
              </a:rPr>
              <a:t>Ateneo ospitante</a:t>
            </a:r>
            <a:r>
              <a:rPr lang="it-IT" dirty="0">
                <a:solidFill>
                  <a:srgbClr val="000000"/>
                </a:solidFill>
                <a:latin typeface="Founders Grotesk Light" panose="020B0303030202060203" pitchFamily="34" charset="0"/>
              </a:rPr>
              <a:t>:</a:t>
            </a:r>
          </a:p>
          <a:p>
            <a:pPr algn="just" fontAlgn="base">
              <a:lnSpc>
                <a:spcPct val="150000"/>
              </a:lnSpc>
              <a:spcAft>
                <a:spcPts val="0"/>
              </a:spcAft>
            </a:pPr>
            <a:r>
              <a:rPr lang="it-IT" dirty="0">
                <a:solidFill>
                  <a:srgbClr val="000000"/>
                </a:solidFill>
                <a:latin typeface="Founders Grotesk Light" panose="020B0303030202060203" pitchFamily="34" charset="0"/>
              </a:rPr>
              <a:t>Ufficio di mobilità internazionale</a:t>
            </a:r>
            <a:endParaRPr lang="en-US" dirty="0">
              <a:latin typeface="Founders Grotesk Light" panose="020B0303030202060203" pitchFamily="34" charset="0"/>
            </a:endParaRPr>
          </a:p>
        </p:txBody>
      </p:sp>
      <p:sp>
        <p:nvSpPr>
          <p:cNvPr id="9" name="Rectangle 8"/>
          <p:cNvSpPr/>
          <p:nvPr/>
        </p:nvSpPr>
        <p:spPr>
          <a:xfrm>
            <a:off x="4043486" y="1090564"/>
            <a:ext cx="1057027" cy="369332"/>
          </a:xfrm>
          <a:prstGeom prst="rect">
            <a:avLst/>
          </a:prstGeom>
        </p:spPr>
        <p:txBody>
          <a:bodyPr wrap="square">
            <a:spAutoFit/>
          </a:bodyPr>
          <a:lstStyle/>
          <a:p>
            <a:pPr algn="just" fontAlgn="base">
              <a:spcAft>
                <a:spcPts val="0"/>
              </a:spcAft>
            </a:pPr>
            <a:r>
              <a:rPr lang="it-IT" dirty="0">
                <a:solidFill>
                  <a:srgbClr val="000000"/>
                </a:solidFill>
                <a:latin typeface="Founders Grotesk Light" panose="020B0303030202060203" pitchFamily="34" charset="0"/>
              </a:rPr>
              <a:t>Studente</a:t>
            </a:r>
          </a:p>
        </p:txBody>
      </p:sp>
      <p:sp>
        <p:nvSpPr>
          <p:cNvPr id="2" name="Rounded Rectangle 1"/>
          <p:cNvSpPr/>
          <p:nvPr/>
        </p:nvSpPr>
        <p:spPr>
          <a:xfrm>
            <a:off x="242514" y="2022219"/>
            <a:ext cx="3985523" cy="1292825"/>
          </a:xfrm>
          <a:prstGeom prst="roundRect">
            <a:avLst/>
          </a:prstGeom>
          <a:solidFill>
            <a:srgbClr val="1F3D5A">
              <a:alpha val="17000"/>
            </a:srgbClr>
          </a:solidFill>
          <a:ln>
            <a:solidFill>
              <a:srgbClr val="1F3D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4744226" y="2766404"/>
            <a:ext cx="3985523" cy="548640"/>
          </a:xfrm>
          <a:prstGeom prst="roundRect">
            <a:avLst/>
          </a:prstGeom>
          <a:solidFill>
            <a:srgbClr val="1F3D5A">
              <a:alpha val="17000"/>
            </a:srgbClr>
          </a:solidFill>
          <a:ln>
            <a:solidFill>
              <a:srgbClr val="1F3D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238539" y="3776650"/>
            <a:ext cx="3993474" cy="357808"/>
          </a:xfrm>
          <a:prstGeom prst="roundRect">
            <a:avLst/>
          </a:prstGeom>
          <a:solidFill>
            <a:srgbClr val="801710">
              <a:alpha val="13000"/>
            </a:srgbClr>
          </a:solidFill>
          <a:ln>
            <a:solidFill>
              <a:srgbClr val="8017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4754286" y="3772521"/>
            <a:ext cx="3993474" cy="359133"/>
          </a:xfrm>
          <a:prstGeom prst="roundRect">
            <a:avLst/>
          </a:prstGeom>
          <a:solidFill>
            <a:srgbClr val="801710">
              <a:alpha val="13000"/>
            </a:srgbClr>
          </a:solidFill>
          <a:ln>
            <a:solidFill>
              <a:srgbClr val="8017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238539" y="1136610"/>
            <a:ext cx="8558385" cy="297866"/>
          </a:xfrm>
          <a:prstGeom prst="roundRect">
            <a:avLst/>
          </a:prstGeom>
          <a:solidFill>
            <a:srgbClr val="686252">
              <a:alpha val="8000"/>
            </a:srgbClr>
          </a:solidFill>
          <a:ln>
            <a:solidFill>
              <a:srgbClr val="6862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73125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FC3E185-B303-E445-8467-23FFD77D3467}"/>
              </a:ext>
            </a:extLst>
          </p:cNvPr>
          <p:cNvPicPr>
            <a:picLocks noChangeAspect="1"/>
          </p:cNvPicPr>
          <p:nvPr/>
        </p:nvPicPr>
        <p:blipFill>
          <a:blip r:embed="rId4"/>
          <a:stretch>
            <a:fillRect/>
          </a:stretch>
        </p:blipFill>
        <p:spPr>
          <a:xfrm>
            <a:off x="0" y="0"/>
            <a:ext cx="9144000" cy="836188"/>
          </a:xfrm>
          <a:prstGeom prst="rect">
            <a:avLst/>
          </a:prstGeom>
        </p:spPr>
      </p:pic>
      <p:sp>
        <p:nvSpPr>
          <p:cNvPr id="6" name="Rectangle 5"/>
          <p:cNvSpPr/>
          <p:nvPr/>
        </p:nvSpPr>
        <p:spPr>
          <a:xfrm>
            <a:off x="352771" y="1356202"/>
            <a:ext cx="8459926" cy="2862322"/>
          </a:xfrm>
          <a:prstGeom prst="rect">
            <a:avLst/>
          </a:prstGeom>
        </p:spPr>
        <p:txBody>
          <a:bodyPr wrap="square">
            <a:spAutoFit/>
          </a:bodyPr>
          <a:lstStyle/>
          <a:p>
            <a:pPr algn="just" fontAlgn="base"/>
            <a:r>
              <a:rPr lang="it-IT" sz="2000" dirty="0">
                <a:solidFill>
                  <a:srgbClr val="000000"/>
                </a:solidFill>
                <a:latin typeface="Founders Grotesk Light" panose="020B0303030202060203" pitchFamily="34" charset="0"/>
              </a:rPr>
              <a:t>Gli studenti regolarmente iscritti all’Università degli Studi di Trieste accedono ai programmi</a:t>
            </a:r>
            <a:r>
              <a:rPr lang="it-IT" sz="2000" dirty="0">
                <a:solidFill>
                  <a:srgbClr val="2E2D29"/>
                </a:solidFill>
                <a:latin typeface="Founders Grotesk Light" panose="020B0303030202060203" pitchFamily="34" charset="0"/>
              </a:rPr>
              <a:t> </a:t>
            </a:r>
            <a:r>
              <a:rPr lang="it-IT" sz="2000" dirty="0">
                <a:solidFill>
                  <a:srgbClr val="000000"/>
                </a:solidFill>
                <a:latin typeface="Founders Grotesk Light" panose="020B0303030202060203" pitchFamily="34" charset="0"/>
              </a:rPr>
              <a:t>di mobilità internazionale partecipando alle selezioni indette dall’Ateneo o dai Dipartimenti.</a:t>
            </a:r>
            <a:endParaRPr lang="it-IT" sz="2000" dirty="0">
              <a:solidFill>
                <a:srgbClr val="2E2D29"/>
              </a:solidFill>
              <a:latin typeface="Founders Grotesk Light" panose="020B0303030202060203" pitchFamily="34" charset="0"/>
            </a:endParaRPr>
          </a:p>
          <a:p>
            <a:pPr algn="just" fontAlgn="base">
              <a:spcAft>
                <a:spcPts val="0"/>
              </a:spcAft>
            </a:pPr>
            <a:endParaRPr lang="it-IT" sz="2000" dirty="0">
              <a:solidFill>
                <a:srgbClr val="000000"/>
              </a:solidFill>
              <a:latin typeface="Founders Grotesk Light" panose="020B0303030202060203" pitchFamily="34" charset="0"/>
            </a:endParaRPr>
          </a:p>
          <a:p>
            <a:pPr algn="just" fontAlgn="base">
              <a:spcAft>
                <a:spcPts val="0"/>
              </a:spcAft>
            </a:pPr>
            <a:r>
              <a:rPr lang="it-IT" sz="2000" dirty="0">
                <a:solidFill>
                  <a:srgbClr val="000000"/>
                </a:solidFill>
                <a:latin typeface="Founders Grotesk Light" panose="020B0303030202060203" pitchFamily="34" charset="0"/>
              </a:rPr>
              <a:t>Per partecipare alla selezione </a:t>
            </a:r>
            <a:r>
              <a:rPr lang="it-IT" sz="2000" b="1" dirty="0">
                <a:solidFill>
                  <a:srgbClr val="000000"/>
                </a:solidFill>
                <a:latin typeface="Founders Grotesk Light" panose="020B0303030202060203" pitchFamily="34" charset="0"/>
              </a:rPr>
              <a:t>gli interessati devono presentare la candidatura </a:t>
            </a:r>
            <a:r>
              <a:rPr lang="it-IT" sz="2000" dirty="0">
                <a:solidFill>
                  <a:srgbClr val="000000"/>
                </a:solidFill>
                <a:latin typeface="Founders Grotesk Light" panose="020B0303030202060203" pitchFamily="34" charset="0"/>
              </a:rPr>
              <a:t>per il proprio </a:t>
            </a:r>
            <a:r>
              <a:rPr lang="it-IT" sz="2000" b="1" dirty="0">
                <a:solidFill>
                  <a:srgbClr val="000000"/>
                </a:solidFill>
                <a:latin typeface="Founders Grotesk Light" panose="020B0303030202060203" pitchFamily="34" charset="0"/>
              </a:rPr>
              <a:t>Bando di riferimento </a:t>
            </a:r>
            <a:r>
              <a:rPr lang="it-IT" sz="2000" dirty="0">
                <a:solidFill>
                  <a:srgbClr val="000000"/>
                </a:solidFill>
                <a:latin typeface="Founders Grotesk Light" panose="020B0303030202060203" pitchFamily="34" charset="0"/>
              </a:rPr>
              <a:t>dopo essersi autenticati attraverso i servizi online di ESSE3. I candidati possono indicare fino a un </a:t>
            </a:r>
            <a:r>
              <a:rPr lang="it-IT" sz="2000" b="1" dirty="0">
                <a:solidFill>
                  <a:srgbClr val="000000"/>
                </a:solidFill>
                <a:latin typeface="Founders Grotesk Light" panose="020B0303030202060203" pitchFamily="34" charset="0"/>
              </a:rPr>
              <a:t>massimo di 4 destinazioni </a:t>
            </a:r>
            <a:r>
              <a:rPr lang="it-IT" sz="2000" dirty="0">
                <a:solidFill>
                  <a:srgbClr val="000000"/>
                </a:solidFill>
                <a:latin typeface="Founders Grotesk Light" panose="020B0303030202060203" pitchFamily="34" charset="0"/>
              </a:rPr>
              <a:t>di loro interesse </a:t>
            </a:r>
            <a:r>
              <a:rPr lang="it-IT" sz="2000" b="1" dirty="0">
                <a:solidFill>
                  <a:srgbClr val="000000"/>
                </a:solidFill>
                <a:latin typeface="Founders Grotesk Light" panose="020B0303030202060203" pitchFamily="34" charset="0"/>
              </a:rPr>
              <a:t>in ordine di preferenza</a:t>
            </a:r>
            <a:r>
              <a:rPr lang="it-IT" sz="2000" dirty="0">
                <a:solidFill>
                  <a:srgbClr val="000000"/>
                </a:solidFill>
                <a:latin typeface="Founders Grotesk Light" panose="020B0303030202060203" pitchFamily="34" charset="0"/>
              </a:rPr>
              <a:t>.</a:t>
            </a:r>
          </a:p>
          <a:p>
            <a:pPr algn="just" fontAlgn="base">
              <a:spcAft>
                <a:spcPts val="0"/>
              </a:spcAft>
            </a:pPr>
            <a:endParaRPr lang="it-IT" sz="2000" dirty="0">
              <a:solidFill>
                <a:srgbClr val="000000"/>
              </a:solidFill>
              <a:latin typeface="Founders Grotesk Light" panose="020B0303030202060203" pitchFamily="34" charset="0"/>
            </a:endParaRPr>
          </a:p>
        </p:txBody>
      </p:sp>
      <p:sp>
        <p:nvSpPr>
          <p:cNvPr id="8" name="CasellaDiTesto 4">
            <a:extLst>
              <a:ext uri="{FF2B5EF4-FFF2-40B4-BE49-F238E27FC236}">
                <a16:creationId xmlns:a16="http://schemas.microsoft.com/office/drawing/2014/main" id="{FF17ED5F-5680-5B40-A954-D09969114D11}"/>
              </a:ext>
            </a:extLst>
          </p:cNvPr>
          <p:cNvSpPr txBox="1"/>
          <p:nvPr/>
        </p:nvSpPr>
        <p:spPr>
          <a:xfrm>
            <a:off x="352770" y="327728"/>
            <a:ext cx="6947562" cy="415498"/>
          </a:xfrm>
          <a:prstGeom prst="rect">
            <a:avLst/>
          </a:prstGeom>
          <a:noFill/>
        </p:spPr>
        <p:txBody>
          <a:bodyPr wrap="square" rtlCol="0">
            <a:spAutoFit/>
          </a:bodyPr>
          <a:lstStyle/>
          <a:p>
            <a:r>
              <a:rPr lang="it-IT" sz="2100" b="1" dirty="0">
                <a:solidFill>
                  <a:schemeClr val="bg1"/>
                </a:solidFill>
                <a:latin typeface="Founders Grotesk" panose="020B0503030202060203" pitchFamily="34" charset="77"/>
                <a:ea typeface="Gibson SemiBold" charset="0"/>
                <a:cs typeface="Gibson SemiBold" charset="0"/>
              </a:rPr>
              <a:t>PARTECIPAZIONE ALLA MOBILITA’ INTERNAZIONALE</a:t>
            </a:r>
          </a:p>
        </p:txBody>
      </p:sp>
    </p:spTree>
    <p:extLst>
      <p:ext uri="{BB962C8B-B14F-4D97-AF65-F5344CB8AC3E}">
        <p14:creationId xmlns:p14="http://schemas.microsoft.com/office/powerpoint/2010/main" val="41328500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FC3E185-B303-E445-8467-23FFD77D3467}"/>
              </a:ext>
            </a:extLst>
          </p:cNvPr>
          <p:cNvPicPr>
            <a:picLocks noChangeAspect="1"/>
          </p:cNvPicPr>
          <p:nvPr/>
        </p:nvPicPr>
        <p:blipFill>
          <a:blip r:embed="rId4"/>
          <a:stretch>
            <a:fillRect/>
          </a:stretch>
        </p:blipFill>
        <p:spPr>
          <a:xfrm>
            <a:off x="0" y="0"/>
            <a:ext cx="9144000" cy="836188"/>
          </a:xfrm>
          <a:prstGeom prst="rect">
            <a:avLst/>
          </a:prstGeom>
        </p:spPr>
      </p:pic>
      <p:sp>
        <p:nvSpPr>
          <p:cNvPr id="8" name="CasellaDiTesto 4">
            <a:extLst>
              <a:ext uri="{FF2B5EF4-FFF2-40B4-BE49-F238E27FC236}">
                <a16:creationId xmlns:a16="http://schemas.microsoft.com/office/drawing/2014/main" id="{FF17ED5F-5680-5B40-A954-D09969114D11}"/>
              </a:ext>
            </a:extLst>
          </p:cNvPr>
          <p:cNvSpPr txBox="1"/>
          <p:nvPr/>
        </p:nvSpPr>
        <p:spPr>
          <a:xfrm>
            <a:off x="352770" y="327728"/>
            <a:ext cx="6947562" cy="415498"/>
          </a:xfrm>
          <a:prstGeom prst="rect">
            <a:avLst/>
          </a:prstGeom>
          <a:noFill/>
        </p:spPr>
        <p:txBody>
          <a:bodyPr wrap="square" rtlCol="0">
            <a:spAutoFit/>
          </a:bodyPr>
          <a:lstStyle/>
          <a:p>
            <a:r>
              <a:rPr lang="it-IT" sz="2100" b="1" dirty="0">
                <a:solidFill>
                  <a:schemeClr val="bg1"/>
                </a:solidFill>
                <a:latin typeface="Founders Grotesk" panose="020B0503030202060203" pitchFamily="34" charset="77"/>
                <a:ea typeface="Gibson SemiBold" charset="0"/>
                <a:cs typeface="Gibson SemiBold" charset="0"/>
              </a:rPr>
              <a:t>CRITERI DI SELEZIONE</a:t>
            </a:r>
          </a:p>
        </p:txBody>
      </p:sp>
      <p:sp>
        <p:nvSpPr>
          <p:cNvPr id="5" name="Rectangle 4"/>
          <p:cNvSpPr/>
          <p:nvPr/>
        </p:nvSpPr>
        <p:spPr>
          <a:xfrm>
            <a:off x="342900" y="1010379"/>
            <a:ext cx="8458200" cy="3447098"/>
          </a:xfrm>
          <a:prstGeom prst="rect">
            <a:avLst/>
          </a:prstGeom>
        </p:spPr>
        <p:txBody>
          <a:bodyPr wrap="square">
            <a:spAutoFit/>
          </a:bodyPr>
          <a:lstStyle/>
          <a:p>
            <a:pPr algn="just" fontAlgn="base"/>
            <a:r>
              <a:rPr lang="it-IT" sz="2000" dirty="0">
                <a:solidFill>
                  <a:srgbClr val="000000"/>
                </a:solidFill>
                <a:latin typeface="Founders Grotesk Light" panose="020B0303030202060203" pitchFamily="34" charset="0"/>
              </a:rPr>
              <a:t>I candidati ricevono un punteggio automaticamente determinato dalla </a:t>
            </a:r>
            <a:r>
              <a:rPr lang="it-IT" sz="2000" b="1" dirty="0">
                <a:solidFill>
                  <a:srgbClr val="000000"/>
                </a:solidFill>
                <a:latin typeface="Founders Grotesk Light" panose="020B0303030202060203" pitchFamily="34" charset="0"/>
              </a:rPr>
              <a:t>media aritmetica dei voti registrati in ESSE3 </a:t>
            </a:r>
            <a:r>
              <a:rPr lang="it-IT" sz="2000" dirty="0">
                <a:solidFill>
                  <a:srgbClr val="000000"/>
                </a:solidFill>
                <a:latin typeface="Founders Grotesk Light" panose="020B0303030202060203" pitchFamily="34" charset="0"/>
              </a:rPr>
              <a:t>e dal rapporto tra i crediti conseguiti rispetto ai crediti per anno, secondo l’algoritmo indicato nel Bando, a cui si somma </a:t>
            </a:r>
            <a:r>
              <a:rPr lang="it-IT" sz="2000" b="1" dirty="0">
                <a:solidFill>
                  <a:srgbClr val="000000"/>
                </a:solidFill>
                <a:latin typeface="Founders Grotesk Light" panose="020B0303030202060203" pitchFamily="34" charset="0"/>
              </a:rPr>
              <a:t>la valutazione dei Coordinatori degli scambi</a:t>
            </a:r>
            <a:r>
              <a:rPr lang="it-IT" sz="2000" dirty="0">
                <a:solidFill>
                  <a:srgbClr val="000000"/>
                </a:solidFill>
                <a:latin typeface="Founders Grotesk Light" panose="020B0303030202060203" pitchFamily="34" charset="0"/>
              </a:rPr>
              <a:t>, che possono assegnare un punteggio aggiuntivo.</a:t>
            </a:r>
          </a:p>
          <a:p>
            <a:pPr algn="just" fontAlgn="base"/>
            <a:endParaRPr lang="it-IT" sz="1000" dirty="0">
              <a:solidFill>
                <a:srgbClr val="000000"/>
              </a:solidFill>
              <a:latin typeface="Founders Grotesk Light" panose="020B0303030202060203" pitchFamily="34" charset="0"/>
            </a:endParaRPr>
          </a:p>
          <a:p>
            <a:pPr algn="just" fontAlgn="base"/>
            <a:endParaRPr lang="it-IT" sz="1000" dirty="0">
              <a:solidFill>
                <a:srgbClr val="000000"/>
              </a:solidFill>
              <a:latin typeface="Founders Grotesk Light" panose="020B0303030202060203" pitchFamily="34" charset="0"/>
            </a:endParaRPr>
          </a:p>
          <a:p>
            <a:pPr algn="just" fontAlgn="base"/>
            <a:endParaRPr lang="it-IT" sz="1000" dirty="0">
              <a:solidFill>
                <a:srgbClr val="000000"/>
              </a:solidFill>
              <a:latin typeface="Founders Grotesk Light" panose="020B0303030202060203" pitchFamily="34" charset="0"/>
            </a:endParaRPr>
          </a:p>
          <a:p>
            <a:pPr algn="just" fontAlgn="base"/>
            <a:r>
              <a:rPr lang="it-IT" sz="2000" dirty="0">
                <a:solidFill>
                  <a:srgbClr val="000000"/>
                </a:solidFill>
                <a:latin typeface="Founders Grotesk Light" panose="020B0303030202060203" pitchFamily="34" charset="0"/>
              </a:rPr>
              <a:t>Pubblicazione </a:t>
            </a:r>
            <a:r>
              <a:rPr lang="it-IT" sz="2000" b="1" dirty="0">
                <a:solidFill>
                  <a:srgbClr val="70240F"/>
                </a:solidFill>
                <a:latin typeface="Founders Grotesk" panose="020B0503030202060203" pitchFamily="34" charset="77"/>
              </a:rPr>
              <a:t>Bando Erasmus+ Studio 2025-2026</a:t>
            </a:r>
          </a:p>
          <a:p>
            <a:pPr algn="just" fontAlgn="base"/>
            <a:endParaRPr lang="it-IT" sz="800" b="1" dirty="0">
              <a:solidFill>
                <a:srgbClr val="70240F"/>
              </a:solidFill>
              <a:latin typeface="Founders Grotesk" panose="020B0503030202060203" pitchFamily="34" charset="77"/>
            </a:endParaRPr>
          </a:p>
          <a:p>
            <a:pPr marL="342900" indent="-342900" algn="just" fontAlgn="base">
              <a:buFontTx/>
              <a:buChar char="-"/>
            </a:pPr>
            <a:r>
              <a:rPr lang="it-IT" sz="2000" b="1" dirty="0">
                <a:solidFill>
                  <a:srgbClr val="000000"/>
                </a:solidFill>
                <a:latin typeface="Founders Grotesk Light" panose="020B0303030202060203" pitchFamily="34" charset="0"/>
              </a:rPr>
              <a:t>fine gennaio/inizio febbraio 2025</a:t>
            </a:r>
          </a:p>
          <a:p>
            <a:pPr marL="342900" indent="-342900" algn="just" fontAlgn="base">
              <a:buFontTx/>
              <a:buChar char="-"/>
            </a:pPr>
            <a:r>
              <a:rPr lang="it-IT" sz="2000" b="1" dirty="0">
                <a:solidFill>
                  <a:srgbClr val="000000"/>
                </a:solidFill>
                <a:latin typeface="Founders Grotesk Light" panose="020B0303030202060203" pitchFamily="34" charset="0"/>
              </a:rPr>
              <a:t>Scadenza indicativa di presentazione delle candidature: fine febbraio 2025</a:t>
            </a:r>
          </a:p>
          <a:p>
            <a:pPr marL="342900" indent="-342900" algn="just" fontAlgn="base">
              <a:buFontTx/>
              <a:buChar char="-"/>
            </a:pPr>
            <a:r>
              <a:rPr lang="it-IT" sz="2000" b="1" dirty="0">
                <a:solidFill>
                  <a:srgbClr val="000000"/>
                </a:solidFill>
                <a:latin typeface="Founders Grotesk Light" panose="020B0303030202060203" pitchFamily="34" charset="0"/>
              </a:rPr>
              <a:t>Eventuale seconda apertura: maggio 2025</a:t>
            </a:r>
          </a:p>
        </p:txBody>
      </p:sp>
    </p:spTree>
    <p:extLst>
      <p:ext uri="{BB962C8B-B14F-4D97-AF65-F5344CB8AC3E}">
        <p14:creationId xmlns:p14="http://schemas.microsoft.com/office/powerpoint/2010/main" val="8379277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FC3E185-B303-E445-8467-23FFD77D3467}"/>
              </a:ext>
            </a:extLst>
          </p:cNvPr>
          <p:cNvPicPr>
            <a:picLocks noChangeAspect="1"/>
          </p:cNvPicPr>
          <p:nvPr/>
        </p:nvPicPr>
        <p:blipFill>
          <a:blip r:embed="rId4"/>
          <a:stretch>
            <a:fillRect/>
          </a:stretch>
        </p:blipFill>
        <p:spPr>
          <a:xfrm>
            <a:off x="0" y="0"/>
            <a:ext cx="9144000" cy="836188"/>
          </a:xfrm>
          <a:prstGeom prst="rect">
            <a:avLst/>
          </a:prstGeom>
        </p:spPr>
      </p:pic>
      <p:sp>
        <p:nvSpPr>
          <p:cNvPr id="8" name="CasellaDiTesto 4">
            <a:extLst>
              <a:ext uri="{FF2B5EF4-FFF2-40B4-BE49-F238E27FC236}">
                <a16:creationId xmlns:a16="http://schemas.microsoft.com/office/drawing/2014/main" id="{FF17ED5F-5680-5B40-A954-D09969114D11}"/>
              </a:ext>
            </a:extLst>
          </p:cNvPr>
          <p:cNvSpPr txBox="1"/>
          <p:nvPr/>
        </p:nvSpPr>
        <p:spPr>
          <a:xfrm>
            <a:off x="352770" y="327728"/>
            <a:ext cx="6947562" cy="415498"/>
          </a:xfrm>
          <a:prstGeom prst="rect">
            <a:avLst/>
          </a:prstGeom>
          <a:noFill/>
        </p:spPr>
        <p:txBody>
          <a:bodyPr wrap="square" rtlCol="0">
            <a:spAutoFit/>
          </a:bodyPr>
          <a:lstStyle/>
          <a:p>
            <a:r>
              <a:rPr lang="it-IT" sz="2100" b="1" dirty="0">
                <a:solidFill>
                  <a:schemeClr val="bg1"/>
                </a:solidFill>
                <a:latin typeface="Founders Grotesk" panose="020B0503030202060203" pitchFamily="34" charset="77"/>
                <a:ea typeface="Gibson SemiBold" charset="0"/>
                <a:cs typeface="Gibson SemiBold" charset="0"/>
              </a:rPr>
              <a:t>CRITERI DI SELEZIONE</a:t>
            </a:r>
          </a:p>
        </p:txBody>
      </p:sp>
      <p:sp>
        <p:nvSpPr>
          <p:cNvPr id="5" name="Rectangle 4"/>
          <p:cNvSpPr/>
          <p:nvPr/>
        </p:nvSpPr>
        <p:spPr>
          <a:xfrm>
            <a:off x="352770" y="985800"/>
            <a:ext cx="8458200" cy="3600986"/>
          </a:xfrm>
          <a:prstGeom prst="rect">
            <a:avLst/>
          </a:prstGeom>
        </p:spPr>
        <p:txBody>
          <a:bodyPr wrap="square">
            <a:spAutoFit/>
          </a:bodyPr>
          <a:lstStyle/>
          <a:p>
            <a:pPr algn="just" fontAlgn="base"/>
            <a:r>
              <a:rPr lang="en-US" sz="2000" b="1" dirty="0">
                <a:solidFill>
                  <a:srgbClr val="C00000"/>
                </a:solidFill>
                <a:latin typeface="Founders Grotesk Light" panose="020B0303030202060203" pitchFamily="34" charset="0"/>
              </a:rPr>
              <a:t>LETTERA MOTIVAZIONALE</a:t>
            </a:r>
          </a:p>
          <a:p>
            <a:pPr algn="just" fontAlgn="base"/>
            <a:endParaRPr lang="it-IT" sz="1400" dirty="0">
              <a:solidFill>
                <a:srgbClr val="000000"/>
              </a:solidFill>
              <a:latin typeface="Founders Grotesk Light" panose="020B0303030202060203" pitchFamily="34" charset="0"/>
            </a:endParaRPr>
          </a:p>
          <a:p>
            <a:pPr algn="just" fontAlgn="base"/>
            <a:r>
              <a:rPr lang="it-IT" sz="1600" dirty="0">
                <a:solidFill>
                  <a:srgbClr val="000000"/>
                </a:solidFill>
                <a:latin typeface="Founders Grotesk Light" panose="020B0303030202060203" pitchFamily="34" charset="0"/>
              </a:rPr>
              <a:t>MOTIVA LA SCELTA DELLA DESTINAZIONE</a:t>
            </a:r>
          </a:p>
          <a:p>
            <a:pPr algn="just" fontAlgn="base"/>
            <a:r>
              <a:rPr lang="it-IT" sz="1600" dirty="0">
                <a:solidFill>
                  <a:srgbClr val="000000"/>
                </a:solidFill>
                <a:latin typeface="Founders Grotesk Light" panose="020B0303030202060203" pitchFamily="34" charset="0"/>
              </a:rPr>
              <a:t>Spiega perché hai scelto ciascuna destinazione ai fini del tuo percorso accademico, della specializzazione e/o dei progetti professionali che intendi sviluppare (nella valutazione si tiene conto della coerenza della destinazione che hai scelto con il tuo piano di studi).</a:t>
            </a:r>
          </a:p>
          <a:p>
            <a:pPr algn="just" fontAlgn="base"/>
            <a:endParaRPr lang="en-US" sz="1600" dirty="0">
              <a:solidFill>
                <a:srgbClr val="000000"/>
              </a:solidFill>
              <a:latin typeface="Founders Grotesk Light" panose="020B0303030202060203" pitchFamily="34" charset="0"/>
            </a:endParaRPr>
          </a:p>
          <a:p>
            <a:pPr algn="just" fontAlgn="base"/>
            <a:r>
              <a:rPr lang="it-IT" sz="1600" dirty="0">
                <a:solidFill>
                  <a:srgbClr val="000000"/>
                </a:solidFill>
                <a:latin typeface="Founders Grotesk Light" panose="020B0303030202060203" pitchFamily="34" charset="0"/>
              </a:rPr>
              <a:t>DESCRIVI LE TUE COMPETENZE LINGUISTICHE</a:t>
            </a:r>
          </a:p>
          <a:p>
            <a:pPr algn="just" fontAlgn="base"/>
            <a:r>
              <a:rPr lang="it-IT" sz="1600" dirty="0">
                <a:solidFill>
                  <a:srgbClr val="000000"/>
                </a:solidFill>
                <a:latin typeface="Founders Grotesk Light" panose="020B0303030202060203" pitchFamily="34" charset="0"/>
              </a:rPr>
              <a:t>Specifica se possiedi certificazioni/attestati ed il relativo livello di competenza oppure indica il livello presunto.</a:t>
            </a:r>
          </a:p>
          <a:p>
            <a:pPr algn="just" fontAlgn="base"/>
            <a:endParaRPr lang="en-US" sz="1600" dirty="0">
              <a:solidFill>
                <a:srgbClr val="000000"/>
              </a:solidFill>
              <a:latin typeface="Founders Grotesk Light" panose="020B0303030202060203" pitchFamily="34" charset="0"/>
            </a:endParaRPr>
          </a:p>
          <a:p>
            <a:pPr algn="just" fontAlgn="base"/>
            <a:r>
              <a:rPr lang="it-IT" sz="1600" dirty="0">
                <a:solidFill>
                  <a:srgbClr val="000000"/>
                </a:solidFill>
                <a:latin typeface="Founders Grotesk Light" panose="020B0303030202060203" pitchFamily="34" charset="0"/>
              </a:rPr>
              <a:t>ELENCA GLI ESAMI CHE VUOI SOSTENERE </a:t>
            </a:r>
          </a:p>
          <a:p>
            <a:pPr algn="just" fontAlgn="base"/>
            <a:r>
              <a:rPr lang="it-IT" sz="1600" dirty="0">
                <a:solidFill>
                  <a:srgbClr val="000000"/>
                </a:solidFill>
                <a:latin typeface="Founders Grotesk Light" panose="020B0303030202060203" pitchFamily="34" charset="0"/>
              </a:rPr>
              <a:t>Includi nella candidatura l’elenco degli esami che intendi sostenere all’estero ed i corrispettivi del tuo piano di studi.</a:t>
            </a:r>
          </a:p>
        </p:txBody>
      </p:sp>
    </p:spTree>
    <p:extLst>
      <p:ext uri="{BB962C8B-B14F-4D97-AF65-F5344CB8AC3E}">
        <p14:creationId xmlns:p14="http://schemas.microsoft.com/office/powerpoint/2010/main" val="13347516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FC3E185-B303-E445-8467-23FFD77D3467}"/>
              </a:ext>
            </a:extLst>
          </p:cNvPr>
          <p:cNvPicPr>
            <a:picLocks noChangeAspect="1"/>
          </p:cNvPicPr>
          <p:nvPr/>
        </p:nvPicPr>
        <p:blipFill>
          <a:blip r:embed="rId4"/>
          <a:stretch>
            <a:fillRect/>
          </a:stretch>
        </p:blipFill>
        <p:spPr>
          <a:xfrm>
            <a:off x="0" y="0"/>
            <a:ext cx="9144000" cy="836188"/>
          </a:xfrm>
          <a:prstGeom prst="rect">
            <a:avLst/>
          </a:prstGeom>
        </p:spPr>
      </p:pic>
      <p:sp>
        <p:nvSpPr>
          <p:cNvPr id="6" name="Rectangle 5"/>
          <p:cNvSpPr/>
          <p:nvPr/>
        </p:nvSpPr>
        <p:spPr>
          <a:xfrm>
            <a:off x="342037" y="1163916"/>
            <a:ext cx="8459926" cy="3970318"/>
          </a:xfrm>
          <a:prstGeom prst="rect">
            <a:avLst/>
          </a:prstGeom>
        </p:spPr>
        <p:txBody>
          <a:bodyPr wrap="square">
            <a:spAutoFit/>
          </a:bodyPr>
          <a:lstStyle/>
          <a:p>
            <a:pPr algn="just" fontAlgn="base">
              <a:spcAft>
                <a:spcPts val="0"/>
              </a:spcAft>
            </a:pPr>
            <a:r>
              <a:rPr lang="it-IT" sz="2000" dirty="0">
                <a:solidFill>
                  <a:srgbClr val="000000"/>
                </a:solidFill>
                <a:latin typeface="Founders Grotesk Light" panose="020B0303030202060203" pitchFamily="34" charset="0"/>
              </a:rPr>
              <a:t>Prima della partenza, gli studenti selezionati e l’Università degli Studi di Trieste sottoscrivono </a:t>
            </a:r>
            <a:r>
              <a:rPr lang="it-IT" sz="2000" b="1" dirty="0">
                <a:solidFill>
                  <a:srgbClr val="000000"/>
                </a:solidFill>
                <a:latin typeface="Founders Grotesk Light" panose="020B0303030202060203" pitchFamily="34" charset="0"/>
              </a:rPr>
              <a:t>l’accordo di studio/</a:t>
            </a:r>
            <a:r>
              <a:rPr lang="it-IT" sz="2000" b="1" dirty="0" err="1">
                <a:solidFill>
                  <a:srgbClr val="000000"/>
                </a:solidFill>
                <a:latin typeface="Founders Grotesk Light" panose="020B0303030202060203" pitchFamily="34" charset="0"/>
              </a:rPr>
              <a:t>traineeship</a:t>
            </a:r>
            <a:r>
              <a:rPr lang="it-IT" sz="2000" dirty="0">
                <a:solidFill>
                  <a:srgbClr val="000000"/>
                </a:solidFill>
                <a:latin typeface="Founders Grotesk Light" panose="020B0303030202060203" pitchFamily="34" charset="0"/>
              </a:rPr>
              <a:t>, che disciplina le condizioni di erogazione del contributo finanziario per la mobilità e</a:t>
            </a:r>
            <a:r>
              <a:rPr lang="it-IT" sz="2000" dirty="0">
                <a:latin typeface="Founders Grotesk Light" panose="020B0303030202060203" pitchFamily="34" charset="0"/>
              </a:rPr>
              <a:t> compilano il </a:t>
            </a:r>
            <a:r>
              <a:rPr lang="it-IT" sz="2000" b="1" dirty="0">
                <a:latin typeface="Founders Grotesk Light" panose="020B0303030202060203" pitchFamily="34" charset="0"/>
              </a:rPr>
              <a:t>Learning Agreement (LA).</a:t>
            </a:r>
          </a:p>
          <a:p>
            <a:pPr algn="just" fontAlgn="base">
              <a:spcAft>
                <a:spcPts val="0"/>
              </a:spcAft>
            </a:pPr>
            <a:endParaRPr lang="it-IT" sz="2000" b="1" dirty="0">
              <a:latin typeface="Founders Grotesk Light" panose="020B0303030202060203" pitchFamily="34" charset="0"/>
            </a:endParaRPr>
          </a:p>
          <a:p>
            <a:pPr algn="just" fontAlgn="base">
              <a:spcAft>
                <a:spcPts val="0"/>
              </a:spcAft>
            </a:pPr>
            <a:endParaRPr lang="it-IT" sz="2000" b="1" dirty="0">
              <a:latin typeface="Founders Grotesk Light" panose="020B0303030202060203" pitchFamily="34" charset="0"/>
            </a:endParaRPr>
          </a:p>
          <a:p>
            <a:pPr algn="just" fontAlgn="base">
              <a:spcAft>
                <a:spcPts val="0"/>
              </a:spcAft>
            </a:pPr>
            <a:endParaRPr lang="it-IT" sz="2000" b="1" dirty="0">
              <a:latin typeface="Founders Grotesk Light" panose="020B0303030202060203" pitchFamily="34" charset="0"/>
            </a:endParaRPr>
          </a:p>
          <a:p>
            <a:pPr algn="just" fontAlgn="base">
              <a:spcAft>
                <a:spcPts val="0"/>
              </a:spcAft>
            </a:pPr>
            <a:endParaRPr lang="it-IT" sz="2000" b="1" dirty="0">
              <a:latin typeface="Founders Grotesk Light" panose="020B0303030202060203" pitchFamily="34" charset="0"/>
            </a:endParaRPr>
          </a:p>
          <a:p>
            <a:pPr algn="just" fontAlgn="base">
              <a:spcAft>
                <a:spcPts val="0"/>
              </a:spcAft>
            </a:pPr>
            <a:endParaRPr lang="it-IT" sz="2000" b="1" dirty="0">
              <a:latin typeface="Founders Grotesk Light" panose="020B0303030202060203" pitchFamily="34" charset="0"/>
            </a:endParaRPr>
          </a:p>
          <a:p>
            <a:pPr algn="just" fontAlgn="base">
              <a:spcAft>
                <a:spcPts val="0"/>
              </a:spcAft>
            </a:pPr>
            <a:endParaRPr lang="it-IT" sz="3000" b="1" dirty="0">
              <a:solidFill>
                <a:srgbClr val="000000"/>
              </a:solidFill>
              <a:latin typeface="Founders Grotesk Light" panose="020B0303030202060203" pitchFamily="34" charset="0"/>
            </a:endParaRPr>
          </a:p>
          <a:p>
            <a:pPr algn="just" fontAlgn="base"/>
            <a:r>
              <a:rPr lang="it-IT" sz="1400" b="1" dirty="0">
                <a:latin typeface="Founders Grotesk Light" panose="020B0303030202060203" pitchFamily="34" charset="0"/>
              </a:rPr>
              <a:t>						</a:t>
            </a:r>
            <a:r>
              <a:rPr lang="it-IT" sz="1400" dirty="0">
                <a:solidFill>
                  <a:srgbClr val="70240F"/>
                </a:solidFill>
                <a:latin typeface="Founders Grotesk" panose="020B0503030202060203" pitchFamily="34" charset="77"/>
                <a:ea typeface="Gibson" charset="0"/>
                <a:cs typeface="Gibson" charset="0"/>
                <a:hlinkClick r:id="rId5" action="ppaction://hlinkfile"/>
              </a:rPr>
              <a:t>INFO Mobilità Internazionale</a:t>
            </a:r>
            <a:endParaRPr lang="it-IT" sz="1400" dirty="0">
              <a:solidFill>
                <a:srgbClr val="70240F"/>
              </a:solidFill>
              <a:latin typeface="Founders Grotesk" panose="020B0503030202060203" pitchFamily="34" charset="77"/>
              <a:ea typeface="Gibson" charset="0"/>
              <a:cs typeface="Gibson" charset="0"/>
            </a:endParaRPr>
          </a:p>
          <a:p>
            <a:pPr algn="just" fontAlgn="base"/>
            <a:r>
              <a:rPr lang="it-IT" sz="1400" dirty="0">
                <a:solidFill>
                  <a:srgbClr val="70240F"/>
                </a:solidFill>
                <a:latin typeface="Founders Grotesk" panose="020B0503030202060203" pitchFamily="34" charset="77"/>
                <a:ea typeface="Gibson" charset="0"/>
                <a:cs typeface="Gibson" charset="0"/>
              </a:rPr>
              <a:t>				    Studenti </a:t>
            </a:r>
            <a:r>
              <a:rPr lang="it-IT" sz="1400" dirty="0" err="1">
                <a:solidFill>
                  <a:srgbClr val="70240F"/>
                </a:solidFill>
                <a:latin typeface="Founders Grotesk" panose="020B0503030202060203" pitchFamily="34" charset="77"/>
                <a:ea typeface="Gibson" charset="0"/>
                <a:cs typeface="Gibson" charset="0"/>
              </a:rPr>
              <a:t>Outgoing</a:t>
            </a:r>
            <a:r>
              <a:rPr lang="it-IT" sz="1400" dirty="0">
                <a:solidFill>
                  <a:srgbClr val="70240F"/>
                </a:solidFill>
                <a:latin typeface="Founders Grotesk" panose="020B0503030202060203" pitchFamily="34" charset="77"/>
                <a:ea typeface="Gibson" charset="0"/>
                <a:cs typeface="Gibson" charset="0"/>
              </a:rPr>
              <a:t> – Programma ERASMUS +STUDIO   </a:t>
            </a:r>
          </a:p>
          <a:p>
            <a:pPr algn="just" fontAlgn="base">
              <a:spcAft>
                <a:spcPts val="0"/>
              </a:spcAft>
            </a:pPr>
            <a:endParaRPr lang="it-IT" sz="1400" b="1" dirty="0">
              <a:latin typeface="Founders Grotesk Light" panose="020B0303030202060203" pitchFamily="34" charset="0"/>
            </a:endParaRPr>
          </a:p>
        </p:txBody>
      </p:sp>
      <p:sp>
        <p:nvSpPr>
          <p:cNvPr id="8" name="CasellaDiTesto 4">
            <a:extLst>
              <a:ext uri="{FF2B5EF4-FFF2-40B4-BE49-F238E27FC236}">
                <a16:creationId xmlns:a16="http://schemas.microsoft.com/office/drawing/2014/main" id="{FF17ED5F-5680-5B40-A954-D09969114D11}"/>
              </a:ext>
            </a:extLst>
          </p:cNvPr>
          <p:cNvSpPr txBox="1"/>
          <p:nvPr/>
        </p:nvSpPr>
        <p:spPr>
          <a:xfrm>
            <a:off x="352770" y="327728"/>
            <a:ext cx="6947562" cy="415498"/>
          </a:xfrm>
          <a:prstGeom prst="rect">
            <a:avLst/>
          </a:prstGeom>
          <a:noFill/>
        </p:spPr>
        <p:txBody>
          <a:bodyPr wrap="square" rtlCol="0">
            <a:spAutoFit/>
          </a:bodyPr>
          <a:lstStyle/>
          <a:p>
            <a:r>
              <a:rPr lang="it-IT" sz="2100" b="1" dirty="0">
                <a:solidFill>
                  <a:schemeClr val="bg1"/>
                </a:solidFill>
                <a:latin typeface="Founders Grotesk" panose="020B0503030202060203" pitchFamily="34" charset="77"/>
                <a:ea typeface="Gibson SemiBold" charset="0"/>
                <a:cs typeface="Gibson SemiBold" charset="0"/>
              </a:rPr>
              <a:t>PARTECIPAZIONE ALLA MOBILITA’ INTERNAZIONALE</a:t>
            </a:r>
          </a:p>
        </p:txBody>
      </p:sp>
      <p:sp>
        <p:nvSpPr>
          <p:cNvPr id="5" name="Rectangle 4"/>
          <p:cNvSpPr/>
          <p:nvPr/>
        </p:nvSpPr>
        <p:spPr>
          <a:xfrm>
            <a:off x="1620677" y="2893883"/>
            <a:ext cx="6676845" cy="1077218"/>
          </a:xfrm>
          <a:prstGeom prst="rect">
            <a:avLst/>
          </a:prstGeom>
          <a:solidFill>
            <a:schemeClr val="bg1"/>
          </a:solidFill>
          <a:ln w="38100">
            <a:solidFill>
              <a:srgbClr val="1F3D5A"/>
            </a:solidFill>
          </a:ln>
          <a:effectLst>
            <a:outerShdw blurRad="546100" dist="825500" dir="8640000" algn="ctr" rotWithShape="0">
              <a:srgbClr val="1F3D5A">
                <a:alpha val="57000"/>
              </a:srgbClr>
            </a:outerShdw>
          </a:effectLst>
        </p:spPr>
        <p:txBody>
          <a:bodyPr wrap="square">
            <a:spAutoFit/>
          </a:bodyPr>
          <a:lstStyle/>
          <a:p>
            <a:pPr algn="just" fontAlgn="base">
              <a:spcAft>
                <a:spcPts val="0"/>
              </a:spcAft>
            </a:pPr>
            <a:r>
              <a:rPr lang="it-IT" sz="1600" b="1" dirty="0">
                <a:solidFill>
                  <a:srgbClr val="2E2D29"/>
                </a:solidFill>
                <a:latin typeface="Founders Grotesk Light" panose="020B0303030202060203" pitchFamily="34" charset="0"/>
              </a:rPr>
              <a:t>DEFINIZIONE: </a:t>
            </a:r>
            <a:r>
              <a:rPr lang="it-IT" sz="1600" b="1" i="1" dirty="0">
                <a:solidFill>
                  <a:srgbClr val="000000"/>
                </a:solidFill>
                <a:latin typeface="Founders Grotesk Light" panose="020B0303030202060203" pitchFamily="34" charset="0"/>
              </a:rPr>
              <a:t>Learning Agreement</a:t>
            </a:r>
            <a:endParaRPr lang="it-IT" sz="1600" b="1" dirty="0">
              <a:solidFill>
                <a:srgbClr val="2E2D29"/>
              </a:solidFill>
              <a:latin typeface="Founders Grotesk Light" panose="020B0303030202060203" pitchFamily="34" charset="0"/>
            </a:endParaRPr>
          </a:p>
          <a:p>
            <a:pPr algn="just" fontAlgn="base">
              <a:spcAft>
                <a:spcPts val="0"/>
              </a:spcAft>
            </a:pPr>
            <a:r>
              <a:rPr lang="it-IT" sz="1600" dirty="0">
                <a:solidFill>
                  <a:srgbClr val="000000"/>
                </a:solidFill>
                <a:latin typeface="Founders Grotesk Light" panose="020B0303030202060203" pitchFamily="34" charset="0"/>
              </a:rPr>
              <a:t>Documento che contiene il programma delle attività formative che lo studente intende svolgere</a:t>
            </a:r>
            <a:r>
              <a:rPr lang="it-IT" sz="1600" dirty="0">
                <a:solidFill>
                  <a:srgbClr val="2E2D29"/>
                </a:solidFill>
                <a:latin typeface="Founders Grotesk Light" panose="020B0303030202060203" pitchFamily="34" charset="0"/>
              </a:rPr>
              <a:t> </a:t>
            </a:r>
            <a:r>
              <a:rPr lang="it-IT" sz="1600" dirty="0">
                <a:solidFill>
                  <a:srgbClr val="000000"/>
                </a:solidFill>
                <a:latin typeface="Founders Grotesk Light" panose="020B0303030202060203" pitchFamily="34" charset="0"/>
              </a:rPr>
              <a:t>all’estero e le corrispondenti attività riconosciute dall’Università degli Studi di Trieste.</a:t>
            </a:r>
            <a:endParaRPr lang="it-IT" sz="1600" dirty="0">
              <a:solidFill>
                <a:srgbClr val="2E2D29"/>
              </a:solidFill>
              <a:latin typeface="Founders Grotesk Light" panose="020B0303030202060203" pitchFamily="34" charset="0"/>
            </a:endParaRPr>
          </a:p>
        </p:txBody>
      </p:sp>
    </p:spTree>
    <p:extLst>
      <p:ext uri="{BB962C8B-B14F-4D97-AF65-F5344CB8AC3E}">
        <p14:creationId xmlns:p14="http://schemas.microsoft.com/office/powerpoint/2010/main" val="1867277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FC3E185-B303-E445-8467-23FFD77D3467}"/>
              </a:ext>
            </a:extLst>
          </p:cNvPr>
          <p:cNvPicPr>
            <a:picLocks noChangeAspect="1"/>
          </p:cNvPicPr>
          <p:nvPr/>
        </p:nvPicPr>
        <p:blipFill>
          <a:blip r:embed="rId4"/>
          <a:stretch>
            <a:fillRect/>
          </a:stretch>
        </p:blipFill>
        <p:spPr>
          <a:xfrm>
            <a:off x="0" y="0"/>
            <a:ext cx="9144000" cy="836188"/>
          </a:xfrm>
          <a:prstGeom prst="rect">
            <a:avLst/>
          </a:prstGeom>
        </p:spPr>
      </p:pic>
      <p:sp>
        <p:nvSpPr>
          <p:cNvPr id="8" name="CasellaDiTesto 4">
            <a:extLst>
              <a:ext uri="{FF2B5EF4-FFF2-40B4-BE49-F238E27FC236}">
                <a16:creationId xmlns:a16="http://schemas.microsoft.com/office/drawing/2014/main" id="{FF17ED5F-5680-5B40-A954-D09969114D11}"/>
              </a:ext>
            </a:extLst>
          </p:cNvPr>
          <p:cNvSpPr txBox="1"/>
          <p:nvPr/>
        </p:nvSpPr>
        <p:spPr>
          <a:xfrm>
            <a:off x="352770" y="327728"/>
            <a:ext cx="6947562" cy="415498"/>
          </a:xfrm>
          <a:prstGeom prst="rect">
            <a:avLst/>
          </a:prstGeom>
          <a:noFill/>
        </p:spPr>
        <p:txBody>
          <a:bodyPr wrap="square" rtlCol="0">
            <a:spAutoFit/>
          </a:bodyPr>
          <a:lstStyle/>
          <a:p>
            <a:r>
              <a:rPr lang="it-IT" sz="2100" b="1" dirty="0">
                <a:solidFill>
                  <a:schemeClr val="bg1"/>
                </a:solidFill>
                <a:latin typeface="Founders Grotesk" panose="020B0503030202060203" pitchFamily="34" charset="77"/>
                <a:ea typeface="Gibson SemiBold" charset="0"/>
                <a:cs typeface="Gibson SemiBold" charset="0"/>
              </a:rPr>
              <a:t>LEARNING AGREEMENT</a:t>
            </a:r>
          </a:p>
        </p:txBody>
      </p:sp>
      <p:sp>
        <p:nvSpPr>
          <p:cNvPr id="6" name="Rectangle 5"/>
          <p:cNvSpPr/>
          <p:nvPr/>
        </p:nvSpPr>
        <p:spPr>
          <a:xfrm>
            <a:off x="352770" y="1281782"/>
            <a:ext cx="8287647" cy="2862322"/>
          </a:xfrm>
          <a:prstGeom prst="rect">
            <a:avLst/>
          </a:prstGeom>
        </p:spPr>
        <p:txBody>
          <a:bodyPr wrap="square">
            <a:spAutoFit/>
          </a:bodyPr>
          <a:lstStyle/>
          <a:p>
            <a:pPr algn="just" fontAlgn="base">
              <a:spcAft>
                <a:spcPts val="0"/>
              </a:spcAft>
            </a:pPr>
            <a:r>
              <a:rPr lang="it-IT" sz="2000" dirty="0">
                <a:solidFill>
                  <a:srgbClr val="000000"/>
                </a:solidFill>
                <a:latin typeface="Founders Grotesk Light" panose="020B0303030202060203" pitchFamily="34" charset="0"/>
              </a:rPr>
              <a:t> Il Learning Agreement si compone di tre parti:</a:t>
            </a:r>
            <a:endParaRPr lang="it-IT" sz="2000" dirty="0">
              <a:solidFill>
                <a:srgbClr val="2E2D29"/>
              </a:solidFill>
              <a:latin typeface="Founders Grotesk Light" panose="020B0303030202060203" pitchFamily="34" charset="0"/>
            </a:endParaRPr>
          </a:p>
          <a:p>
            <a:pPr algn="just" fontAlgn="base">
              <a:spcAft>
                <a:spcPts val="0"/>
              </a:spcAft>
            </a:pPr>
            <a:endParaRPr lang="it-IT" sz="2000" dirty="0">
              <a:solidFill>
                <a:srgbClr val="000000"/>
              </a:solidFill>
              <a:latin typeface="Founders Grotesk Light" panose="020B0303030202060203" pitchFamily="34" charset="0"/>
            </a:endParaRPr>
          </a:p>
          <a:p>
            <a:pPr marL="285750" indent="-285750" algn="just" fontAlgn="base">
              <a:spcAft>
                <a:spcPts val="0"/>
              </a:spcAft>
              <a:buFont typeface="Arial" panose="020B0604020202020204" pitchFamily="34" charset="0"/>
              <a:buChar char="•"/>
            </a:pPr>
            <a:r>
              <a:rPr lang="it-IT" sz="2000" b="1" dirty="0" err="1">
                <a:solidFill>
                  <a:srgbClr val="000000"/>
                </a:solidFill>
                <a:effectLst>
                  <a:outerShdw blurRad="38100" dist="38100" dir="2700000" algn="tl">
                    <a:srgbClr val="000000">
                      <a:alpha val="43137"/>
                    </a:srgbClr>
                  </a:outerShdw>
                </a:effectLst>
                <a:latin typeface="Founders Grotesk Light" panose="020B0303030202060203" pitchFamily="34" charset="0"/>
              </a:rPr>
              <a:t>Before</a:t>
            </a:r>
            <a:r>
              <a:rPr lang="it-IT" sz="2000" b="1" dirty="0">
                <a:solidFill>
                  <a:srgbClr val="000000"/>
                </a:solidFill>
                <a:effectLst>
                  <a:outerShdw blurRad="38100" dist="38100" dir="2700000" algn="tl">
                    <a:srgbClr val="000000">
                      <a:alpha val="43137"/>
                    </a:srgbClr>
                  </a:outerShdw>
                </a:effectLst>
                <a:latin typeface="Founders Grotesk Light" panose="020B0303030202060203" pitchFamily="34" charset="0"/>
              </a:rPr>
              <a:t> the </a:t>
            </a:r>
            <a:r>
              <a:rPr lang="it-IT" sz="2000" b="1" dirty="0" err="1">
                <a:solidFill>
                  <a:srgbClr val="000000"/>
                </a:solidFill>
                <a:effectLst>
                  <a:outerShdw blurRad="38100" dist="38100" dir="2700000" algn="tl">
                    <a:srgbClr val="000000">
                      <a:alpha val="43137"/>
                    </a:srgbClr>
                  </a:outerShdw>
                </a:effectLst>
                <a:latin typeface="Founders Grotesk Light" panose="020B0303030202060203" pitchFamily="34" charset="0"/>
              </a:rPr>
              <a:t>mobility</a:t>
            </a:r>
            <a:endParaRPr lang="it-IT" sz="2000" dirty="0">
              <a:solidFill>
                <a:srgbClr val="2E2D29"/>
              </a:solidFill>
              <a:latin typeface="Founders Grotesk Light" panose="020B0303030202060203" pitchFamily="34" charset="0"/>
            </a:endParaRPr>
          </a:p>
          <a:p>
            <a:pPr marL="285750" indent="-285750" algn="just" fontAlgn="base">
              <a:spcAft>
                <a:spcPts val="0"/>
              </a:spcAft>
              <a:buFont typeface="Arial" panose="020B0604020202020204" pitchFamily="34" charset="0"/>
              <a:buChar char="•"/>
            </a:pPr>
            <a:endParaRPr lang="it-IT" sz="2000" dirty="0">
              <a:solidFill>
                <a:srgbClr val="000000"/>
              </a:solidFill>
              <a:latin typeface="Founders Grotesk Light" panose="020B0303030202060203" pitchFamily="34" charset="0"/>
            </a:endParaRPr>
          </a:p>
          <a:p>
            <a:pPr marL="285750" indent="-285750" algn="just" fontAlgn="base">
              <a:spcAft>
                <a:spcPts val="0"/>
              </a:spcAft>
              <a:buFont typeface="Arial" panose="020B0604020202020204" pitchFamily="34" charset="0"/>
              <a:buChar char="•"/>
            </a:pPr>
            <a:r>
              <a:rPr lang="it-IT" sz="2000" b="1" dirty="0" err="1">
                <a:solidFill>
                  <a:srgbClr val="000000"/>
                </a:solidFill>
                <a:effectLst>
                  <a:outerShdw blurRad="38100" dist="38100" dir="2700000" algn="tl">
                    <a:srgbClr val="000000">
                      <a:alpha val="43137"/>
                    </a:srgbClr>
                  </a:outerShdw>
                </a:effectLst>
                <a:latin typeface="Founders Grotesk Light" panose="020B0303030202060203" pitchFamily="34" charset="0"/>
              </a:rPr>
              <a:t>During</a:t>
            </a:r>
            <a:r>
              <a:rPr lang="it-IT" sz="2000" b="1" dirty="0">
                <a:solidFill>
                  <a:srgbClr val="000000"/>
                </a:solidFill>
                <a:effectLst>
                  <a:outerShdw blurRad="38100" dist="38100" dir="2700000" algn="tl">
                    <a:srgbClr val="000000">
                      <a:alpha val="43137"/>
                    </a:srgbClr>
                  </a:outerShdw>
                </a:effectLst>
                <a:latin typeface="Founders Grotesk Light" panose="020B0303030202060203" pitchFamily="34" charset="0"/>
              </a:rPr>
              <a:t> the </a:t>
            </a:r>
            <a:r>
              <a:rPr lang="it-IT" sz="2000" b="1" dirty="0" err="1">
                <a:solidFill>
                  <a:srgbClr val="000000"/>
                </a:solidFill>
                <a:effectLst>
                  <a:outerShdw blurRad="38100" dist="38100" dir="2700000" algn="tl">
                    <a:srgbClr val="000000">
                      <a:alpha val="43137"/>
                    </a:srgbClr>
                  </a:outerShdw>
                </a:effectLst>
                <a:latin typeface="Founders Grotesk Light" panose="020B0303030202060203" pitchFamily="34" charset="0"/>
              </a:rPr>
              <a:t>mobility</a:t>
            </a:r>
            <a:r>
              <a:rPr lang="it-IT" sz="2000" dirty="0">
                <a:solidFill>
                  <a:srgbClr val="000000"/>
                </a:solidFill>
                <a:latin typeface="Founders Grotesk Light" panose="020B0303030202060203" pitchFamily="34" charset="0"/>
              </a:rPr>
              <a:t>, solo nel caso in cui si rendano necessarie modifiche al Learning Agreement originario</a:t>
            </a:r>
          </a:p>
          <a:p>
            <a:pPr marL="285750" indent="-285750" algn="just" fontAlgn="base">
              <a:spcAft>
                <a:spcPts val="0"/>
              </a:spcAft>
              <a:buFont typeface="Arial" panose="020B0604020202020204" pitchFamily="34" charset="0"/>
              <a:buChar char="•"/>
            </a:pPr>
            <a:endParaRPr lang="it-IT" sz="2000" dirty="0">
              <a:solidFill>
                <a:srgbClr val="000000"/>
              </a:solidFill>
              <a:latin typeface="Founders Grotesk Light" panose="020B0303030202060203" pitchFamily="34" charset="0"/>
            </a:endParaRPr>
          </a:p>
          <a:p>
            <a:pPr marL="285750" indent="-285750" algn="just" fontAlgn="base">
              <a:spcAft>
                <a:spcPts val="0"/>
              </a:spcAft>
              <a:buFont typeface="Arial" panose="020B0604020202020204" pitchFamily="34" charset="0"/>
              <a:buChar char="•"/>
            </a:pPr>
            <a:r>
              <a:rPr lang="it-IT" sz="2000" b="1" dirty="0" err="1">
                <a:solidFill>
                  <a:srgbClr val="000000"/>
                </a:solidFill>
                <a:effectLst>
                  <a:outerShdw blurRad="38100" dist="38100" dir="2700000" algn="tl">
                    <a:srgbClr val="000000">
                      <a:alpha val="43137"/>
                    </a:srgbClr>
                  </a:outerShdw>
                </a:effectLst>
                <a:latin typeface="Founders Grotesk Light" panose="020B0303030202060203" pitchFamily="34" charset="0"/>
              </a:rPr>
              <a:t>After</a:t>
            </a:r>
            <a:r>
              <a:rPr lang="it-IT" sz="2000" b="1" dirty="0">
                <a:solidFill>
                  <a:srgbClr val="000000"/>
                </a:solidFill>
                <a:effectLst>
                  <a:outerShdw blurRad="38100" dist="38100" dir="2700000" algn="tl">
                    <a:srgbClr val="000000">
                      <a:alpha val="43137"/>
                    </a:srgbClr>
                  </a:outerShdw>
                </a:effectLst>
                <a:latin typeface="Founders Grotesk Light" panose="020B0303030202060203" pitchFamily="34" charset="0"/>
              </a:rPr>
              <a:t> the </a:t>
            </a:r>
            <a:r>
              <a:rPr lang="it-IT" sz="2000" b="1" dirty="0" err="1">
                <a:solidFill>
                  <a:srgbClr val="000000"/>
                </a:solidFill>
                <a:effectLst>
                  <a:outerShdw blurRad="38100" dist="38100" dir="2700000" algn="tl">
                    <a:srgbClr val="000000">
                      <a:alpha val="43137"/>
                    </a:srgbClr>
                  </a:outerShdw>
                </a:effectLst>
                <a:latin typeface="Founders Grotesk Light" panose="020B0303030202060203" pitchFamily="34" charset="0"/>
              </a:rPr>
              <a:t>mobility</a:t>
            </a:r>
            <a:r>
              <a:rPr lang="it-IT" sz="2000" dirty="0">
                <a:solidFill>
                  <a:srgbClr val="000000"/>
                </a:solidFill>
                <a:latin typeface="Founders Grotesk Light" panose="020B0303030202060203" pitchFamily="34" charset="0"/>
              </a:rPr>
              <a:t>, o </a:t>
            </a:r>
            <a:r>
              <a:rPr lang="it-IT" sz="2000" dirty="0" err="1">
                <a:solidFill>
                  <a:srgbClr val="000000"/>
                </a:solidFill>
                <a:latin typeface="Founders Grotesk Light" panose="020B0303030202060203" pitchFamily="34" charset="0"/>
              </a:rPr>
              <a:t>Transcript</a:t>
            </a:r>
            <a:r>
              <a:rPr lang="it-IT" sz="2000" dirty="0">
                <a:solidFill>
                  <a:srgbClr val="000000"/>
                </a:solidFill>
                <a:latin typeface="Founders Grotesk Light" panose="020B0303030202060203" pitchFamily="34" charset="0"/>
              </a:rPr>
              <a:t> of </a:t>
            </a:r>
            <a:r>
              <a:rPr lang="it-IT" sz="2000" dirty="0" err="1">
                <a:solidFill>
                  <a:srgbClr val="000000"/>
                </a:solidFill>
                <a:latin typeface="Founders Grotesk Light" panose="020B0303030202060203" pitchFamily="34" charset="0"/>
              </a:rPr>
              <a:t>records</a:t>
            </a:r>
            <a:r>
              <a:rPr lang="it-IT" sz="2000" dirty="0">
                <a:solidFill>
                  <a:srgbClr val="000000"/>
                </a:solidFill>
                <a:latin typeface="Founders Grotesk Light" panose="020B0303030202060203" pitchFamily="34" charset="0"/>
              </a:rPr>
              <a:t>, prodotto dall’Ateneo partner per attestare le attività svolte e i risultati conseguiti</a:t>
            </a:r>
            <a:endParaRPr lang="it-IT" sz="2000" dirty="0">
              <a:solidFill>
                <a:srgbClr val="2E2D29"/>
              </a:solidFill>
              <a:latin typeface="Founders Grotesk Light" panose="020B0303030202060203" pitchFamily="34" charset="0"/>
            </a:endParaRPr>
          </a:p>
        </p:txBody>
      </p:sp>
    </p:spTree>
    <p:extLst>
      <p:ext uri="{BB962C8B-B14F-4D97-AF65-F5344CB8AC3E}">
        <p14:creationId xmlns:p14="http://schemas.microsoft.com/office/powerpoint/2010/main" val="23791052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FC3E185-B303-E445-8467-23FFD77D3467}"/>
              </a:ext>
            </a:extLst>
          </p:cNvPr>
          <p:cNvPicPr>
            <a:picLocks noChangeAspect="1"/>
          </p:cNvPicPr>
          <p:nvPr/>
        </p:nvPicPr>
        <p:blipFill>
          <a:blip r:embed="rId4"/>
          <a:stretch>
            <a:fillRect/>
          </a:stretch>
        </p:blipFill>
        <p:spPr>
          <a:xfrm>
            <a:off x="0" y="0"/>
            <a:ext cx="9144000" cy="836188"/>
          </a:xfrm>
          <a:prstGeom prst="rect">
            <a:avLst/>
          </a:prstGeom>
        </p:spPr>
      </p:pic>
      <p:sp>
        <p:nvSpPr>
          <p:cNvPr id="8" name="CasellaDiTesto 4">
            <a:extLst>
              <a:ext uri="{FF2B5EF4-FFF2-40B4-BE49-F238E27FC236}">
                <a16:creationId xmlns:a16="http://schemas.microsoft.com/office/drawing/2014/main" id="{FF17ED5F-5680-5B40-A954-D09969114D11}"/>
              </a:ext>
            </a:extLst>
          </p:cNvPr>
          <p:cNvSpPr txBox="1"/>
          <p:nvPr/>
        </p:nvSpPr>
        <p:spPr>
          <a:xfrm>
            <a:off x="352770" y="327728"/>
            <a:ext cx="6947562" cy="415498"/>
          </a:xfrm>
          <a:prstGeom prst="rect">
            <a:avLst/>
          </a:prstGeom>
          <a:noFill/>
        </p:spPr>
        <p:txBody>
          <a:bodyPr wrap="square" rtlCol="0">
            <a:spAutoFit/>
          </a:bodyPr>
          <a:lstStyle/>
          <a:p>
            <a:r>
              <a:rPr lang="it-IT" sz="2100" b="1" dirty="0">
                <a:solidFill>
                  <a:schemeClr val="bg1"/>
                </a:solidFill>
                <a:latin typeface="Founders Grotesk" panose="020B0503030202060203" pitchFamily="34" charset="77"/>
                <a:ea typeface="Gibson SemiBold" charset="0"/>
                <a:cs typeface="Gibson SemiBold" charset="0"/>
              </a:rPr>
              <a:t>LEARNING AGREEMENT</a:t>
            </a:r>
          </a:p>
        </p:txBody>
      </p:sp>
      <p:sp>
        <p:nvSpPr>
          <p:cNvPr id="6" name="Rectangle 5"/>
          <p:cNvSpPr/>
          <p:nvPr/>
        </p:nvSpPr>
        <p:spPr>
          <a:xfrm>
            <a:off x="352770" y="847267"/>
            <a:ext cx="8287647" cy="3785652"/>
          </a:xfrm>
          <a:prstGeom prst="rect">
            <a:avLst/>
          </a:prstGeom>
        </p:spPr>
        <p:txBody>
          <a:bodyPr wrap="square">
            <a:spAutoFit/>
          </a:bodyPr>
          <a:lstStyle/>
          <a:p>
            <a:pPr algn="just" fontAlgn="base"/>
            <a:r>
              <a:rPr lang="it-IT" sz="2000" dirty="0">
                <a:solidFill>
                  <a:srgbClr val="000000"/>
                </a:solidFill>
                <a:latin typeface="Founders Grotesk Light" panose="020B0303030202060203" pitchFamily="34" charset="0"/>
              </a:rPr>
              <a:t>Il Learning Agreement è predisposto dallo studente in </a:t>
            </a:r>
            <a:r>
              <a:rPr lang="it-IT" sz="2000" b="1" dirty="0">
                <a:solidFill>
                  <a:srgbClr val="000000"/>
                </a:solidFill>
                <a:effectLst>
                  <a:outerShdw blurRad="38100" dist="38100" dir="2700000" algn="tl">
                    <a:srgbClr val="000000">
                      <a:alpha val="43137"/>
                    </a:srgbClr>
                  </a:outerShdw>
                </a:effectLst>
                <a:latin typeface="Founders Grotesk Light" panose="020B0303030202060203" pitchFamily="34" charset="0"/>
              </a:rPr>
              <a:t>collaborazione</a:t>
            </a:r>
            <a:r>
              <a:rPr lang="it-IT" sz="2000" dirty="0">
                <a:solidFill>
                  <a:srgbClr val="000000"/>
                </a:solidFill>
                <a:latin typeface="Founders Grotesk Light" panose="020B0303030202060203" pitchFamily="34" charset="0"/>
              </a:rPr>
              <a:t> con </a:t>
            </a:r>
            <a:r>
              <a:rPr lang="it-IT" sz="2000" b="1" dirty="0">
                <a:solidFill>
                  <a:srgbClr val="000000"/>
                </a:solidFill>
                <a:latin typeface="Founders Grotesk Light" panose="020B0303030202060203" pitchFamily="34" charset="0"/>
              </a:rPr>
              <a:t>il docente coordinatore dello scambio</a:t>
            </a:r>
            <a:r>
              <a:rPr lang="it-IT" sz="2000" dirty="0">
                <a:solidFill>
                  <a:srgbClr val="000000"/>
                </a:solidFill>
                <a:latin typeface="Founders Grotesk Light" panose="020B0303030202060203" pitchFamily="34" charset="0"/>
              </a:rPr>
              <a:t>, con </a:t>
            </a:r>
            <a:r>
              <a:rPr lang="it-IT" sz="2000" b="1" dirty="0">
                <a:solidFill>
                  <a:srgbClr val="000000"/>
                </a:solidFill>
                <a:latin typeface="Founders Grotesk Light" panose="020B0303030202060203" pitchFamily="34" charset="0"/>
              </a:rPr>
              <a:t>il</a:t>
            </a:r>
            <a:r>
              <a:rPr lang="it-IT" sz="2000" dirty="0">
                <a:solidFill>
                  <a:srgbClr val="000000"/>
                </a:solidFill>
                <a:latin typeface="Founders Grotesk Light" panose="020B0303030202060203" pitchFamily="34" charset="0"/>
              </a:rPr>
              <a:t> </a:t>
            </a:r>
            <a:r>
              <a:rPr lang="it-IT" sz="2000" b="1" dirty="0">
                <a:solidFill>
                  <a:srgbClr val="000000"/>
                </a:solidFill>
                <a:latin typeface="Founders Grotesk Light" panose="020B0303030202060203" pitchFamily="34" charset="0"/>
              </a:rPr>
              <a:t>coordinatore del corso di studi </a:t>
            </a:r>
            <a:r>
              <a:rPr lang="it-IT" sz="2000" dirty="0">
                <a:solidFill>
                  <a:srgbClr val="000000"/>
                </a:solidFill>
                <a:latin typeface="Founders Grotesk Light" panose="020B0303030202060203" pitchFamily="34" charset="0"/>
              </a:rPr>
              <a:t>e con </a:t>
            </a:r>
            <a:r>
              <a:rPr lang="it-IT" sz="2000" b="1" dirty="0">
                <a:solidFill>
                  <a:srgbClr val="000000"/>
                </a:solidFill>
                <a:latin typeface="Founders Grotesk Light" panose="020B0303030202060203" pitchFamily="34" charset="0"/>
              </a:rPr>
              <a:t>il delegato della mobilità del Dipartimento</a:t>
            </a:r>
            <a:r>
              <a:rPr lang="it-IT" sz="2000" dirty="0">
                <a:solidFill>
                  <a:srgbClr val="000000"/>
                </a:solidFill>
                <a:latin typeface="Founders Grotesk Light" panose="020B0303030202060203" pitchFamily="34" charset="0"/>
              </a:rPr>
              <a:t>.</a:t>
            </a:r>
          </a:p>
          <a:p>
            <a:pPr algn="just" fontAlgn="base">
              <a:spcAft>
                <a:spcPts val="0"/>
              </a:spcAft>
            </a:pPr>
            <a:endParaRPr lang="it-IT" sz="2000" dirty="0">
              <a:solidFill>
                <a:srgbClr val="000000"/>
              </a:solidFill>
              <a:latin typeface="Founders Grotesk Light" panose="020B0303030202060203" pitchFamily="34" charset="0"/>
            </a:endParaRPr>
          </a:p>
          <a:p>
            <a:pPr algn="just" fontAlgn="base">
              <a:spcAft>
                <a:spcPts val="0"/>
              </a:spcAft>
            </a:pPr>
            <a:r>
              <a:rPr lang="it-IT" sz="2000" dirty="0">
                <a:solidFill>
                  <a:srgbClr val="000000"/>
                </a:solidFill>
                <a:latin typeface="Founders Grotesk Light" panose="020B0303030202060203" pitchFamily="34" charset="0"/>
              </a:rPr>
              <a:t>Le attività formative svolte durante la mobilità si riferiscono a un numero di crediti (</a:t>
            </a:r>
            <a:r>
              <a:rPr lang="it-IT" sz="2000" b="1" dirty="0">
                <a:solidFill>
                  <a:srgbClr val="000000"/>
                </a:solidFill>
                <a:latin typeface="Founders Grotesk Light" panose="020B0303030202060203" pitchFamily="34" charset="0"/>
              </a:rPr>
              <a:t>ECTS=CFU</a:t>
            </a:r>
            <a:r>
              <a:rPr lang="it-IT" sz="2000" dirty="0">
                <a:solidFill>
                  <a:srgbClr val="000000"/>
                </a:solidFill>
                <a:latin typeface="Founders Grotesk Light" panose="020B0303030202060203" pitchFamily="34" charset="0"/>
              </a:rPr>
              <a:t>) indicativamente, ma non tassativamente, corrispondente a quello che lo studente avrebbe acquisito nel medesimo periodo nel proprio corso di studi (</a:t>
            </a:r>
            <a:r>
              <a:rPr lang="it-IT" sz="2000" b="1" dirty="0">
                <a:solidFill>
                  <a:srgbClr val="000000"/>
                </a:solidFill>
                <a:effectLst>
                  <a:outerShdw blurRad="38100" dist="38100" dir="2700000" algn="tl">
                    <a:srgbClr val="000000">
                      <a:alpha val="43137"/>
                    </a:srgbClr>
                  </a:outerShdw>
                </a:effectLst>
                <a:latin typeface="Founders Grotesk Light" panose="020B0303030202060203" pitchFamily="34" charset="0"/>
              </a:rPr>
              <a:t>20/30 CFU per semestre</a:t>
            </a:r>
            <a:r>
              <a:rPr lang="it-IT" sz="2000" dirty="0">
                <a:solidFill>
                  <a:srgbClr val="000000"/>
                </a:solidFill>
                <a:latin typeface="Founders Grotesk Light" panose="020B0303030202060203" pitchFamily="34" charset="0"/>
              </a:rPr>
              <a:t>).</a:t>
            </a:r>
          </a:p>
          <a:p>
            <a:pPr algn="just" fontAlgn="base">
              <a:spcAft>
                <a:spcPts val="0"/>
              </a:spcAft>
            </a:pPr>
            <a:endParaRPr lang="it-IT" sz="2000" dirty="0">
              <a:solidFill>
                <a:srgbClr val="000000"/>
              </a:solidFill>
              <a:latin typeface="Founders Grotesk Light" panose="020B0303030202060203" pitchFamily="34" charset="0"/>
            </a:endParaRPr>
          </a:p>
          <a:p>
            <a:pPr algn="just" fontAlgn="base"/>
            <a:r>
              <a:rPr lang="it-IT" sz="2000" dirty="0">
                <a:solidFill>
                  <a:srgbClr val="000000"/>
                </a:solidFill>
                <a:latin typeface="Founders Grotesk Light" panose="020B0303030202060203" pitchFamily="34" charset="0"/>
              </a:rPr>
              <a:t>E’ possibile inserire nel Learning Agreement </a:t>
            </a:r>
            <a:r>
              <a:rPr lang="it-IT" sz="2000" b="1" dirty="0">
                <a:solidFill>
                  <a:srgbClr val="000000"/>
                </a:solidFill>
                <a:latin typeface="Founders Grotesk Light" panose="020B0303030202060203" pitchFamily="34" charset="0"/>
              </a:rPr>
              <a:t>attività didattiche in sovrannumero</a:t>
            </a:r>
            <a:r>
              <a:rPr lang="it-IT" sz="2000" dirty="0">
                <a:solidFill>
                  <a:srgbClr val="000000"/>
                </a:solidFill>
                <a:latin typeface="Founders Grotesk Light" panose="020B0303030202060203" pitchFamily="34" charset="0"/>
              </a:rPr>
              <a:t>, nei limiti previsti dai regolamenti vigenti, e inserire come esami a scelta attività didattiche che non hanno corrispondenza presso </a:t>
            </a:r>
            <a:r>
              <a:rPr lang="it-IT" sz="2000" dirty="0" err="1">
                <a:solidFill>
                  <a:srgbClr val="000000"/>
                </a:solidFill>
                <a:latin typeface="Founders Grotesk Light" panose="020B0303030202060203" pitchFamily="34" charset="0"/>
              </a:rPr>
              <a:t>UniTS</a:t>
            </a:r>
            <a:r>
              <a:rPr lang="it-IT" sz="2000" dirty="0">
                <a:solidFill>
                  <a:srgbClr val="000000"/>
                </a:solidFill>
                <a:latin typeface="Founders Grotesk Light" panose="020B0303030202060203" pitchFamily="34" charset="0"/>
              </a:rPr>
              <a:t>.</a:t>
            </a:r>
          </a:p>
        </p:txBody>
      </p:sp>
    </p:spTree>
    <p:extLst>
      <p:ext uri="{BB962C8B-B14F-4D97-AF65-F5344CB8AC3E}">
        <p14:creationId xmlns:p14="http://schemas.microsoft.com/office/powerpoint/2010/main" val="2823565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FC3E185-B303-E445-8467-23FFD77D3467}"/>
              </a:ext>
            </a:extLst>
          </p:cNvPr>
          <p:cNvPicPr>
            <a:picLocks noChangeAspect="1"/>
          </p:cNvPicPr>
          <p:nvPr/>
        </p:nvPicPr>
        <p:blipFill>
          <a:blip r:embed="rId4"/>
          <a:stretch>
            <a:fillRect/>
          </a:stretch>
        </p:blipFill>
        <p:spPr>
          <a:xfrm>
            <a:off x="0" y="0"/>
            <a:ext cx="9144000" cy="836188"/>
          </a:xfrm>
          <a:prstGeom prst="rect">
            <a:avLst/>
          </a:prstGeom>
        </p:spPr>
      </p:pic>
      <p:sp>
        <p:nvSpPr>
          <p:cNvPr id="8" name="CasellaDiTesto 4">
            <a:extLst>
              <a:ext uri="{FF2B5EF4-FFF2-40B4-BE49-F238E27FC236}">
                <a16:creationId xmlns:a16="http://schemas.microsoft.com/office/drawing/2014/main" id="{FF17ED5F-5680-5B40-A954-D09969114D11}"/>
              </a:ext>
            </a:extLst>
          </p:cNvPr>
          <p:cNvSpPr txBox="1"/>
          <p:nvPr/>
        </p:nvSpPr>
        <p:spPr>
          <a:xfrm>
            <a:off x="352770" y="327728"/>
            <a:ext cx="6947562" cy="415498"/>
          </a:xfrm>
          <a:prstGeom prst="rect">
            <a:avLst/>
          </a:prstGeom>
          <a:noFill/>
        </p:spPr>
        <p:txBody>
          <a:bodyPr wrap="square" rtlCol="0">
            <a:spAutoFit/>
          </a:bodyPr>
          <a:lstStyle/>
          <a:p>
            <a:r>
              <a:rPr lang="it-IT" sz="2100" b="1" dirty="0">
                <a:solidFill>
                  <a:schemeClr val="bg1"/>
                </a:solidFill>
                <a:latin typeface="Founders Grotesk" panose="020B0503030202060203" pitchFamily="34" charset="77"/>
                <a:ea typeface="Gibson SemiBold" charset="0"/>
                <a:cs typeface="Gibson SemiBold" charset="0"/>
              </a:rPr>
              <a:t>LEARNING AGREEMENT</a:t>
            </a:r>
          </a:p>
        </p:txBody>
      </p:sp>
      <p:sp>
        <p:nvSpPr>
          <p:cNvPr id="6" name="Rectangle 5"/>
          <p:cNvSpPr/>
          <p:nvPr/>
        </p:nvSpPr>
        <p:spPr>
          <a:xfrm>
            <a:off x="352770" y="836188"/>
            <a:ext cx="8287647" cy="3785652"/>
          </a:xfrm>
          <a:prstGeom prst="rect">
            <a:avLst/>
          </a:prstGeom>
        </p:spPr>
        <p:txBody>
          <a:bodyPr wrap="square">
            <a:spAutoFit/>
          </a:bodyPr>
          <a:lstStyle/>
          <a:p>
            <a:pPr algn="just" fontAlgn="base"/>
            <a:r>
              <a:rPr lang="it-IT" sz="2000" b="1" dirty="0">
                <a:solidFill>
                  <a:srgbClr val="000000"/>
                </a:solidFill>
                <a:latin typeface="Founders Grotesk Light" panose="020B0303030202060203" pitchFamily="34" charset="0"/>
              </a:rPr>
              <a:t>Il Learning Agreement non sostituisce il piano di studi</a:t>
            </a:r>
            <a:r>
              <a:rPr lang="it-IT" sz="2000" dirty="0">
                <a:solidFill>
                  <a:srgbClr val="000000"/>
                </a:solidFill>
                <a:latin typeface="Founders Grotesk Light" panose="020B0303030202060203" pitchFamily="34" charset="0"/>
              </a:rPr>
              <a:t>, che, se previsto dal corso di appartenenza, va presentato nei termini e secondo le modalità prescritte dal bando.</a:t>
            </a:r>
          </a:p>
          <a:p>
            <a:pPr algn="just" fontAlgn="base">
              <a:spcAft>
                <a:spcPts val="0"/>
              </a:spcAft>
            </a:pPr>
            <a:endParaRPr lang="it-IT" sz="2000" dirty="0">
              <a:solidFill>
                <a:srgbClr val="2E2D29"/>
              </a:solidFill>
              <a:latin typeface="Founders Grotesk Light" panose="020B0303030202060203" pitchFamily="34" charset="0"/>
            </a:endParaRPr>
          </a:p>
          <a:p>
            <a:pPr algn="just" fontAlgn="base">
              <a:spcAft>
                <a:spcPts val="0"/>
              </a:spcAft>
            </a:pPr>
            <a:r>
              <a:rPr lang="it-IT" sz="2000" b="1" dirty="0">
                <a:solidFill>
                  <a:srgbClr val="000000"/>
                </a:solidFill>
                <a:latin typeface="Founders Grotesk Light" panose="020B0303030202060203" pitchFamily="34" charset="0"/>
              </a:rPr>
              <a:t>Possono essere riconosciute soltanto le attività svolte durante il periodo di mobilità e presenti sul Learning Agreement!!</a:t>
            </a:r>
          </a:p>
          <a:p>
            <a:pPr algn="just" fontAlgn="base">
              <a:spcAft>
                <a:spcPts val="0"/>
              </a:spcAft>
            </a:pPr>
            <a:endParaRPr lang="it-IT" sz="2000" dirty="0">
              <a:solidFill>
                <a:srgbClr val="2E2D29"/>
              </a:solidFill>
              <a:latin typeface="Founders Grotesk Light" panose="020B0303030202060203" pitchFamily="34" charset="0"/>
            </a:endParaRPr>
          </a:p>
          <a:p>
            <a:pPr algn="just" fontAlgn="base">
              <a:spcAft>
                <a:spcPts val="0"/>
              </a:spcAft>
            </a:pPr>
            <a:r>
              <a:rPr lang="it-IT" sz="2000" b="1" u="sng" dirty="0">
                <a:solidFill>
                  <a:srgbClr val="000000"/>
                </a:solidFill>
                <a:latin typeface="Founders Grotesk Light" panose="020B0303030202060203" pitchFamily="34" charset="0"/>
              </a:rPr>
              <a:t>Non è possibile sostenere esami presso l’Università degli Studi di Trieste durante il periodo di mobilità.</a:t>
            </a:r>
          </a:p>
          <a:p>
            <a:pPr algn="just" fontAlgn="base">
              <a:spcAft>
                <a:spcPts val="0"/>
              </a:spcAft>
            </a:pPr>
            <a:endParaRPr lang="it-IT" sz="2000" dirty="0">
              <a:solidFill>
                <a:srgbClr val="000000"/>
              </a:solidFill>
              <a:latin typeface="Founders Grotesk Light" panose="020B0303030202060203" pitchFamily="34" charset="0"/>
            </a:endParaRPr>
          </a:p>
          <a:p>
            <a:pPr algn="just" fontAlgn="base">
              <a:spcAft>
                <a:spcPts val="0"/>
              </a:spcAft>
            </a:pPr>
            <a:r>
              <a:rPr lang="it-IT" sz="2000" b="1" dirty="0">
                <a:solidFill>
                  <a:srgbClr val="000000"/>
                </a:solidFill>
                <a:latin typeface="Founders Grotesk Light" panose="020B0303030202060203" pitchFamily="34" charset="0"/>
              </a:rPr>
              <a:t>Non è possibile sostenere presso l’Università degli Studi di Trieste esami già sostenuti nel periodo di mobilità con esito positivo.</a:t>
            </a:r>
            <a:endParaRPr lang="it-IT" sz="2000" b="1" i="0" dirty="0">
              <a:solidFill>
                <a:srgbClr val="2E2D29"/>
              </a:solidFill>
              <a:effectLst/>
              <a:latin typeface="Founders Grotesk Light" panose="020B0303030202060203" pitchFamily="34" charset="0"/>
            </a:endParaRPr>
          </a:p>
        </p:txBody>
      </p:sp>
    </p:spTree>
    <p:extLst>
      <p:ext uri="{BB962C8B-B14F-4D97-AF65-F5344CB8AC3E}">
        <p14:creationId xmlns:p14="http://schemas.microsoft.com/office/powerpoint/2010/main" val="13939547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FC3E185-B303-E445-8467-23FFD77D3467}"/>
              </a:ext>
            </a:extLst>
          </p:cNvPr>
          <p:cNvPicPr>
            <a:picLocks noChangeAspect="1"/>
          </p:cNvPicPr>
          <p:nvPr/>
        </p:nvPicPr>
        <p:blipFill>
          <a:blip r:embed="rId4"/>
          <a:stretch>
            <a:fillRect/>
          </a:stretch>
        </p:blipFill>
        <p:spPr>
          <a:xfrm>
            <a:off x="0" y="0"/>
            <a:ext cx="9144000" cy="836188"/>
          </a:xfrm>
          <a:prstGeom prst="rect">
            <a:avLst/>
          </a:prstGeom>
        </p:spPr>
      </p:pic>
      <p:sp>
        <p:nvSpPr>
          <p:cNvPr id="8" name="CasellaDiTesto 4">
            <a:extLst>
              <a:ext uri="{FF2B5EF4-FFF2-40B4-BE49-F238E27FC236}">
                <a16:creationId xmlns:a16="http://schemas.microsoft.com/office/drawing/2014/main" id="{FF17ED5F-5680-5B40-A954-D09969114D11}"/>
              </a:ext>
            </a:extLst>
          </p:cNvPr>
          <p:cNvSpPr txBox="1"/>
          <p:nvPr/>
        </p:nvSpPr>
        <p:spPr>
          <a:xfrm>
            <a:off x="352770" y="327728"/>
            <a:ext cx="6947562" cy="415498"/>
          </a:xfrm>
          <a:prstGeom prst="rect">
            <a:avLst/>
          </a:prstGeom>
          <a:noFill/>
        </p:spPr>
        <p:txBody>
          <a:bodyPr wrap="square" rtlCol="0">
            <a:spAutoFit/>
          </a:bodyPr>
          <a:lstStyle/>
          <a:p>
            <a:r>
              <a:rPr lang="it-IT" sz="2100" b="1" dirty="0">
                <a:solidFill>
                  <a:schemeClr val="bg1"/>
                </a:solidFill>
                <a:latin typeface="Founders Grotesk" panose="020B0503030202060203" pitchFamily="34" charset="77"/>
                <a:ea typeface="Gibson SemiBold" charset="0"/>
                <a:cs typeface="Gibson SemiBold" charset="0"/>
              </a:rPr>
              <a:t>PROLUNGAMENTO DEL PERIODO DI MOBILITA’</a:t>
            </a:r>
          </a:p>
        </p:txBody>
      </p:sp>
      <p:sp>
        <p:nvSpPr>
          <p:cNvPr id="5" name="Rectangle 4"/>
          <p:cNvSpPr/>
          <p:nvPr/>
        </p:nvSpPr>
        <p:spPr>
          <a:xfrm>
            <a:off x="352770" y="1175567"/>
            <a:ext cx="8458200" cy="3170099"/>
          </a:xfrm>
          <a:prstGeom prst="rect">
            <a:avLst/>
          </a:prstGeom>
        </p:spPr>
        <p:txBody>
          <a:bodyPr wrap="square">
            <a:spAutoFit/>
          </a:bodyPr>
          <a:lstStyle/>
          <a:p>
            <a:pPr algn="just" fontAlgn="base"/>
            <a:r>
              <a:rPr lang="it-IT" sz="2000" b="1" dirty="0">
                <a:solidFill>
                  <a:srgbClr val="000000"/>
                </a:solidFill>
                <a:latin typeface="Founders Grotesk Light" panose="020B0303030202060203" pitchFamily="34" charset="0"/>
              </a:rPr>
              <a:t>Lo studente può richiedere un prolungamento del periodo di mobilità</a:t>
            </a:r>
            <a:r>
              <a:rPr lang="it-IT" sz="2000" dirty="0">
                <a:solidFill>
                  <a:srgbClr val="000000"/>
                </a:solidFill>
                <a:latin typeface="Founders Grotesk Light" panose="020B0303030202060203" pitchFamily="34" charset="0"/>
              </a:rPr>
              <a:t>, purché autorizzato dall’istituzione partner e dal Delegato per la mobilità internazionale del Dipartimento di afferenza, </a:t>
            </a:r>
            <a:r>
              <a:rPr lang="it-IT" sz="2000" b="1" dirty="0">
                <a:solidFill>
                  <a:srgbClr val="000000"/>
                </a:solidFill>
                <a:latin typeface="Founders Grotesk Light" panose="020B0303030202060203" pitchFamily="34" charset="0"/>
              </a:rPr>
              <a:t>per effettive e motivate ragioni didattiche</a:t>
            </a:r>
            <a:r>
              <a:rPr lang="it-IT" sz="2000" dirty="0">
                <a:solidFill>
                  <a:srgbClr val="000000"/>
                </a:solidFill>
                <a:latin typeface="Founders Grotesk Light" panose="020B0303030202060203" pitchFamily="34" charset="0"/>
              </a:rPr>
              <a:t>.</a:t>
            </a:r>
            <a:endParaRPr lang="it-IT" sz="2000" dirty="0">
              <a:solidFill>
                <a:srgbClr val="2E2D29"/>
              </a:solidFill>
              <a:latin typeface="Founders Grotesk Light" panose="020B0303030202060203" pitchFamily="34" charset="0"/>
            </a:endParaRPr>
          </a:p>
          <a:p>
            <a:pPr algn="just" fontAlgn="base">
              <a:spcAft>
                <a:spcPts val="0"/>
              </a:spcAft>
            </a:pPr>
            <a:endParaRPr lang="it-IT" sz="2000" dirty="0">
              <a:solidFill>
                <a:srgbClr val="000000"/>
              </a:solidFill>
              <a:latin typeface="Founders Grotesk Light" panose="020B0303030202060203" pitchFamily="34" charset="0"/>
            </a:endParaRPr>
          </a:p>
          <a:p>
            <a:pPr algn="just" fontAlgn="base">
              <a:spcAft>
                <a:spcPts val="0"/>
              </a:spcAft>
            </a:pPr>
            <a:r>
              <a:rPr lang="it-IT" sz="2000" dirty="0">
                <a:solidFill>
                  <a:srgbClr val="000000"/>
                </a:solidFill>
                <a:latin typeface="Founders Grotesk Light" panose="020B0303030202060203" pitchFamily="34" charset="0"/>
              </a:rPr>
              <a:t>La richiesta di prolungamento deve pervenire all’Ufficio per la Mobilità internazionale nelle tempistiche indicate dal regolamento.</a:t>
            </a:r>
          </a:p>
          <a:p>
            <a:pPr marL="285750" indent="-285750" algn="just" fontAlgn="base">
              <a:spcAft>
                <a:spcPts val="0"/>
              </a:spcAft>
              <a:buFont typeface="Arial" panose="020B0604020202020204" pitchFamily="34" charset="0"/>
              <a:buChar char="•"/>
            </a:pPr>
            <a:endParaRPr lang="it-IT" sz="2000" u="sng" dirty="0">
              <a:solidFill>
                <a:srgbClr val="000000"/>
              </a:solidFill>
              <a:latin typeface="Founders Grotesk Light" panose="020B0303030202060203" pitchFamily="34" charset="0"/>
            </a:endParaRPr>
          </a:p>
          <a:p>
            <a:pPr algn="just" fontAlgn="base">
              <a:spcAft>
                <a:spcPts val="0"/>
              </a:spcAft>
            </a:pPr>
            <a:r>
              <a:rPr lang="it-IT" sz="2000" u="sng" dirty="0">
                <a:solidFill>
                  <a:srgbClr val="FF0000"/>
                </a:solidFill>
                <a:latin typeface="Founders Grotesk Light" panose="020B0303030202060203" pitchFamily="34" charset="0"/>
              </a:rPr>
              <a:t>L’</a:t>
            </a:r>
            <a:r>
              <a:rPr lang="it-IT" sz="2000" u="sng" dirty="0">
                <a:solidFill>
                  <a:srgbClr val="FF0000"/>
                </a:solidFill>
                <a:effectLst>
                  <a:outerShdw blurRad="38100" dist="38100" dir="2700000" algn="tl">
                    <a:srgbClr val="000000">
                      <a:alpha val="43137"/>
                    </a:srgbClr>
                  </a:outerShdw>
                </a:effectLst>
                <a:latin typeface="Founders Grotesk Light" panose="020B0303030202060203" pitchFamily="34" charset="0"/>
              </a:rPr>
              <a:t>autorizzazione</a:t>
            </a:r>
            <a:r>
              <a:rPr lang="it-IT" sz="2000" u="sng" dirty="0">
                <a:solidFill>
                  <a:srgbClr val="FF0000"/>
                </a:solidFill>
                <a:latin typeface="Founders Grotesk Light" panose="020B0303030202060203" pitchFamily="34" charset="0"/>
              </a:rPr>
              <a:t> del periodo di prolungamento </a:t>
            </a:r>
            <a:r>
              <a:rPr lang="it-IT" sz="2000" u="sng" dirty="0">
                <a:solidFill>
                  <a:srgbClr val="FF0000"/>
                </a:solidFill>
                <a:effectLst>
                  <a:outerShdw blurRad="38100" dist="38100" dir="2700000" algn="tl">
                    <a:srgbClr val="000000">
                      <a:alpha val="43137"/>
                    </a:srgbClr>
                  </a:outerShdw>
                </a:effectLst>
                <a:latin typeface="Founders Grotesk Light" panose="020B0303030202060203" pitchFamily="34" charset="0"/>
              </a:rPr>
              <a:t>non</a:t>
            </a:r>
            <a:r>
              <a:rPr lang="it-IT" sz="2000" u="sng" dirty="0">
                <a:solidFill>
                  <a:srgbClr val="FF0000"/>
                </a:solidFill>
                <a:latin typeface="Founders Grotesk Light" panose="020B0303030202060203" pitchFamily="34" charset="0"/>
              </a:rPr>
              <a:t> ne </a:t>
            </a:r>
            <a:r>
              <a:rPr lang="it-IT" sz="2000" u="sng" dirty="0">
                <a:solidFill>
                  <a:srgbClr val="FF0000"/>
                </a:solidFill>
                <a:effectLst>
                  <a:outerShdw blurRad="38100" dist="38100" dir="2700000" algn="tl">
                    <a:srgbClr val="000000">
                      <a:alpha val="43137"/>
                    </a:srgbClr>
                  </a:outerShdw>
                </a:effectLst>
                <a:latin typeface="Founders Grotesk Light" panose="020B0303030202060203" pitchFamily="34" charset="0"/>
              </a:rPr>
              <a:t>implica necessariamente il finanziamento</a:t>
            </a:r>
            <a:r>
              <a:rPr lang="it-IT" sz="2000" u="sng" dirty="0">
                <a:solidFill>
                  <a:srgbClr val="FF0000"/>
                </a:solidFill>
                <a:latin typeface="Founders Grotesk Light" panose="020B0303030202060203" pitchFamily="34" charset="0"/>
              </a:rPr>
              <a:t>, che è subordinato alla disponibilità di fondi</a:t>
            </a:r>
            <a:r>
              <a:rPr lang="it-IT" sz="2000" dirty="0">
                <a:solidFill>
                  <a:srgbClr val="000000"/>
                </a:solidFill>
                <a:latin typeface="Founders Grotesk Light" panose="020B0303030202060203" pitchFamily="34" charset="0"/>
              </a:rPr>
              <a:t>.</a:t>
            </a:r>
          </a:p>
          <a:p>
            <a:pPr algn="just" fontAlgn="base">
              <a:spcAft>
                <a:spcPts val="0"/>
              </a:spcAft>
            </a:pPr>
            <a:endParaRPr lang="it-IT" sz="2000" dirty="0">
              <a:solidFill>
                <a:srgbClr val="000000"/>
              </a:solidFill>
              <a:latin typeface="Founders Grotesk Light" panose="020B0303030202060203" pitchFamily="34" charset="0"/>
            </a:endParaRPr>
          </a:p>
        </p:txBody>
      </p:sp>
    </p:spTree>
    <p:extLst>
      <p:ext uri="{BB962C8B-B14F-4D97-AF65-F5344CB8AC3E}">
        <p14:creationId xmlns:p14="http://schemas.microsoft.com/office/powerpoint/2010/main" val="3813597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FC3E185-B303-E445-8467-23FFD77D3467}"/>
              </a:ext>
            </a:extLst>
          </p:cNvPr>
          <p:cNvPicPr>
            <a:picLocks noChangeAspect="1"/>
          </p:cNvPicPr>
          <p:nvPr/>
        </p:nvPicPr>
        <p:blipFill>
          <a:blip r:embed="rId4"/>
          <a:stretch>
            <a:fillRect/>
          </a:stretch>
        </p:blipFill>
        <p:spPr>
          <a:xfrm>
            <a:off x="0" y="0"/>
            <a:ext cx="9144000" cy="836188"/>
          </a:xfrm>
          <a:prstGeom prst="rect">
            <a:avLst/>
          </a:prstGeom>
        </p:spPr>
      </p:pic>
      <p:sp>
        <p:nvSpPr>
          <p:cNvPr id="5" name="CasellaDiTesto 4">
            <a:extLst>
              <a:ext uri="{FF2B5EF4-FFF2-40B4-BE49-F238E27FC236}">
                <a16:creationId xmlns:a16="http://schemas.microsoft.com/office/drawing/2014/main" id="{FF17ED5F-5680-5B40-A954-D09969114D11}"/>
              </a:ext>
            </a:extLst>
          </p:cNvPr>
          <p:cNvSpPr txBox="1"/>
          <p:nvPr/>
        </p:nvSpPr>
        <p:spPr>
          <a:xfrm>
            <a:off x="352770" y="327728"/>
            <a:ext cx="5801989" cy="415498"/>
          </a:xfrm>
          <a:prstGeom prst="rect">
            <a:avLst/>
          </a:prstGeom>
          <a:noFill/>
        </p:spPr>
        <p:txBody>
          <a:bodyPr wrap="square" rtlCol="0">
            <a:spAutoFit/>
          </a:bodyPr>
          <a:lstStyle/>
          <a:p>
            <a:r>
              <a:rPr lang="it-IT" sz="2100" b="1" dirty="0">
                <a:solidFill>
                  <a:schemeClr val="bg1"/>
                </a:solidFill>
                <a:latin typeface="Founders Grotesk" panose="020B0503030202060203" pitchFamily="34" charset="77"/>
                <a:ea typeface="Gibson SemiBold" charset="0"/>
                <a:cs typeface="Gibson SemiBold" charset="0"/>
              </a:rPr>
              <a:t>MOBILITA’ VERSO L’ESTERO</a:t>
            </a:r>
          </a:p>
        </p:txBody>
      </p:sp>
      <p:sp>
        <p:nvSpPr>
          <p:cNvPr id="7" name="CasellaDiTesto 10">
            <a:extLst>
              <a:ext uri="{FF2B5EF4-FFF2-40B4-BE49-F238E27FC236}">
                <a16:creationId xmlns:a16="http://schemas.microsoft.com/office/drawing/2014/main" id="{7751E33A-1AB6-A747-8348-02B291D7DCB0}"/>
              </a:ext>
            </a:extLst>
          </p:cNvPr>
          <p:cNvSpPr txBox="1"/>
          <p:nvPr/>
        </p:nvSpPr>
        <p:spPr>
          <a:xfrm>
            <a:off x="408427" y="1188208"/>
            <a:ext cx="8229600" cy="3416320"/>
          </a:xfrm>
          <a:prstGeom prst="rect">
            <a:avLst/>
          </a:prstGeom>
          <a:noFill/>
        </p:spPr>
        <p:txBody>
          <a:bodyPr wrap="square" rtlCol="0">
            <a:spAutoFit/>
          </a:bodyPr>
          <a:lstStyle/>
          <a:p>
            <a:pPr algn="just"/>
            <a:r>
              <a:rPr lang="it-IT" sz="2000" dirty="0">
                <a:solidFill>
                  <a:srgbClr val="70240F"/>
                </a:solidFill>
                <a:latin typeface="Founders Grotesk" panose="020B0503030202060203" pitchFamily="34" charset="77"/>
              </a:rPr>
              <a:t>   BANDI A DISPOSIZIONE</a:t>
            </a:r>
          </a:p>
          <a:p>
            <a:pPr algn="just"/>
            <a:endParaRPr lang="it-IT" sz="2000" b="1" dirty="0">
              <a:solidFill>
                <a:srgbClr val="70240F"/>
              </a:solidFill>
              <a:effectLst>
                <a:outerShdw blurRad="38100" dist="38100" dir="2700000" algn="tl">
                  <a:srgbClr val="000000">
                    <a:alpha val="43137"/>
                  </a:srgbClr>
                </a:outerShdw>
              </a:effectLst>
              <a:latin typeface="Founders Grotesk" panose="020B0503030202060203" pitchFamily="34" charset="77"/>
              <a:ea typeface="Gibson" charset="0"/>
              <a:cs typeface="Gibson" charset="0"/>
            </a:endParaRPr>
          </a:p>
          <a:p>
            <a:pPr marL="171450" indent="-171450" algn="just">
              <a:buFont typeface="Arial" panose="020B0604020202020204" pitchFamily="34" charset="0"/>
              <a:buChar char="•"/>
            </a:pPr>
            <a:r>
              <a:rPr lang="it-IT" sz="2000" b="1" dirty="0">
                <a:solidFill>
                  <a:srgbClr val="70240F"/>
                </a:solidFill>
                <a:effectLst>
                  <a:outerShdw blurRad="38100" dist="38100" dir="2700000" algn="tl">
                    <a:srgbClr val="000000">
                      <a:alpha val="43137"/>
                    </a:srgbClr>
                  </a:outerShdw>
                </a:effectLst>
                <a:latin typeface="Founders Grotesk" panose="020B0503030202060203" pitchFamily="34" charset="77"/>
                <a:ea typeface="Gibson" charset="0"/>
                <a:cs typeface="Gibson" charset="0"/>
              </a:rPr>
              <a:t>Bando Erasmus+ </a:t>
            </a:r>
            <a:r>
              <a:rPr lang="it-IT" sz="2000" b="1" dirty="0" err="1">
                <a:solidFill>
                  <a:srgbClr val="70240F"/>
                </a:solidFill>
                <a:effectLst>
                  <a:outerShdw blurRad="38100" dist="38100" dir="2700000" algn="tl">
                    <a:srgbClr val="000000">
                      <a:alpha val="43137"/>
                    </a:srgbClr>
                  </a:outerShdw>
                </a:effectLst>
                <a:latin typeface="Founders Grotesk" panose="020B0503030202060203" pitchFamily="34" charset="77"/>
                <a:ea typeface="Gibson" charset="0"/>
                <a:cs typeface="Gibson" charset="0"/>
              </a:rPr>
              <a:t>Traineeship</a:t>
            </a:r>
            <a:r>
              <a:rPr lang="it-IT" sz="2000" b="1" dirty="0">
                <a:solidFill>
                  <a:srgbClr val="70240F"/>
                </a:solidFill>
                <a:effectLst>
                  <a:outerShdw blurRad="38100" dist="38100" dir="2700000" algn="tl">
                    <a:srgbClr val="000000">
                      <a:alpha val="43137"/>
                    </a:srgbClr>
                  </a:outerShdw>
                </a:effectLst>
                <a:latin typeface="Founders Grotesk" panose="020B0503030202060203" pitchFamily="34" charset="77"/>
                <a:ea typeface="Gibson" charset="0"/>
                <a:cs typeface="Gibson" charset="0"/>
              </a:rPr>
              <a:t> </a:t>
            </a:r>
            <a:r>
              <a:rPr lang="it-IT" sz="2000" dirty="0">
                <a:solidFill>
                  <a:srgbClr val="70240F"/>
                </a:solidFill>
                <a:latin typeface="Founders Grotesk" panose="020B0503030202060203" pitchFamily="34" charset="77"/>
                <a:ea typeface="Gibson" charset="0"/>
                <a:cs typeface="Gibson" charset="0"/>
              </a:rPr>
              <a:t>(</a:t>
            </a:r>
            <a:r>
              <a:rPr lang="it-IT" sz="2000" u="sng" dirty="0">
                <a:solidFill>
                  <a:srgbClr val="70240F"/>
                </a:solidFill>
                <a:latin typeface="Founders Grotesk" panose="020B0503030202060203" pitchFamily="34" charset="77"/>
                <a:ea typeface="Gibson" charset="0"/>
                <a:cs typeface="Gibson" charset="0"/>
              </a:rPr>
              <a:t>per tirocinio</a:t>
            </a:r>
            <a:r>
              <a:rPr lang="it-IT" sz="2000" dirty="0">
                <a:solidFill>
                  <a:srgbClr val="70240F"/>
                </a:solidFill>
                <a:latin typeface="Founders Grotesk" panose="020B0503030202060203" pitchFamily="34" charset="77"/>
                <a:ea typeface="Gibson" charset="0"/>
                <a:cs typeface="Gibson" charset="0"/>
              </a:rPr>
              <a:t>)</a:t>
            </a:r>
          </a:p>
          <a:p>
            <a:pPr marL="171450" indent="-171450" algn="just">
              <a:buFont typeface="Arial" panose="020B0604020202020204" pitchFamily="34" charset="0"/>
              <a:buChar char="•"/>
            </a:pPr>
            <a:endParaRPr lang="it-IT" sz="2000" b="1" dirty="0">
              <a:solidFill>
                <a:srgbClr val="70240F"/>
              </a:solidFill>
              <a:effectLst>
                <a:outerShdw blurRad="38100" dist="38100" dir="2700000" algn="tl">
                  <a:srgbClr val="000000">
                    <a:alpha val="43137"/>
                  </a:srgbClr>
                </a:outerShdw>
              </a:effectLst>
              <a:latin typeface="Founders Grotesk" panose="020B0503030202060203" pitchFamily="34" charset="77"/>
              <a:ea typeface="Gibson" charset="0"/>
              <a:cs typeface="Gibson" charset="0"/>
            </a:endParaRPr>
          </a:p>
          <a:p>
            <a:pPr marL="171450" indent="-171450" algn="just">
              <a:buFont typeface="Arial" panose="020B0604020202020204" pitchFamily="34" charset="0"/>
              <a:buChar char="•"/>
            </a:pPr>
            <a:r>
              <a:rPr lang="it-IT" sz="2000" b="1" dirty="0">
                <a:solidFill>
                  <a:srgbClr val="70240F"/>
                </a:solidFill>
                <a:effectLst>
                  <a:outerShdw blurRad="38100" dist="38100" dir="2700000" algn="tl">
                    <a:srgbClr val="000000">
                      <a:alpha val="43137"/>
                    </a:srgbClr>
                  </a:outerShdw>
                </a:effectLst>
                <a:latin typeface="Founders Grotesk" panose="020B0503030202060203" pitchFamily="34" charset="77"/>
                <a:ea typeface="Gibson" charset="0"/>
                <a:cs typeface="Gibson" charset="0"/>
              </a:rPr>
              <a:t>Bando Erasmus+ Studio </a:t>
            </a:r>
            <a:r>
              <a:rPr lang="it-IT" sz="2000" dirty="0">
                <a:solidFill>
                  <a:srgbClr val="70240F"/>
                </a:solidFill>
                <a:latin typeface="Founders Grotesk" panose="020B0503030202060203" pitchFamily="34" charset="77"/>
                <a:ea typeface="Gibson" charset="0"/>
                <a:cs typeface="Gibson" charset="0"/>
              </a:rPr>
              <a:t>(</a:t>
            </a:r>
            <a:r>
              <a:rPr lang="it-IT" sz="2000" u="sng" dirty="0">
                <a:solidFill>
                  <a:srgbClr val="70240F"/>
                </a:solidFill>
                <a:latin typeface="Founders Grotesk" panose="020B0503030202060203" pitchFamily="34" charset="77"/>
                <a:ea typeface="Gibson" charset="0"/>
                <a:cs typeface="Gibson" charset="0"/>
              </a:rPr>
              <a:t>per corsi e/o tesi</a:t>
            </a:r>
            <a:r>
              <a:rPr lang="it-IT" sz="2000" dirty="0">
                <a:solidFill>
                  <a:srgbClr val="70240F"/>
                </a:solidFill>
                <a:latin typeface="Founders Grotesk" panose="020B0503030202060203" pitchFamily="34" charset="77"/>
                <a:ea typeface="Gibson" charset="0"/>
                <a:cs typeface="Gibson" charset="0"/>
              </a:rPr>
              <a:t>, è possibile una mobilità combinata studio (corsi e/o tesi) – tirocinio, purché il tirocinio sia svolto presso l’ateneo ospitante o una azienda convenzionata con l’ateneo ospitante)</a:t>
            </a:r>
          </a:p>
          <a:p>
            <a:endParaRPr lang="it-IT" sz="2000" dirty="0">
              <a:solidFill>
                <a:srgbClr val="70240F"/>
              </a:solidFill>
              <a:latin typeface="Founders Grotesk" panose="020B0503030202060203" pitchFamily="34" charset="77"/>
              <a:ea typeface="Gibson" charset="0"/>
              <a:cs typeface="Gibson" charset="0"/>
              <a:hlinkClick r:id="rId5" action="ppaction://hlinkfile"/>
            </a:endParaRPr>
          </a:p>
          <a:p>
            <a:endParaRPr lang="it-IT" sz="2000" dirty="0">
              <a:solidFill>
                <a:srgbClr val="70240F"/>
              </a:solidFill>
              <a:latin typeface="Founders Grotesk" panose="020B0503030202060203" pitchFamily="34" charset="77"/>
              <a:ea typeface="Gibson" charset="0"/>
              <a:cs typeface="Gibson" charset="0"/>
              <a:hlinkClick r:id="rId5" action="ppaction://hlinkfile"/>
            </a:endParaRPr>
          </a:p>
          <a:p>
            <a:pPr algn="r"/>
            <a:r>
              <a:rPr lang="it-IT" sz="1600" dirty="0">
                <a:solidFill>
                  <a:srgbClr val="70240F"/>
                </a:solidFill>
                <a:latin typeface="Founders Grotesk" panose="020B0503030202060203" pitchFamily="34" charset="77"/>
                <a:ea typeface="Gibson" charset="0"/>
                <a:cs typeface="Gibson" charset="0"/>
                <a:hlinkClick r:id="rId5" action="ppaction://hlinkfile"/>
              </a:rPr>
              <a:t>INFO Mobilità Internazionale</a:t>
            </a:r>
            <a:endParaRPr lang="it-IT" sz="1600" dirty="0">
              <a:solidFill>
                <a:srgbClr val="70240F"/>
              </a:solidFill>
              <a:latin typeface="Founders Grotesk" panose="020B0503030202060203" pitchFamily="34" charset="77"/>
              <a:ea typeface="Gibson" charset="0"/>
              <a:cs typeface="Gibson" charset="0"/>
            </a:endParaRPr>
          </a:p>
        </p:txBody>
      </p:sp>
      <p:sp>
        <p:nvSpPr>
          <p:cNvPr id="8" name="Rectangle 7"/>
          <p:cNvSpPr/>
          <p:nvPr/>
        </p:nvSpPr>
        <p:spPr>
          <a:xfrm>
            <a:off x="8227146" y="434252"/>
            <a:ext cx="916854" cy="400110"/>
          </a:xfrm>
          <a:prstGeom prst="rect">
            <a:avLst/>
          </a:prstGeom>
        </p:spPr>
        <p:txBody>
          <a:bodyPr wrap="none">
            <a:spAutoFit/>
          </a:bodyPr>
          <a:lstStyle/>
          <a:p>
            <a:r>
              <a:rPr lang="it-IT" sz="2000" dirty="0">
                <a:solidFill>
                  <a:schemeClr val="bg1"/>
                </a:solidFill>
                <a:latin typeface="Founders Grotesk Semibold" panose="020B0703030202060203" pitchFamily="34" charset="0"/>
              </a:rPr>
              <a:t>come?</a:t>
            </a:r>
            <a:endParaRPr lang="en-US" sz="2000" dirty="0">
              <a:solidFill>
                <a:schemeClr val="bg1"/>
              </a:solidFill>
              <a:latin typeface="Founders Grotesk Semibold" panose="020B0703030202060203" pitchFamily="34" charset="0"/>
            </a:endParaRPr>
          </a:p>
        </p:txBody>
      </p:sp>
    </p:spTree>
    <p:extLst>
      <p:ext uri="{BB962C8B-B14F-4D97-AF65-F5344CB8AC3E}">
        <p14:creationId xmlns:p14="http://schemas.microsoft.com/office/powerpoint/2010/main" val="27220294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FC3E185-B303-E445-8467-23FFD77D3467}"/>
              </a:ext>
            </a:extLst>
          </p:cNvPr>
          <p:cNvPicPr>
            <a:picLocks noChangeAspect="1"/>
          </p:cNvPicPr>
          <p:nvPr/>
        </p:nvPicPr>
        <p:blipFill>
          <a:blip r:embed="rId4"/>
          <a:stretch>
            <a:fillRect/>
          </a:stretch>
        </p:blipFill>
        <p:spPr>
          <a:xfrm>
            <a:off x="0" y="0"/>
            <a:ext cx="9144000" cy="836188"/>
          </a:xfrm>
          <a:prstGeom prst="rect">
            <a:avLst/>
          </a:prstGeom>
        </p:spPr>
      </p:pic>
      <p:sp>
        <p:nvSpPr>
          <p:cNvPr id="8" name="CasellaDiTesto 4">
            <a:extLst>
              <a:ext uri="{FF2B5EF4-FFF2-40B4-BE49-F238E27FC236}">
                <a16:creationId xmlns:a16="http://schemas.microsoft.com/office/drawing/2014/main" id="{FF17ED5F-5680-5B40-A954-D09969114D11}"/>
              </a:ext>
            </a:extLst>
          </p:cNvPr>
          <p:cNvSpPr txBox="1"/>
          <p:nvPr/>
        </p:nvSpPr>
        <p:spPr>
          <a:xfrm>
            <a:off x="352770" y="327728"/>
            <a:ext cx="6947562" cy="415498"/>
          </a:xfrm>
          <a:prstGeom prst="rect">
            <a:avLst/>
          </a:prstGeom>
          <a:noFill/>
        </p:spPr>
        <p:txBody>
          <a:bodyPr wrap="square" rtlCol="0">
            <a:spAutoFit/>
          </a:bodyPr>
          <a:lstStyle/>
          <a:p>
            <a:r>
              <a:rPr lang="it-IT" sz="2100" b="1" dirty="0">
                <a:solidFill>
                  <a:schemeClr val="bg1"/>
                </a:solidFill>
                <a:latin typeface="Founders Grotesk" panose="020B0503030202060203" pitchFamily="34" charset="77"/>
                <a:ea typeface="Gibson SemiBold" charset="0"/>
                <a:cs typeface="Gibson SemiBold" charset="0"/>
              </a:rPr>
              <a:t>CHIUSURA DELLA MOBILITA’</a:t>
            </a:r>
          </a:p>
        </p:txBody>
      </p:sp>
      <p:sp>
        <p:nvSpPr>
          <p:cNvPr id="6" name="Rectangle 5"/>
          <p:cNvSpPr/>
          <p:nvPr/>
        </p:nvSpPr>
        <p:spPr>
          <a:xfrm>
            <a:off x="352770" y="1096278"/>
            <a:ext cx="8512934" cy="3477875"/>
          </a:xfrm>
          <a:prstGeom prst="rect">
            <a:avLst/>
          </a:prstGeom>
        </p:spPr>
        <p:txBody>
          <a:bodyPr wrap="square">
            <a:spAutoFit/>
          </a:bodyPr>
          <a:lstStyle/>
          <a:p>
            <a:pPr algn="just" fontAlgn="base">
              <a:spcAft>
                <a:spcPts val="0"/>
              </a:spcAft>
            </a:pPr>
            <a:r>
              <a:rPr lang="it-IT" sz="2000" b="1" dirty="0">
                <a:solidFill>
                  <a:srgbClr val="000000"/>
                </a:solidFill>
                <a:latin typeface="Founders Grotesk Light" panose="020B0303030202060203" pitchFamily="34" charset="0"/>
              </a:rPr>
              <a:t>Entro quindici giorni dalla fine della mobilità </a:t>
            </a:r>
            <a:r>
              <a:rPr lang="it-IT" sz="2000" dirty="0">
                <a:solidFill>
                  <a:srgbClr val="000000"/>
                </a:solidFill>
                <a:latin typeface="Founders Grotesk Light" panose="020B0303030202060203" pitchFamily="34" charset="0"/>
              </a:rPr>
              <a:t>lo studente presenta </a:t>
            </a:r>
            <a:r>
              <a:rPr lang="it-IT" sz="2000" b="1" dirty="0">
                <a:solidFill>
                  <a:srgbClr val="000000"/>
                </a:solidFill>
                <a:latin typeface="Founders Grotesk Light" panose="020B0303030202060203" pitchFamily="34" charset="0"/>
              </a:rPr>
              <a:t>all’Ufficio per la Mobilità Internazionale</a:t>
            </a:r>
            <a:r>
              <a:rPr lang="it-IT" sz="2000" dirty="0">
                <a:solidFill>
                  <a:srgbClr val="000000"/>
                </a:solidFill>
                <a:latin typeface="Founders Grotesk Light" panose="020B0303030202060203" pitchFamily="34" charset="0"/>
              </a:rPr>
              <a:t> il</a:t>
            </a:r>
            <a:r>
              <a:rPr lang="it-IT" sz="2000" b="1" dirty="0">
                <a:solidFill>
                  <a:srgbClr val="000000"/>
                </a:solidFill>
                <a:latin typeface="Founders Grotesk Light" panose="020B0303030202060203" pitchFamily="34" charset="0"/>
              </a:rPr>
              <a:t> Learning Agreement </a:t>
            </a:r>
            <a:r>
              <a:rPr lang="it-IT" sz="2000" b="1" u="sng" dirty="0">
                <a:solidFill>
                  <a:srgbClr val="000000"/>
                </a:solidFill>
                <a:latin typeface="Founders Grotesk Light" panose="020B0303030202060203" pitchFamily="34" charset="0"/>
              </a:rPr>
              <a:t>completo</a:t>
            </a:r>
            <a:r>
              <a:rPr lang="it-IT" sz="2000" b="1" dirty="0">
                <a:solidFill>
                  <a:srgbClr val="000000"/>
                </a:solidFill>
                <a:latin typeface="Founders Grotesk Light" panose="020B0303030202060203" pitchFamily="34" charset="0"/>
              </a:rPr>
              <a:t> </a:t>
            </a:r>
            <a:r>
              <a:rPr lang="it-IT" sz="2000" dirty="0">
                <a:solidFill>
                  <a:srgbClr val="000000"/>
                </a:solidFill>
                <a:latin typeface="Founders Grotesk Light" panose="020B0303030202060203" pitchFamily="34" charset="0"/>
              </a:rPr>
              <a:t>e debitamente compilato anche nella sezione “</a:t>
            </a:r>
            <a:r>
              <a:rPr lang="it-IT" sz="2000" b="1" i="1" dirty="0">
                <a:solidFill>
                  <a:srgbClr val="000000"/>
                </a:solidFill>
                <a:latin typeface="Founders Grotesk Light" panose="020B0303030202060203" pitchFamily="34" charset="0"/>
              </a:rPr>
              <a:t>After</a:t>
            </a:r>
            <a:r>
              <a:rPr lang="it-IT" sz="2000" b="1" i="1" dirty="0">
                <a:solidFill>
                  <a:srgbClr val="2E2D29"/>
                </a:solidFill>
                <a:latin typeface="Founders Grotesk Light" panose="020B0303030202060203" pitchFamily="34" charset="0"/>
              </a:rPr>
              <a:t> </a:t>
            </a:r>
            <a:r>
              <a:rPr lang="it-IT" sz="2000" b="1" i="1" dirty="0">
                <a:solidFill>
                  <a:srgbClr val="000000"/>
                </a:solidFill>
                <a:latin typeface="Founders Grotesk Light" panose="020B0303030202060203" pitchFamily="34" charset="0"/>
              </a:rPr>
              <a:t>the </a:t>
            </a:r>
            <a:r>
              <a:rPr lang="it-IT" sz="2000" b="1" i="1" dirty="0" err="1">
                <a:solidFill>
                  <a:srgbClr val="000000"/>
                </a:solidFill>
                <a:latin typeface="Founders Grotesk Light" panose="020B0303030202060203" pitchFamily="34" charset="0"/>
              </a:rPr>
              <a:t>Mobility</a:t>
            </a:r>
            <a:r>
              <a:rPr lang="it-IT" sz="2000" dirty="0">
                <a:solidFill>
                  <a:srgbClr val="000000"/>
                </a:solidFill>
                <a:latin typeface="Founders Grotesk Light" panose="020B0303030202060203" pitchFamily="34" charset="0"/>
              </a:rPr>
              <a:t>”.</a:t>
            </a:r>
            <a:endParaRPr lang="it-IT" sz="2000" dirty="0">
              <a:solidFill>
                <a:srgbClr val="2E2D29"/>
              </a:solidFill>
              <a:latin typeface="Founders Grotesk Light" panose="020B0303030202060203" pitchFamily="34" charset="0"/>
            </a:endParaRPr>
          </a:p>
          <a:p>
            <a:pPr algn="just" fontAlgn="base">
              <a:spcAft>
                <a:spcPts val="0"/>
              </a:spcAft>
            </a:pPr>
            <a:endParaRPr lang="it-IT" sz="2000" dirty="0">
              <a:solidFill>
                <a:srgbClr val="000000"/>
              </a:solidFill>
              <a:latin typeface="Founders Grotesk Light" panose="020B0303030202060203" pitchFamily="34" charset="0"/>
            </a:endParaRPr>
          </a:p>
          <a:p>
            <a:pPr algn="just" fontAlgn="base">
              <a:spcAft>
                <a:spcPts val="0"/>
              </a:spcAft>
            </a:pPr>
            <a:r>
              <a:rPr lang="it-IT" sz="2000" dirty="0">
                <a:solidFill>
                  <a:srgbClr val="000000"/>
                </a:solidFill>
                <a:latin typeface="Founders Grotesk Light" panose="020B0303030202060203" pitchFamily="34" charset="0"/>
              </a:rPr>
              <a:t>L’Università o l’ente ospitante può attestare lo svolgimento della mobilità anche attraverso un</a:t>
            </a:r>
            <a:r>
              <a:rPr lang="it-IT" sz="2000" dirty="0">
                <a:solidFill>
                  <a:srgbClr val="2E2D29"/>
                </a:solidFill>
                <a:latin typeface="Founders Grotesk Light" panose="020B0303030202060203" pitchFamily="34" charset="0"/>
              </a:rPr>
              <a:t> </a:t>
            </a:r>
            <a:r>
              <a:rPr lang="it-IT" sz="2000" dirty="0">
                <a:solidFill>
                  <a:srgbClr val="000000"/>
                </a:solidFill>
                <a:latin typeface="Founders Grotesk Light" panose="020B0303030202060203" pitchFamily="34" charset="0"/>
              </a:rPr>
              <a:t>documento separato (</a:t>
            </a:r>
            <a:r>
              <a:rPr lang="it-IT" sz="2000" i="1" u="sng" dirty="0" err="1">
                <a:solidFill>
                  <a:srgbClr val="000000"/>
                </a:solidFill>
                <a:latin typeface="Founders Grotesk Light" panose="020B0303030202060203" pitchFamily="34" charset="0"/>
              </a:rPr>
              <a:t>Transcript</a:t>
            </a:r>
            <a:r>
              <a:rPr lang="it-IT" sz="2000" i="1" u="sng" dirty="0">
                <a:solidFill>
                  <a:srgbClr val="000000"/>
                </a:solidFill>
                <a:latin typeface="Founders Grotesk Light" panose="020B0303030202060203" pitchFamily="34" charset="0"/>
              </a:rPr>
              <a:t> of </a:t>
            </a:r>
            <a:r>
              <a:rPr lang="it-IT" sz="2000" i="1" u="sng" dirty="0" err="1">
                <a:solidFill>
                  <a:srgbClr val="000000"/>
                </a:solidFill>
                <a:latin typeface="Founders Grotesk Light" panose="020B0303030202060203" pitchFamily="34" charset="0"/>
              </a:rPr>
              <a:t>Records</a:t>
            </a:r>
            <a:r>
              <a:rPr lang="it-IT" sz="2000" i="1" u="sng" dirty="0">
                <a:solidFill>
                  <a:srgbClr val="000000"/>
                </a:solidFill>
                <a:latin typeface="Founders Grotesk Light" panose="020B0303030202060203" pitchFamily="34" charset="0"/>
              </a:rPr>
              <a:t> </a:t>
            </a:r>
            <a:r>
              <a:rPr lang="it-IT" sz="2000" dirty="0">
                <a:solidFill>
                  <a:srgbClr val="000000"/>
                </a:solidFill>
                <a:latin typeface="Founders Grotesk Light" panose="020B0303030202060203" pitchFamily="34" charset="0"/>
              </a:rPr>
              <a:t>per le </a:t>
            </a:r>
            <a:r>
              <a:rPr lang="it-IT" sz="2000" b="1" dirty="0">
                <a:solidFill>
                  <a:srgbClr val="000000"/>
                </a:solidFill>
                <a:latin typeface="Founders Grotesk Light" panose="020B0303030202060203" pitchFamily="34" charset="0"/>
              </a:rPr>
              <a:t>attività di studio</a:t>
            </a:r>
            <a:r>
              <a:rPr lang="it-IT" sz="2000" dirty="0">
                <a:solidFill>
                  <a:srgbClr val="000000"/>
                </a:solidFill>
                <a:latin typeface="Founders Grotesk Light" panose="020B0303030202060203" pitchFamily="34" charset="0"/>
              </a:rPr>
              <a:t>; </a:t>
            </a:r>
            <a:r>
              <a:rPr lang="it-IT" sz="2000" i="1" u="sng" dirty="0" err="1">
                <a:solidFill>
                  <a:srgbClr val="000000"/>
                </a:solidFill>
                <a:latin typeface="Founders Grotesk Light" panose="020B0303030202060203" pitchFamily="34" charset="0"/>
              </a:rPr>
              <a:t>Traineeship</a:t>
            </a:r>
            <a:r>
              <a:rPr lang="it-IT" sz="2000" i="1" u="sng" dirty="0">
                <a:solidFill>
                  <a:srgbClr val="000000"/>
                </a:solidFill>
                <a:latin typeface="Founders Grotesk Light" panose="020B0303030202060203" pitchFamily="34" charset="0"/>
              </a:rPr>
              <a:t> Certificate </a:t>
            </a:r>
            <a:r>
              <a:rPr lang="it-IT" sz="2000" dirty="0">
                <a:solidFill>
                  <a:srgbClr val="000000"/>
                </a:solidFill>
                <a:latin typeface="Founders Grotesk Light" panose="020B0303030202060203" pitchFamily="34" charset="0"/>
              </a:rPr>
              <a:t>per le </a:t>
            </a:r>
            <a:r>
              <a:rPr lang="it-IT" sz="2000" b="1" dirty="0">
                <a:solidFill>
                  <a:srgbClr val="000000"/>
                </a:solidFill>
                <a:latin typeface="Founders Grotesk Light" panose="020B0303030202060203" pitchFamily="34" charset="0"/>
              </a:rPr>
              <a:t>attività di tirocinio</a:t>
            </a:r>
            <a:r>
              <a:rPr lang="it-IT" sz="2000" dirty="0">
                <a:solidFill>
                  <a:srgbClr val="000000"/>
                </a:solidFill>
                <a:latin typeface="Founders Grotesk Light" panose="020B0303030202060203" pitchFamily="34" charset="0"/>
              </a:rPr>
              <a:t>).</a:t>
            </a:r>
            <a:endParaRPr lang="it-IT" sz="2000" dirty="0">
              <a:solidFill>
                <a:srgbClr val="2E2D29"/>
              </a:solidFill>
              <a:latin typeface="Founders Grotesk Light" panose="020B0303030202060203" pitchFamily="34" charset="0"/>
            </a:endParaRPr>
          </a:p>
          <a:p>
            <a:pPr algn="just" fontAlgn="base">
              <a:spcAft>
                <a:spcPts val="0"/>
              </a:spcAft>
            </a:pPr>
            <a:endParaRPr lang="it-IT" sz="2000" dirty="0">
              <a:solidFill>
                <a:srgbClr val="000000"/>
              </a:solidFill>
              <a:latin typeface="Founders Grotesk Light" panose="020B0303030202060203" pitchFamily="34" charset="0"/>
            </a:endParaRPr>
          </a:p>
          <a:p>
            <a:pPr algn="just" fontAlgn="base">
              <a:spcAft>
                <a:spcPts val="0"/>
              </a:spcAft>
            </a:pPr>
            <a:r>
              <a:rPr lang="it-IT" sz="2000" b="1" dirty="0">
                <a:solidFill>
                  <a:srgbClr val="000000"/>
                </a:solidFill>
                <a:latin typeface="Founders Grotesk Light" panose="020B0303030202060203" pitchFamily="34" charset="0"/>
              </a:rPr>
              <a:t>Il Dipartimento</a:t>
            </a:r>
            <a:r>
              <a:rPr lang="it-IT" sz="2000" dirty="0">
                <a:solidFill>
                  <a:srgbClr val="000000"/>
                </a:solidFill>
                <a:latin typeface="Founders Grotesk Light" panose="020B0303030202060203" pitchFamily="34" charset="0"/>
              </a:rPr>
              <a:t>, tenuto conto del piano formativo svolto all’estero, riconosce integralmente i</a:t>
            </a:r>
            <a:r>
              <a:rPr lang="it-IT" sz="2000" dirty="0">
                <a:solidFill>
                  <a:srgbClr val="2E2D29"/>
                </a:solidFill>
                <a:latin typeface="Founders Grotesk Light" panose="020B0303030202060203" pitchFamily="34" charset="0"/>
              </a:rPr>
              <a:t> </a:t>
            </a:r>
            <a:r>
              <a:rPr lang="it-IT" sz="2000" dirty="0">
                <a:solidFill>
                  <a:srgbClr val="000000"/>
                </a:solidFill>
                <a:latin typeface="Founders Grotesk Light" panose="020B0303030202060203" pitchFamily="34" charset="0"/>
              </a:rPr>
              <a:t>risultati conseguiti dallo studente durante il periodo di mobilità.</a:t>
            </a:r>
          </a:p>
          <a:p>
            <a:pPr algn="just" fontAlgn="base">
              <a:spcAft>
                <a:spcPts val="0"/>
              </a:spcAft>
            </a:pPr>
            <a:endParaRPr lang="it-IT" sz="2000" b="0" i="0" dirty="0">
              <a:solidFill>
                <a:srgbClr val="2E2D29"/>
              </a:solidFill>
              <a:effectLst/>
              <a:latin typeface="Founders Grotesk Light" panose="020B0303030202060203" pitchFamily="34" charset="0"/>
            </a:endParaRPr>
          </a:p>
        </p:txBody>
      </p:sp>
    </p:spTree>
    <p:extLst>
      <p:ext uri="{BB962C8B-B14F-4D97-AF65-F5344CB8AC3E}">
        <p14:creationId xmlns:p14="http://schemas.microsoft.com/office/powerpoint/2010/main" val="29714344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FC3E185-B303-E445-8467-23FFD77D3467}"/>
              </a:ext>
            </a:extLst>
          </p:cNvPr>
          <p:cNvPicPr>
            <a:picLocks noChangeAspect="1"/>
          </p:cNvPicPr>
          <p:nvPr/>
        </p:nvPicPr>
        <p:blipFill>
          <a:blip r:embed="rId4"/>
          <a:stretch>
            <a:fillRect/>
          </a:stretch>
        </p:blipFill>
        <p:spPr>
          <a:xfrm>
            <a:off x="0" y="0"/>
            <a:ext cx="9144000" cy="836188"/>
          </a:xfrm>
          <a:prstGeom prst="rect">
            <a:avLst/>
          </a:prstGeom>
        </p:spPr>
      </p:pic>
      <p:sp>
        <p:nvSpPr>
          <p:cNvPr id="8" name="CasellaDiTesto 4">
            <a:extLst>
              <a:ext uri="{FF2B5EF4-FFF2-40B4-BE49-F238E27FC236}">
                <a16:creationId xmlns:a16="http://schemas.microsoft.com/office/drawing/2014/main" id="{FF17ED5F-5680-5B40-A954-D09969114D11}"/>
              </a:ext>
            </a:extLst>
          </p:cNvPr>
          <p:cNvSpPr txBox="1"/>
          <p:nvPr/>
        </p:nvSpPr>
        <p:spPr>
          <a:xfrm>
            <a:off x="352770" y="327728"/>
            <a:ext cx="6947562" cy="415498"/>
          </a:xfrm>
          <a:prstGeom prst="rect">
            <a:avLst/>
          </a:prstGeom>
          <a:noFill/>
        </p:spPr>
        <p:txBody>
          <a:bodyPr wrap="square" rtlCol="0">
            <a:spAutoFit/>
          </a:bodyPr>
          <a:lstStyle/>
          <a:p>
            <a:r>
              <a:rPr lang="it-IT" sz="2100" b="1" dirty="0">
                <a:solidFill>
                  <a:schemeClr val="bg1"/>
                </a:solidFill>
                <a:latin typeface="Founders Grotesk" panose="020B0503030202060203" pitchFamily="34" charset="77"/>
                <a:ea typeface="Gibson SemiBold" charset="0"/>
                <a:cs typeface="Gibson SemiBold" charset="0"/>
              </a:rPr>
              <a:t>CHIUSURA DELLA MOBILITA’</a:t>
            </a:r>
          </a:p>
        </p:txBody>
      </p:sp>
      <p:sp>
        <p:nvSpPr>
          <p:cNvPr id="6" name="Rectangle 5"/>
          <p:cNvSpPr/>
          <p:nvPr/>
        </p:nvSpPr>
        <p:spPr>
          <a:xfrm>
            <a:off x="352770" y="1062413"/>
            <a:ext cx="8512934" cy="3170099"/>
          </a:xfrm>
          <a:prstGeom prst="rect">
            <a:avLst/>
          </a:prstGeom>
        </p:spPr>
        <p:txBody>
          <a:bodyPr wrap="square">
            <a:spAutoFit/>
          </a:bodyPr>
          <a:lstStyle/>
          <a:p>
            <a:pPr algn="just" fontAlgn="base">
              <a:spcAft>
                <a:spcPts val="0"/>
              </a:spcAft>
            </a:pPr>
            <a:r>
              <a:rPr lang="it-IT" sz="2000" dirty="0">
                <a:solidFill>
                  <a:srgbClr val="000000"/>
                </a:solidFill>
                <a:latin typeface="Founders Grotesk Light" panose="020B0303030202060203" pitchFamily="34" charset="0"/>
              </a:rPr>
              <a:t>Entro quindici giorni dalla fine della mobilità lo studente presenta all’Ufficio per la Mobilità internazionale il Learning Agreement completo e debitamente compilato anche nella sezione “</a:t>
            </a:r>
            <a:r>
              <a:rPr lang="it-IT" sz="2000" dirty="0" err="1">
                <a:solidFill>
                  <a:srgbClr val="000000"/>
                </a:solidFill>
                <a:latin typeface="Founders Grotesk Light" panose="020B0303030202060203" pitchFamily="34" charset="0"/>
              </a:rPr>
              <a:t>After</a:t>
            </a:r>
            <a:r>
              <a:rPr lang="it-IT" sz="2000" dirty="0">
                <a:solidFill>
                  <a:srgbClr val="2E2D29"/>
                </a:solidFill>
                <a:latin typeface="Founders Grotesk Light" panose="020B0303030202060203" pitchFamily="34" charset="0"/>
              </a:rPr>
              <a:t> </a:t>
            </a:r>
            <a:r>
              <a:rPr lang="it-IT" sz="2000" dirty="0">
                <a:solidFill>
                  <a:srgbClr val="000000"/>
                </a:solidFill>
                <a:latin typeface="Founders Grotesk Light" panose="020B0303030202060203" pitchFamily="34" charset="0"/>
              </a:rPr>
              <a:t>the </a:t>
            </a:r>
            <a:r>
              <a:rPr lang="it-IT" sz="2000" dirty="0" err="1">
                <a:solidFill>
                  <a:srgbClr val="000000"/>
                </a:solidFill>
                <a:latin typeface="Founders Grotesk Light" panose="020B0303030202060203" pitchFamily="34" charset="0"/>
              </a:rPr>
              <a:t>Mobility</a:t>
            </a:r>
            <a:r>
              <a:rPr lang="it-IT" sz="2000" dirty="0">
                <a:solidFill>
                  <a:srgbClr val="000000"/>
                </a:solidFill>
                <a:latin typeface="Founders Grotesk Light" panose="020B0303030202060203" pitchFamily="34" charset="0"/>
              </a:rPr>
              <a:t>”.</a:t>
            </a:r>
            <a:endParaRPr lang="it-IT" sz="2000" dirty="0">
              <a:solidFill>
                <a:srgbClr val="2E2D29"/>
              </a:solidFill>
              <a:latin typeface="Founders Grotesk Light" panose="020B0303030202060203" pitchFamily="34" charset="0"/>
            </a:endParaRPr>
          </a:p>
          <a:p>
            <a:pPr algn="just" fontAlgn="base">
              <a:spcAft>
                <a:spcPts val="0"/>
              </a:spcAft>
            </a:pPr>
            <a:endParaRPr lang="it-IT" sz="2000" dirty="0">
              <a:solidFill>
                <a:srgbClr val="000000"/>
              </a:solidFill>
              <a:latin typeface="Founders Grotesk Light" panose="020B0303030202060203" pitchFamily="34" charset="0"/>
            </a:endParaRPr>
          </a:p>
          <a:p>
            <a:pPr algn="just" fontAlgn="base">
              <a:spcAft>
                <a:spcPts val="0"/>
              </a:spcAft>
            </a:pPr>
            <a:r>
              <a:rPr lang="it-IT" sz="2000" dirty="0">
                <a:solidFill>
                  <a:srgbClr val="000000"/>
                </a:solidFill>
                <a:latin typeface="Founders Grotesk Light" panose="020B0303030202060203" pitchFamily="34" charset="0"/>
              </a:rPr>
              <a:t>L’Università o l’ente ospitante può attestare lo svolgimento della mobilità anche attraverso un</a:t>
            </a:r>
            <a:r>
              <a:rPr lang="it-IT" sz="2000" dirty="0">
                <a:solidFill>
                  <a:srgbClr val="2E2D29"/>
                </a:solidFill>
                <a:latin typeface="Founders Grotesk Light" panose="020B0303030202060203" pitchFamily="34" charset="0"/>
              </a:rPr>
              <a:t> </a:t>
            </a:r>
            <a:r>
              <a:rPr lang="it-IT" sz="2000" dirty="0">
                <a:solidFill>
                  <a:srgbClr val="000000"/>
                </a:solidFill>
                <a:latin typeface="Founders Grotesk Light" panose="020B0303030202060203" pitchFamily="34" charset="0"/>
              </a:rPr>
              <a:t>documento separato (</a:t>
            </a:r>
            <a:r>
              <a:rPr lang="it-IT" sz="2000" dirty="0" err="1">
                <a:solidFill>
                  <a:srgbClr val="000000"/>
                </a:solidFill>
                <a:latin typeface="Founders Grotesk Light" panose="020B0303030202060203" pitchFamily="34" charset="0"/>
              </a:rPr>
              <a:t>c.d.Transcript</a:t>
            </a:r>
            <a:r>
              <a:rPr lang="it-IT" sz="2000" dirty="0">
                <a:solidFill>
                  <a:srgbClr val="000000"/>
                </a:solidFill>
                <a:latin typeface="Founders Grotesk Light" panose="020B0303030202060203" pitchFamily="34" charset="0"/>
              </a:rPr>
              <a:t> of </a:t>
            </a:r>
            <a:r>
              <a:rPr lang="it-IT" sz="2000" dirty="0" err="1">
                <a:solidFill>
                  <a:srgbClr val="000000"/>
                </a:solidFill>
                <a:latin typeface="Founders Grotesk Light" panose="020B0303030202060203" pitchFamily="34" charset="0"/>
              </a:rPr>
              <a:t>Records</a:t>
            </a:r>
            <a:r>
              <a:rPr lang="it-IT" sz="2000" dirty="0">
                <a:solidFill>
                  <a:srgbClr val="000000"/>
                </a:solidFill>
                <a:latin typeface="Founders Grotesk Light" panose="020B0303030202060203" pitchFamily="34" charset="0"/>
              </a:rPr>
              <a:t> per le attività di studio; c.d. </a:t>
            </a:r>
            <a:r>
              <a:rPr lang="it-IT" sz="2000" dirty="0" err="1">
                <a:solidFill>
                  <a:srgbClr val="000000"/>
                </a:solidFill>
                <a:latin typeface="Founders Grotesk Light" panose="020B0303030202060203" pitchFamily="34" charset="0"/>
              </a:rPr>
              <a:t>Traineeship</a:t>
            </a:r>
            <a:r>
              <a:rPr lang="it-IT" sz="2000" dirty="0">
                <a:solidFill>
                  <a:srgbClr val="000000"/>
                </a:solidFill>
                <a:latin typeface="Founders Grotesk Light" panose="020B0303030202060203" pitchFamily="34" charset="0"/>
              </a:rPr>
              <a:t> Certificate per le attività di tirocinio).</a:t>
            </a:r>
            <a:endParaRPr lang="it-IT" sz="2000" dirty="0">
              <a:solidFill>
                <a:srgbClr val="2E2D29"/>
              </a:solidFill>
              <a:latin typeface="Founders Grotesk Light" panose="020B0303030202060203" pitchFamily="34" charset="0"/>
            </a:endParaRPr>
          </a:p>
          <a:p>
            <a:pPr algn="just" fontAlgn="base">
              <a:spcAft>
                <a:spcPts val="0"/>
              </a:spcAft>
            </a:pPr>
            <a:endParaRPr lang="it-IT" sz="2000" dirty="0">
              <a:solidFill>
                <a:srgbClr val="000000"/>
              </a:solidFill>
              <a:latin typeface="Founders Grotesk Light" panose="020B0303030202060203" pitchFamily="34" charset="0"/>
            </a:endParaRPr>
          </a:p>
          <a:p>
            <a:pPr algn="just" fontAlgn="base">
              <a:spcAft>
                <a:spcPts val="0"/>
              </a:spcAft>
            </a:pPr>
            <a:r>
              <a:rPr lang="it-IT" sz="2000" dirty="0">
                <a:solidFill>
                  <a:srgbClr val="000000"/>
                </a:solidFill>
                <a:latin typeface="Founders Grotesk Light" panose="020B0303030202060203" pitchFamily="34" charset="0"/>
              </a:rPr>
              <a:t>Il Dipartimento, tenuto conto del piano formativo svolto all’estero, riconosce integralmente i</a:t>
            </a:r>
            <a:r>
              <a:rPr lang="it-IT" sz="2000" dirty="0">
                <a:solidFill>
                  <a:srgbClr val="2E2D29"/>
                </a:solidFill>
                <a:latin typeface="Founders Grotesk Light" panose="020B0303030202060203" pitchFamily="34" charset="0"/>
              </a:rPr>
              <a:t> </a:t>
            </a:r>
            <a:r>
              <a:rPr lang="it-IT" sz="2000" dirty="0">
                <a:solidFill>
                  <a:srgbClr val="000000"/>
                </a:solidFill>
                <a:latin typeface="Founders Grotesk Light" panose="020B0303030202060203" pitchFamily="34" charset="0"/>
              </a:rPr>
              <a:t>risultati conseguiti dallo studente durante il periodo di mobilità.</a:t>
            </a:r>
            <a:endParaRPr lang="it-IT" sz="2000" b="0" i="0" dirty="0">
              <a:solidFill>
                <a:srgbClr val="2E2D29"/>
              </a:solidFill>
              <a:effectLst/>
              <a:latin typeface="Founders Grotesk Light" panose="020B0303030202060203" pitchFamily="34" charset="0"/>
            </a:endParaRPr>
          </a:p>
        </p:txBody>
      </p:sp>
      <p:sp>
        <p:nvSpPr>
          <p:cNvPr id="5" name="Rectangle 4"/>
          <p:cNvSpPr/>
          <p:nvPr/>
        </p:nvSpPr>
        <p:spPr>
          <a:xfrm>
            <a:off x="352770" y="2296156"/>
            <a:ext cx="8512934" cy="1815882"/>
          </a:xfrm>
          <a:prstGeom prst="rect">
            <a:avLst/>
          </a:prstGeom>
          <a:solidFill>
            <a:schemeClr val="bg1"/>
          </a:solidFill>
          <a:ln w="38100">
            <a:solidFill>
              <a:srgbClr val="1F3D5A"/>
            </a:solidFill>
          </a:ln>
          <a:effectLst>
            <a:outerShdw blurRad="444500" dist="838200" dir="14640000" algn="ctr" rotWithShape="0">
              <a:srgbClr val="1F3D5A">
                <a:alpha val="81000"/>
              </a:srgbClr>
            </a:outerShdw>
          </a:effectLst>
        </p:spPr>
        <p:txBody>
          <a:bodyPr wrap="square">
            <a:spAutoFit/>
          </a:bodyPr>
          <a:lstStyle/>
          <a:p>
            <a:pPr algn="just" fontAlgn="base">
              <a:spcAft>
                <a:spcPts val="0"/>
              </a:spcAft>
            </a:pPr>
            <a:r>
              <a:rPr lang="it-IT" sz="1600" b="1" dirty="0">
                <a:solidFill>
                  <a:srgbClr val="000000"/>
                </a:solidFill>
                <a:latin typeface="Founders Grotesk Light" panose="020B0303030202060203" pitchFamily="34" charset="0"/>
              </a:rPr>
              <a:t>DEFINIZIONE: </a:t>
            </a:r>
            <a:r>
              <a:rPr lang="it-IT" sz="1600" b="1" i="1" dirty="0" err="1">
                <a:solidFill>
                  <a:srgbClr val="000000"/>
                </a:solidFill>
                <a:latin typeface="Founders Grotesk Light" panose="020B0303030202060203" pitchFamily="34" charset="0"/>
              </a:rPr>
              <a:t>Transcript</a:t>
            </a:r>
            <a:r>
              <a:rPr lang="it-IT" sz="1600" b="1" i="1" dirty="0">
                <a:solidFill>
                  <a:srgbClr val="000000"/>
                </a:solidFill>
                <a:latin typeface="Founders Grotesk Light" panose="020B0303030202060203" pitchFamily="34" charset="0"/>
              </a:rPr>
              <a:t> of </a:t>
            </a:r>
            <a:r>
              <a:rPr lang="it-IT" sz="1600" b="1" i="1" dirty="0" err="1">
                <a:solidFill>
                  <a:srgbClr val="000000"/>
                </a:solidFill>
                <a:latin typeface="Founders Grotesk Light" panose="020B0303030202060203" pitchFamily="34" charset="0"/>
              </a:rPr>
              <a:t>Records</a:t>
            </a:r>
            <a:r>
              <a:rPr lang="it-IT" sz="1600" b="1" i="1" dirty="0">
                <a:solidFill>
                  <a:srgbClr val="000000"/>
                </a:solidFill>
                <a:latin typeface="Founders Grotesk Light" panose="020B0303030202060203" pitchFamily="34" charset="0"/>
              </a:rPr>
              <a:t> (</a:t>
            </a:r>
            <a:r>
              <a:rPr lang="it-IT" sz="1600" b="1" i="1" dirty="0" err="1">
                <a:solidFill>
                  <a:srgbClr val="000000"/>
                </a:solidFill>
                <a:latin typeface="Founders Grotesk Light" panose="020B0303030202060203" pitchFamily="34" charset="0"/>
              </a:rPr>
              <a:t>ToR</a:t>
            </a:r>
            <a:r>
              <a:rPr lang="it-IT" sz="1600" b="1" i="1" dirty="0">
                <a:solidFill>
                  <a:srgbClr val="000000"/>
                </a:solidFill>
                <a:latin typeface="Founders Grotesk Light" panose="020B0303030202060203" pitchFamily="34" charset="0"/>
              </a:rPr>
              <a:t>)</a:t>
            </a:r>
            <a:endParaRPr lang="it-IT" sz="1600" b="1" dirty="0">
              <a:solidFill>
                <a:srgbClr val="2E2D29"/>
              </a:solidFill>
              <a:latin typeface="Founders Grotesk Light" panose="020B0303030202060203" pitchFamily="34" charset="0"/>
            </a:endParaRPr>
          </a:p>
          <a:p>
            <a:pPr algn="just" fontAlgn="base">
              <a:spcAft>
                <a:spcPts val="0"/>
              </a:spcAft>
            </a:pPr>
            <a:r>
              <a:rPr lang="it-IT" sz="1600" dirty="0">
                <a:solidFill>
                  <a:srgbClr val="000000"/>
                </a:solidFill>
                <a:latin typeface="Founders Grotesk Light" panose="020B0303030202060203" pitchFamily="34" charset="0"/>
              </a:rPr>
              <a:t>Documento finale rilasciato dall'istituto di istruzione superiore ospitante, che certifica l'attività svolta</a:t>
            </a:r>
            <a:r>
              <a:rPr lang="it-IT" sz="1600" dirty="0">
                <a:solidFill>
                  <a:srgbClr val="2E2D29"/>
                </a:solidFill>
                <a:latin typeface="Founders Grotesk Light" panose="020B0303030202060203" pitchFamily="34" charset="0"/>
              </a:rPr>
              <a:t> </a:t>
            </a:r>
            <a:r>
              <a:rPr lang="it-IT" sz="1600" dirty="0">
                <a:solidFill>
                  <a:srgbClr val="000000"/>
                </a:solidFill>
                <a:latin typeface="Founders Grotesk Light" panose="020B0303030202060203" pitchFamily="34" charset="0"/>
              </a:rPr>
              <a:t>dallo studente durante il periodo di </a:t>
            </a:r>
            <a:r>
              <a:rPr lang="it-IT" sz="1600" b="1" dirty="0">
                <a:solidFill>
                  <a:srgbClr val="000000"/>
                </a:solidFill>
                <a:latin typeface="Founders Grotesk Light" panose="020B0303030202060203" pitchFamily="34" charset="0"/>
              </a:rPr>
              <a:t>mobilità per studio</a:t>
            </a:r>
            <a:r>
              <a:rPr lang="it-IT" sz="1600" dirty="0">
                <a:solidFill>
                  <a:srgbClr val="000000"/>
                </a:solidFill>
                <a:latin typeface="Founders Grotesk Light" panose="020B0303030202060203" pitchFamily="34" charset="0"/>
              </a:rPr>
              <a:t>.</a:t>
            </a:r>
            <a:endParaRPr lang="it-IT" sz="1600" dirty="0">
              <a:solidFill>
                <a:srgbClr val="2E2D29"/>
              </a:solidFill>
              <a:latin typeface="Founders Grotesk Light" panose="020B0303030202060203" pitchFamily="34" charset="0"/>
            </a:endParaRPr>
          </a:p>
          <a:p>
            <a:pPr algn="just" fontAlgn="base">
              <a:spcAft>
                <a:spcPts val="0"/>
              </a:spcAft>
            </a:pPr>
            <a:r>
              <a:rPr lang="it-IT" sz="1600" dirty="0">
                <a:solidFill>
                  <a:srgbClr val="2E2D29"/>
                </a:solidFill>
                <a:latin typeface="Founders Grotesk Light" panose="020B0303030202060203" pitchFamily="34" charset="0"/>
              </a:rPr>
              <a:t> </a:t>
            </a:r>
          </a:p>
          <a:p>
            <a:pPr algn="just" fontAlgn="base">
              <a:spcAft>
                <a:spcPts val="0"/>
              </a:spcAft>
            </a:pPr>
            <a:r>
              <a:rPr lang="it-IT" sz="1600" b="1" dirty="0">
                <a:solidFill>
                  <a:srgbClr val="000000"/>
                </a:solidFill>
                <a:latin typeface="Founders Grotesk Light" panose="020B0303030202060203" pitchFamily="34" charset="0"/>
              </a:rPr>
              <a:t>DEFINIZIONE: </a:t>
            </a:r>
            <a:r>
              <a:rPr lang="it-IT" sz="1600" b="1" i="1" dirty="0" err="1">
                <a:solidFill>
                  <a:srgbClr val="000000"/>
                </a:solidFill>
                <a:latin typeface="Founders Grotesk Light" panose="020B0303030202060203" pitchFamily="34" charset="0"/>
              </a:rPr>
              <a:t>Traineeship</a:t>
            </a:r>
            <a:r>
              <a:rPr lang="it-IT" sz="1600" b="1" i="1" dirty="0">
                <a:solidFill>
                  <a:srgbClr val="000000"/>
                </a:solidFill>
                <a:latin typeface="Founders Grotesk Light" panose="020B0303030202060203" pitchFamily="34" charset="0"/>
              </a:rPr>
              <a:t> Certificate</a:t>
            </a:r>
            <a:endParaRPr lang="it-IT" sz="1600" b="1" dirty="0">
              <a:solidFill>
                <a:srgbClr val="2E2D29"/>
              </a:solidFill>
              <a:latin typeface="Founders Grotesk Light" panose="020B0303030202060203" pitchFamily="34" charset="0"/>
            </a:endParaRPr>
          </a:p>
          <a:p>
            <a:pPr algn="just" fontAlgn="base">
              <a:spcAft>
                <a:spcPts val="0"/>
              </a:spcAft>
            </a:pPr>
            <a:r>
              <a:rPr lang="it-IT" sz="1600" dirty="0">
                <a:solidFill>
                  <a:srgbClr val="000000"/>
                </a:solidFill>
                <a:latin typeface="Founders Grotesk Light" panose="020B0303030202060203" pitchFamily="34" charset="0"/>
              </a:rPr>
              <a:t>Documento finale rilasciato dalla sede ospitante che certifica l'attività svolta dallo studente durante</a:t>
            </a:r>
            <a:r>
              <a:rPr lang="it-IT" sz="1600" dirty="0">
                <a:solidFill>
                  <a:srgbClr val="2E2D29"/>
                </a:solidFill>
                <a:latin typeface="Founders Grotesk Light" panose="020B0303030202060203" pitchFamily="34" charset="0"/>
              </a:rPr>
              <a:t> </a:t>
            </a:r>
            <a:r>
              <a:rPr lang="it-IT" sz="1600" dirty="0">
                <a:solidFill>
                  <a:srgbClr val="000000"/>
                </a:solidFill>
                <a:latin typeface="Founders Grotesk Light" panose="020B0303030202060203" pitchFamily="34" charset="0"/>
              </a:rPr>
              <a:t>il periodo di </a:t>
            </a:r>
            <a:r>
              <a:rPr lang="it-IT" sz="1600" b="1" dirty="0">
                <a:solidFill>
                  <a:srgbClr val="000000"/>
                </a:solidFill>
                <a:latin typeface="Founders Grotesk Light" panose="020B0303030202060203" pitchFamily="34" charset="0"/>
              </a:rPr>
              <a:t>mobilità per tirocinio</a:t>
            </a:r>
            <a:r>
              <a:rPr lang="it-IT" sz="1600" dirty="0">
                <a:solidFill>
                  <a:srgbClr val="000000"/>
                </a:solidFill>
                <a:latin typeface="Founders Grotesk Light" panose="020B0303030202060203" pitchFamily="34" charset="0"/>
              </a:rPr>
              <a:t>.</a:t>
            </a:r>
            <a:endParaRPr lang="it-IT" sz="1600" dirty="0">
              <a:solidFill>
                <a:srgbClr val="2E2D29"/>
              </a:solidFill>
              <a:latin typeface="Founders Grotesk Light" panose="020B0303030202060203" pitchFamily="34" charset="0"/>
            </a:endParaRPr>
          </a:p>
        </p:txBody>
      </p:sp>
    </p:spTree>
    <p:extLst>
      <p:ext uri="{BB962C8B-B14F-4D97-AF65-F5344CB8AC3E}">
        <p14:creationId xmlns:p14="http://schemas.microsoft.com/office/powerpoint/2010/main" val="32539903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FC3E185-B303-E445-8467-23FFD77D3467}"/>
              </a:ext>
            </a:extLst>
          </p:cNvPr>
          <p:cNvPicPr>
            <a:picLocks noChangeAspect="1"/>
          </p:cNvPicPr>
          <p:nvPr/>
        </p:nvPicPr>
        <p:blipFill>
          <a:blip r:embed="rId3"/>
          <a:stretch>
            <a:fillRect/>
          </a:stretch>
        </p:blipFill>
        <p:spPr>
          <a:xfrm>
            <a:off x="0" y="0"/>
            <a:ext cx="9144000" cy="836188"/>
          </a:xfrm>
          <a:prstGeom prst="rect">
            <a:avLst/>
          </a:prstGeom>
        </p:spPr>
      </p:pic>
      <p:sp>
        <p:nvSpPr>
          <p:cNvPr id="5" name="CasellaDiTesto 4">
            <a:extLst>
              <a:ext uri="{FF2B5EF4-FFF2-40B4-BE49-F238E27FC236}">
                <a16:creationId xmlns:a16="http://schemas.microsoft.com/office/drawing/2014/main" id="{FF17ED5F-5680-5B40-A954-D09969114D11}"/>
              </a:ext>
            </a:extLst>
          </p:cNvPr>
          <p:cNvSpPr txBox="1"/>
          <p:nvPr/>
        </p:nvSpPr>
        <p:spPr>
          <a:xfrm>
            <a:off x="352770" y="327728"/>
            <a:ext cx="5801989" cy="415498"/>
          </a:xfrm>
          <a:prstGeom prst="rect">
            <a:avLst/>
          </a:prstGeom>
          <a:noFill/>
        </p:spPr>
        <p:txBody>
          <a:bodyPr wrap="square" rtlCol="0">
            <a:spAutoFit/>
          </a:bodyPr>
          <a:lstStyle/>
          <a:p>
            <a:r>
              <a:rPr lang="it-IT" sz="2100" b="1" dirty="0">
                <a:solidFill>
                  <a:schemeClr val="bg1"/>
                </a:solidFill>
                <a:latin typeface="Founders Grotesk" panose="020B0503030202060203" pitchFamily="34" charset="77"/>
                <a:ea typeface="Gibson SemiBold" charset="0"/>
                <a:cs typeface="Gibson SemiBold" charset="0"/>
              </a:rPr>
              <a:t>CONVERSIONE DEI VOTI</a:t>
            </a:r>
          </a:p>
        </p:txBody>
      </p:sp>
      <p:sp>
        <p:nvSpPr>
          <p:cNvPr id="7" name="Rectangle 6"/>
          <p:cNvSpPr/>
          <p:nvPr/>
        </p:nvSpPr>
        <p:spPr>
          <a:xfrm>
            <a:off x="333030" y="1921837"/>
            <a:ext cx="8458200" cy="2932085"/>
          </a:xfrm>
          <a:prstGeom prst="rect">
            <a:avLst/>
          </a:prstGeom>
        </p:spPr>
        <p:txBody>
          <a:bodyPr wrap="square">
            <a:spAutoFit/>
          </a:bodyPr>
          <a:lstStyle/>
          <a:p>
            <a:pPr algn="just">
              <a:lnSpc>
                <a:spcPct val="107000"/>
              </a:lnSpc>
              <a:spcAft>
                <a:spcPts val="800"/>
              </a:spcAft>
            </a:pPr>
            <a:r>
              <a:rPr lang="it-IT" sz="2000" dirty="0">
                <a:latin typeface="Founders Grotesk Light" panose="020B0303030202060203" pitchFamily="34" charset="0"/>
                <a:ea typeface="Times New Roman" panose="02020603050405020304" pitchFamily="18" charset="0"/>
                <a:cs typeface="Times New Roman" panose="02020603050405020304" pitchFamily="18" charset="0"/>
              </a:rPr>
              <a:t>- </a:t>
            </a:r>
            <a:r>
              <a:rPr lang="it-IT" sz="2000" b="1" dirty="0">
                <a:latin typeface="Founders Grotesk Light" panose="020B0303030202060203" pitchFamily="34" charset="0"/>
                <a:ea typeface="Times New Roman" panose="02020603050405020304" pitchFamily="18" charset="0"/>
                <a:cs typeface="Times New Roman" panose="02020603050405020304" pitchFamily="18" charset="0"/>
              </a:rPr>
              <a:t>gruppi di riferimento</a:t>
            </a:r>
          </a:p>
          <a:p>
            <a:pPr algn="just">
              <a:lnSpc>
                <a:spcPct val="107000"/>
              </a:lnSpc>
              <a:spcAft>
                <a:spcPts val="800"/>
              </a:spcAft>
            </a:pPr>
            <a:r>
              <a:rPr lang="it-IT" sz="2000" dirty="0">
                <a:latin typeface="Founders Grotesk Light" panose="020B0303030202060203" pitchFamily="34" charset="0"/>
                <a:ea typeface="Times New Roman" panose="02020603050405020304" pitchFamily="18" charset="0"/>
                <a:cs typeface="Times New Roman" panose="02020603050405020304" pitchFamily="18" charset="0"/>
              </a:rPr>
              <a:t>- </a:t>
            </a:r>
            <a:r>
              <a:rPr lang="it-IT" sz="2000" b="1" dirty="0">
                <a:latin typeface="Founders Grotesk Light" panose="020B0303030202060203" pitchFamily="34" charset="0"/>
                <a:ea typeface="Times New Roman" panose="02020603050405020304" pitchFamily="18" charset="0"/>
                <a:cs typeface="Times New Roman" panose="02020603050405020304" pitchFamily="18" charset="0"/>
              </a:rPr>
              <a:t>distribuzioni percentuali</a:t>
            </a:r>
            <a:r>
              <a:rPr lang="it-IT" sz="2000" dirty="0">
                <a:latin typeface="Founders Grotesk Light" panose="020B0303030202060203" pitchFamily="34" charset="0"/>
                <a:ea typeface="Times New Roman" panose="02020603050405020304" pitchFamily="18" charset="0"/>
                <a:cs typeface="Times New Roman" panose="02020603050405020304" pitchFamily="18" charset="0"/>
              </a:rPr>
              <a:t> </a:t>
            </a:r>
          </a:p>
          <a:p>
            <a:pPr algn="just">
              <a:lnSpc>
                <a:spcPct val="107000"/>
              </a:lnSpc>
              <a:spcAft>
                <a:spcPts val="800"/>
              </a:spcAft>
            </a:pPr>
            <a:r>
              <a:rPr lang="it-IT" sz="2000" b="1" dirty="0">
                <a:latin typeface="Founders Grotesk Light" panose="020B0303030202060203" pitchFamily="34" charset="0"/>
                <a:ea typeface="Times New Roman" panose="02020603050405020304" pitchFamily="18" charset="0"/>
                <a:cs typeface="Times New Roman" panose="02020603050405020304" pitchFamily="18" charset="0"/>
              </a:rPr>
              <a:t>- criterio di conversione dei voti</a:t>
            </a:r>
            <a:r>
              <a:rPr lang="it-IT" sz="2000" dirty="0">
                <a:latin typeface="Founders Grotesk Light" panose="020B0303030202060203" pitchFamily="34" charset="0"/>
                <a:ea typeface="Times New Roman" panose="02020603050405020304" pitchFamily="18" charset="0"/>
                <a:cs typeface="Times New Roman" panose="02020603050405020304" pitchFamily="18" charset="0"/>
              </a:rPr>
              <a:t>: consiste nel mettere a confronto la tabella di distribuzione dei voti del gruppo di riferimento con la tabella di distribuzione dei voti nell’ateneo straniero. Il confronto tra la posizione di ciascun voto all’interno delle due tabelle ne permette la conversione. Se gli intervalli delle percentuali dei voti nelle due tabelle si corrispondono, la conversione è evidentemente automatica. In caso di più opzioni, si accetta la conversione nel voto mediano.</a:t>
            </a:r>
            <a:endParaRPr lang="it-IT" sz="2000" dirty="0">
              <a:effectLst/>
              <a:latin typeface="Founders Grotesk Light" panose="020B0303030202060203" pitchFamily="34" charset="0"/>
              <a:ea typeface="Calibri" panose="020F0502020204030204" pitchFamily="34" charset="0"/>
              <a:cs typeface="Times New Roman" panose="02020603050405020304" pitchFamily="18" charset="0"/>
            </a:endParaRPr>
          </a:p>
        </p:txBody>
      </p:sp>
      <p:sp>
        <p:nvSpPr>
          <p:cNvPr id="9" name="TextBox 8"/>
          <p:cNvSpPr txBox="1"/>
          <p:nvPr/>
        </p:nvSpPr>
        <p:spPr>
          <a:xfrm>
            <a:off x="333029" y="1025069"/>
            <a:ext cx="8458199" cy="707886"/>
          </a:xfrm>
          <a:prstGeom prst="rect">
            <a:avLst/>
          </a:prstGeom>
          <a:noFill/>
        </p:spPr>
        <p:txBody>
          <a:bodyPr wrap="square" rtlCol="0">
            <a:spAutoFit/>
          </a:bodyPr>
          <a:lstStyle/>
          <a:p>
            <a:r>
              <a:rPr lang="it-IT" sz="2000" b="1" dirty="0">
                <a:latin typeface="Founders Grotesk Light" panose="020B0303030202060203" pitchFamily="34" charset="0"/>
              </a:rPr>
              <a:t>Criteri di conversione dei voti  </a:t>
            </a:r>
            <a:r>
              <a:rPr lang="it-IT" sz="2000" dirty="0">
                <a:latin typeface="Founders Grotesk Light" panose="020B0303030202060203" pitchFamily="34" charset="0"/>
              </a:rPr>
              <a:t>(</a:t>
            </a:r>
            <a:r>
              <a:rPr lang="it-IT" sz="2000" dirty="0">
                <a:latin typeface="Founders Grotesk Light" panose="020B0303030202060203" pitchFamily="34" charset="0"/>
                <a:ea typeface="Times New Roman" panose="02020603050405020304" pitchFamily="18" charset="0"/>
              </a:rPr>
              <a:t>Commissione Didattica  del 28/06/2023</a:t>
            </a:r>
            <a:r>
              <a:rPr lang="it-IT" sz="2000" dirty="0">
                <a:latin typeface="Founders Grotesk Light" panose="020B0303030202060203" pitchFamily="34" charset="0"/>
              </a:rPr>
              <a:t>)</a:t>
            </a:r>
          </a:p>
          <a:p>
            <a:r>
              <a:rPr lang="it-IT" sz="2000" dirty="0">
                <a:latin typeface="Founders Grotesk Light" panose="020B0303030202060203" pitchFamily="34" charset="0"/>
              </a:rPr>
              <a:t>sulla base di </a:t>
            </a:r>
            <a:r>
              <a:rPr lang="it-IT" sz="2000" b="1" dirty="0">
                <a:latin typeface="Founders Grotesk Light" panose="020B0303030202060203" pitchFamily="34" charset="0"/>
              </a:rPr>
              <a:t>ECTS </a:t>
            </a:r>
            <a:r>
              <a:rPr lang="it-IT" sz="2000" b="1" dirty="0" err="1">
                <a:latin typeface="Founders Grotesk Light" panose="020B0303030202060203" pitchFamily="34" charset="0"/>
              </a:rPr>
              <a:t>User’s</a:t>
            </a:r>
            <a:r>
              <a:rPr lang="it-IT" sz="2000" b="1" dirty="0">
                <a:latin typeface="Founders Grotesk Light" panose="020B0303030202060203" pitchFamily="34" charset="0"/>
              </a:rPr>
              <a:t> guide 2015</a:t>
            </a:r>
            <a:endParaRPr lang="en-US" sz="2000" b="1" dirty="0">
              <a:latin typeface="Founders Grotesk Light" panose="020B0303030202060203" pitchFamily="34" charset="0"/>
            </a:endParaRPr>
          </a:p>
        </p:txBody>
      </p:sp>
    </p:spTree>
    <p:extLst>
      <p:ext uri="{BB962C8B-B14F-4D97-AF65-F5344CB8AC3E}">
        <p14:creationId xmlns:p14="http://schemas.microsoft.com/office/powerpoint/2010/main" val="42226292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FC3E185-B303-E445-8467-23FFD77D3467}"/>
              </a:ext>
            </a:extLst>
          </p:cNvPr>
          <p:cNvPicPr>
            <a:picLocks noChangeAspect="1"/>
          </p:cNvPicPr>
          <p:nvPr/>
        </p:nvPicPr>
        <p:blipFill>
          <a:blip r:embed="rId3"/>
          <a:stretch>
            <a:fillRect/>
          </a:stretch>
        </p:blipFill>
        <p:spPr>
          <a:xfrm>
            <a:off x="0" y="0"/>
            <a:ext cx="9144000" cy="836188"/>
          </a:xfrm>
          <a:prstGeom prst="rect">
            <a:avLst/>
          </a:prstGeom>
        </p:spPr>
      </p:pic>
      <p:sp>
        <p:nvSpPr>
          <p:cNvPr id="5" name="CasellaDiTesto 4">
            <a:extLst>
              <a:ext uri="{FF2B5EF4-FFF2-40B4-BE49-F238E27FC236}">
                <a16:creationId xmlns:a16="http://schemas.microsoft.com/office/drawing/2014/main" id="{FF17ED5F-5680-5B40-A954-D09969114D11}"/>
              </a:ext>
            </a:extLst>
          </p:cNvPr>
          <p:cNvSpPr txBox="1"/>
          <p:nvPr/>
        </p:nvSpPr>
        <p:spPr>
          <a:xfrm>
            <a:off x="352770" y="327728"/>
            <a:ext cx="5801989" cy="415498"/>
          </a:xfrm>
          <a:prstGeom prst="rect">
            <a:avLst/>
          </a:prstGeom>
          <a:noFill/>
        </p:spPr>
        <p:txBody>
          <a:bodyPr wrap="square" rtlCol="0">
            <a:spAutoFit/>
          </a:bodyPr>
          <a:lstStyle/>
          <a:p>
            <a:r>
              <a:rPr lang="it-IT" sz="2100" b="1" dirty="0">
                <a:solidFill>
                  <a:schemeClr val="bg1"/>
                </a:solidFill>
                <a:latin typeface="Founders Grotesk" panose="020B0503030202060203" pitchFamily="34" charset="77"/>
                <a:ea typeface="Gibson SemiBold" charset="0"/>
                <a:cs typeface="Gibson SemiBold" charset="0"/>
              </a:rPr>
              <a:t>CONVERSIONE DEI VOTI</a:t>
            </a: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8284" t="35474" r="5278" b="27192"/>
          <a:stretch/>
        </p:blipFill>
        <p:spPr>
          <a:xfrm>
            <a:off x="3470222" y="2116183"/>
            <a:ext cx="5486400" cy="1777200"/>
          </a:xfrm>
          <a:prstGeom prst="rect">
            <a:avLst/>
          </a:prstGeom>
        </p:spPr>
      </p:pic>
      <p:graphicFrame>
        <p:nvGraphicFramePr>
          <p:cNvPr id="11" name="Table 10"/>
          <p:cNvGraphicFramePr>
            <a:graphicFrameLocks noGrp="1"/>
          </p:cNvGraphicFramePr>
          <p:nvPr/>
        </p:nvGraphicFramePr>
        <p:xfrm>
          <a:off x="383599" y="2332691"/>
          <a:ext cx="1219200" cy="228600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686121424"/>
                    </a:ext>
                  </a:extLst>
                </a:gridCol>
                <a:gridCol w="609600">
                  <a:extLst>
                    <a:ext uri="{9D8B030D-6E8A-4147-A177-3AD203B41FA5}">
                      <a16:colId xmlns:a16="http://schemas.microsoft.com/office/drawing/2014/main" val="2127169037"/>
                    </a:ext>
                  </a:extLst>
                </a:gridCol>
              </a:tblGrid>
              <a:tr h="190500">
                <a:tc>
                  <a:txBody>
                    <a:bodyPr/>
                    <a:lstStyle/>
                    <a:p>
                      <a:pPr algn="ctr" fontAlgn="ctr"/>
                      <a:r>
                        <a:rPr lang="en-US" sz="1100" u="none" strike="noStrike" dirty="0">
                          <a:effectLst/>
                        </a:rPr>
                        <a:t>Grade </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65591418"/>
                  </a:ext>
                </a:extLst>
              </a:tr>
              <a:tr h="190500">
                <a:tc>
                  <a:txBody>
                    <a:bodyPr/>
                    <a:lstStyle/>
                    <a:p>
                      <a:pPr algn="ctr" fontAlgn="ctr"/>
                      <a:r>
                        <a:rPr lang="en-US" sz="1100" u="none" strike="noStrike">
                          <a:effectLst/>
                        </a:rPr>
                        <a:t>20</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0.25</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38204833"/>
                  </a:ext>
                </a:extLst>
              </a:tr>
              <a:tr h="190500">
                <a:tc>
                  <a:txBody>
                    <a:bodyPr/>
                    <a:lstStyle/>
                    <a:p>
                      <a:pPr algn="ctr" fontAlgn="ctr"/>
                      <a:r>
                        <a:rPr lang="en-US" sz="1100" u="none" strike="noStrike">
                          <a:effectLst/>
                        </a:rPr>
                        <a:t>19</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1.05</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16836493"/>
                  </a:ext>
                </a:extLst>
              </a:tr>
              <a:tr h="190500">
                <a:tc>
                  <a:txBody>
                    <a:bodyPr/>
                    <a:lstStyle/>
                    <a:p>
                      <a:pPr algn="ctr" fontAlgn="ctr"/>
                      <a:r>
                        <a:rPr lang="en-US" sz="1100" u="none" strike="noStrike" dirty="0">
                          <a:effectLst/>
                        </a:rPr>
                        <a:t>18</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2.59</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37693825"/>
                  </a:ext>
                </a:extLst>
              </a:tr>
              <a:tr h="190500">
                <a:tc>
                  <a:txBody>
                    <a:bodyPr/>
                    <a:lstStyle/>
                    <a:p>
                      <a:pPr algn="ctr" fontAlgn="ctr"/>
                      <a:r>
                        <a:rPr lang="en-US" sz="1100" u="none" strike="noStrike" dirty="0">
                          <a:effectLst/>
                        </a:rPr>
                        <a:t>17</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5.01</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881040052"/>
                  </a:ext>
                </a:extLst>
              </a:tr>
              <a:tr h="190500">
                <a:tc>
                  <a:txBody>
                    <a:bodyPr/>
                    <a:lstStyle/>
                    <a:p>
                      <a:pPr algn="ctr" fontAlgn="ctr"/>
                      <a:r>
                        <a:rPr lang="en-US" sz="1100" u="none" strike="noStrike" dirty="0">
                          <a:effectLst/>
                        </a:rPr>
                        <a:t>16</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8.25</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996148547"/>
                  </a:ext>
                </a:extLst>
              </a:tr>
              <a:tr h="190500">
                <a:tc>
                  <a:txBody>
                    <a:bodyPr/>
                    <a:lstStyle/>
                    <a:p>
                      <a:pPr algn="ctr" fontAlgn="ctr"/>
                      <a:r>
                        <a:rPr lang="en-US" sz="1100" u="none" strike="noStrike">
                          <a:effectLst/>
                        </a:rPr>
                        <a:t>15</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11.37</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67651375"/>
                  </a:ext>
                </a:extLst>
              </a:tr>
              <a:tr h="190500">
                <a:tc>
                  <a:txBody>
                    <a:bodyPr/>
                    <a:lstStyle/>
                    <a:p>
                      <a:pPr algn="ctr" fontAlgn="ctr"/>
                      <a:r>
                        <a:rPr lang="en-US" sz="1100" u="none" strike="noStrike">
                          <a:effectLst/>
                        </a:rPr>
                        <a:t>14</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13.56</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03098493"/>
                  </a:ext>
                </a:extLst>
              </a:tr>
              <a:tr h="190500">
                <a:tc>
                  <a:txBody>
                    <a:bodyPr/>
                    <a:lstStyle/>
                    <a:p>
                      <a:pPr algn="ctr" fontAlgn="ctr"/>
                      <a:r>
                        <a:rPr lang="en-US" sz="1100" u="none" strike="noStrike">
                          <a:effectLst/>
                        </a:rPr>
                        <a:t>13</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effectLst/>
                        </a:rPr>
                        <a:t>15</a:t>
                      </a: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15521156"/>
                  </a:ext>
                </a:extLst>
              </a:tr>
              <a:tr h="190500">
                <a:tc>
                  <a:txBody>
                    <a:bodyPr/>
                    <a:lstStyle/>
                    <a:p>
                      <a:pPr algn="ctr" fontAlgn="ctr"/>
                      <a:r>
                        <a:rPr lang="en-US" sz="1100" u="none" strike="noStrike">
                          <a:effectLst/>
                        </a:rPr>
                        <a:t>12</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14.65</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253895524"/>
                  </a:ext>
                </a:extLst>
              </a:tr>
              <a:tr h="190500">
                <a:tc>
                  <a:txBody>
                    <a:bodyPr/>
                    <a:lstStyle/>
                    <a:p>
                      <a:pPr algn="ctr" fontAlgn="ctr"/>
                      <a:r>
                        <a:rPr lang="en-US" sz="1100" u="none" strike="noStrike">
                          <a:effectLst/>
                        </a:rPr>
                        <a:t>11</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13.98</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24208825"/>
                  </a:ext>
                </a:extLst>
              </a:tr>
              <a:tr h="190500">
                <a:tc>
                  <a:txBody>
                    <a:bodyPr/>
                    <a:lstStyle/>
                    <a:p>
                      <a:pPr algn="ctr" fontAlgn="ctr"/>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effectLst/>
                        </a:rPr>
                        <a:t>14.29</a:t>
                      </a: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839052729"/>
                  </a:ext>
                </a:extLst>
              </a:tr>
            </a:tbl>
          </a:graphicData>
        </a:graphic>
      </p:graphicFrame>
      <p:sp>
        <p:nvSpPr>
          <p:cNvPr id="13" name="Rectangle 12"/>
          <p:cNvSpPr/>
          <p:nvPr/>
        </p:nvSpPr>
        <p:spPr>
          <a:xfrm>
            <a:off x="380204" y="873487"/>
            <a:ext cx="1278555" cy="400110"/>
          </a:xfrm>
          <a:prstGeom prst="rect">
            <a:avLst/>
          </a:prstGeom>
        </p:spPr>
        <p:txBody>
          <a:bodyPr wrap="none">
            <a:spAutoFit/>
          </a:bodyPr>
          <a:lstStyle/>
          <a:p>
            <a:r>
              <a:rPr lang="en-US" sz="2000" dirty="0">
                <a:latin typeface="Founders Grotesk Semibold" panose="020B0703030202060203" pitchFamily="34" charset="0"/>
              </a:rPr>
              <a:t>ESEMPIO:</a:t>
            </a:r>
            <a:endParaRPr lang="en-US" sz="2000" dirty="0">
              <a:latin typeface="Founders Grotesk Light" panose="020B0303030202060203" pitchFamily="34" charset="0"/>
            </a:endParaRPr>
          </a:p>
        </p:txBody>
      </p:sp>
      <p:sp>
        <p:nvSpPr>
          <p:cNvPr id="14" name="TextBox 13"/>
          <p:cNvSpPr txBox="1"/>
          <p:nvPr/>
        </p:nvSpPr>
        <p:spPr>
          <a:xfrm>
            <a:off x="1843243" y="1159538"/>
            <a:ext cx="1320670" cy="369332"/>
          </a:xfrm>
          <a:prstGeom prst="rect">
            <a:avLst/>
          </a:prstGeom>
          <a:noFill/>
        </p:spPr>
        <p:txBody>
          <a:bodyPr wrap="square" rtlCol="0">
            <a:spAutoFit/>
          </a:bodyPr>
          <a:lstStyle/>
          <a:p>
            <a:pPr algn="ctr"/>
            <a:r>
              <a:rPr lang="it-IT" dirty="0"/>
              <a:t>I TRIESTE01</a:t>
            </a:r>
          </a:p>
        </p:txBody>
      </p:sp>
      <p:sp>
        <p:nvSpPr>
          <p:cNvPr id="15" name="TextBox 14"/>
          <p:cNvSpPr txBox="1"/>
          <p:nvPr/>
        </p:nvSpPr>
        <p:spPr>
          <a:xfrm>
            <a:off x="383598" y="1987377"/>
            <a:ext cx="1219201" cy="369332"/>
          </a:xfrm>
          <a:prstGeom prst="rect">
            <a:avLst/>
          </a:prstGeom>
          <a:noFill/>
        </p:spPr>
        <p:txBody>
          <a:bodyPr wrap="square" rtlCol="0">
            <a:spAutoFit/>
          </a:bodyPr>
          <a:lstStyle/>
          <a:p>
            <a:pPr algn="ctr"/>
            <a:r>
              <a:rPr lang="it-IT" dirty="0"/>
              <a:t>B GENT01</a:t>
            </a:r>
          </a:p>
        </p:txBody>
      </p:sp>
      <p:graphicFrame>
        <p:nvGraphicFramePr>
          <p:cNvPr id="2" name="Table 1"/>
          <p:cNvGraphicFramePr>
            <a:graphicFrameLocks noGrp="1"/>
          </p:cNvGraphicFramePr>
          <p:nvPr/>
        </p:nvGraphicFramePr>
        <p:xfrm>
          <a:off x="1961069" y="1467344"/>
          <a:ext cx="1070877" cy="3151347"/>
        </p:xfrm>
        <a:graphic>
          <a:graphicData uri="http://schemas.openxmlformats.org/drawingml/2006/table">
            <a:tbl>
              <a:tblPr>
                <a:tableStyleId>{5C22544A-7EE6-4342-B048-85BDC9FD1C3A}</a:tableStyleId>
              </a:tblPr>
              <a:tblGrid>
                <a:gridCol w="529590">
                  <a:extLst>
                    <a:ext uri="{9D8B030D-6E8A-4147-A177-3AD203B41FA5}">
                      <a16:colId xmlns:a16="http://schemas.microsoft.com/office/drawing/2014/main" val="1244347534"/>
                    </a:ext>
                  </a:extLst>
                </a:gridCol>
                <a:gridCol w="541287">
                  <a:extLst>
                    <a:ext uri="{9D8B030D-6E8A-4147-A177-3AD203B41FA5}">
                      <a16:colId xmlns:a16="http://schemas.microsoft.com/office/drawing/2014/main" val="2034386774"/>
                    </a:ext>
                  </a:extLst>
                </a:gridCol>
              </a:tblGrid>
              <a:tr h="688467">
                <a:tc>
                  <a:txBody>
                    <a:bodyPr/>
                    <a:lstStyle/>
                    <a:p>
                      <a:pPr algn="ctr" fontAlgn="ctr"/>
                      <a:r>
                        <a:rPr lang="en-US" sz="1100" u="none" strike="noStrike" dirty="0" err="1">
                          <a:effectLst/>
                        </a:rPr>
                        <a:t>Voto</a:t>
                      </a:r>
                      <a:endParaRPr lang="en-US" sz="1100" b="1" i="0" u="none" strike="noStrike" dirty="0">
                        <a:solidFill>
                          <a:srgbClr val="000000"/>
                        </a:solidFill>
                        <a:effectLst/>
                        <a:latin typeface="Calibri" panose="020F0502020204030204" pitchFamily="34" charset="0"/>
                      </a:endParaRPr>
                    </a:p>
                  </a:txBody>
                  <a:tcPr marL="8280" marR="8280" marT="8280" marB="0" anchor="ctr"/>
                </a:tc>
                <a:tc>
                  <a:txBody>
                    <a:bodyPr/>
                    <a:lstStyle/>
                    <a:p>
                      <a:pPr algn="ctr" fontAlgn="ctr"/>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8280" marR="8280" marT="8280" marB="0" anchor="ctr"/>
                </a:tc>
                <a:extLst>
                  <a:ext uri="{0D108BD9-81ED-4DB2-BD59-A6C34878D82A}">
                    <a16:rowId xmlns:a16="http://schemas.microsoft.com/office/drawing/2014/main" val="340372045"/>
                  </a:ext>
                </a:extLst>
              </a:tr>
              <a:tr h="165600">
                <a:tc>
                  <a:txBody>
                    <a:bodyPr/>
                    <a:lstStyle/>
                    <a:p>
                      <a:pPr algn="ctr" fontAlgn="ctr"/>
                      <a:r>
                        <a:rPr lang="en-US" sz="1100" u="none" strike="noStrike" dirty="0">
                          <a:effectLst/>
                        </a:rPr>
                        <a:t>30L</a:t>
                      </a:r>
                      <a:endParaRPr lang="en-US" sz="1100" b="1" i="0" u="none" strike="noStrike" dirty="0">
                        <a:solidFill>
                          <a:srgbClr val="000000"/>
                        </a:solidFill>
                        <a:effectLst/>
                        <a:latin typeface="Calibri" panose="020F0502020204030204" pitchFamily="34" charset="0"/>
                      </a:endParaRPr>
                    </a:p>
                  </a:txBody>
                  <a:tcPr marL="8280" marR="8280" marT="8280" marB="0" anchor="ctr"/>
                </a:tc>
                <a:tc>
                  <a:txBody>
                    <a:bodyPr/>
                    <a:lstStyle/>
                    <a:p>
                      <a:pPr algn="ctr" fontAlgn="ctr"/>
                      <a:r>
                        <a:rPr lang="en-US" sz="1100" u="none" strike="noStrike" dirty="0">
                          <a:effectLst/>
                        </a:rPr>
                        <a:t>4.58</a:t>
                      </a:r>
                      <a:endParaRPr lang="en-US" sz="1100" b="0" i="0" u="none" strike="noStrike" dirty="0">
                        <a:solidFill>
                          <a:srgbClr val="000000"/>
                        </a:solidFill>
                        <a:effectLst/>
                        <a:latin typeface="Calibri" panose="020F0502020204030204" pitchFamily="34" charset="0"/>
                      </a:endParaRPr>
                    </a:p>
                  </a:txBody>
                  <a:tcPr marL="8280" marR="8280" marT="8280" marB="0" anchor="ctr"/>
                </a:tc>
                <a:extLst>
                  <a:ext uri="{0D108BD9-81ED-4DB2-BD59-A6C34878D82A}">
                    <a16:rowId xmlns:a16="http://schemas.microsoft.com/office/drawing/2014/main" val="620460423"/>
                  </a:ext>
                </a:extLst>
              </a:tr>
              <a:tr h="165600">
                <a:tc>
                  <a:txBody>
                    <a:bodyPr/>
                    <a:lstStyle/>
                    <a:p>
                      <a:pPr algn="ctr" fontAlgn="ctr"/>
                      <a:r>
                        <a:rPr lang="en-US" sz="1100" u="none" strike="noStrike">
                          <a:effectLst/>
                        </a:rPr>
                        <a:t>30</a:t>
                      </a:r>
                      <a:endParaRPr lang="en-US" sz="1100" b="1" i="0" u="none" strike="noStrike">
                        <a:solidFill>
                          <a:srgbClr val="000000"/>
                        </a:solidFill>
                        <a:effectLst/>
                        <a:latin typeface="Calibri" panose="020F0502020204030204" pitchFamily="34" charset="0"/>
                      </a:endParaRPr>
                    </a:p>
                  </a:txBody>
                  <a:tcPr marL="8280" marR="8280" marT="8280" marB="0" anchor="ctr"/>
                </a:tc>
                <a:tc>
                  <a:txBody>
                    <a:bodyPr/>
                    <a:lstStyle/>
                    <a:p>
                      <a:pPr algn="ctr" fontAlgn="ctr"/>
                      <a:r>
                        <a:rPr lang="en-US" sz="1100" u="none" strike="noStrike" dirty="0">
                          <a:effectLst/>
                        </a:rPr>
                        <a:t>9.60</a:t>
                      </a:r>
                      <a:endParaRPr lang="en-US" sz="1100" b="0" i="0" u="none" strike="noStrike" dirty="0">
                        <a:solidFill>
                          <a:srgbClr val="000000"/>
                        </a:solidFill>
                        <a:effectLst/>
                        <a:latin typeface="Calibri" panose="020F0502020204030204" pitchFamily="34" charset="0"/>
                      </a:endParaRPr>
                    </a:p>
                  </a:txBody>
                  <a:tcPr marL="8280" marR="8280" marT="8280" marB="0" anchor="ctr"/>
                </a:tc>
                <a:extLst>
                  <a:ext uri="{0D108BD9-81ED-4DB2-BD59-A6C34878D82A}">
                    <a16:rowId xmlns:a16="http://schemas.microsoft.com/office/drawing/2014/main" val="1924325204"/>
                  </a:ext>
                </a:extLst>
              </a:tr>
              <a:tr h="165600">
                <a:tc>
                  <a:txBody>
                    <a:bodyPr/>
                    <a:lstStyle/>
                    <a:p>
                      <a:pPr algn="ctr" fontAlgn="ctr"/>
                      <a:r>
                        <a:rPr lang="en-US" sz="1100" u="none" strike="noStrike">
                          <a:effectLst/>
                        </a:rPr>
                        <a:t>29</a:t>
                      </a:r>
                      <a:endParaRPr lang="en-US" sz="1100" b="1" i="0" u="none" strike="noStrike">
                        <a:solidFill>
                          <a:srgbClr val="000000"/>
                        </a:solidFill>
                        <a:effectLst/>
                        <a:latin typeface="Calibri" panose="020F0502020204030204" pitchFamily="34" charset="0"/>
                      </a:endParaRPr>
                    </a:p>
                  </a:txBody>
                  <a:tcPr marL="8280" marR="8280" marT="8280" marB="0" anchor="ctr"/>
                </a:tc>
                <a:tc>
                  <a:txBody>
                    <a:bodyPr/>
                    <a:lstStyle/>
                    <a:p>
                      <a:pPr algn="ctr" fontAlgn="ctr"/>
                      <a:r>
                        <a:rPr lang="en-US" sz="1100" u="none" strike="noStrike" dirty="0">
                          <a:effectLst/>
                        </a:rPr>
                        <a:t>3.72</a:t>
                      </a:r>
                      <a:endParaRPr lang="en-US" sz="1100" b="0" i="0" u="none" strike="noStrike" dirty="0">
                        <a:solidFill>
                          <a:srgbClr val="000000"/>
                        </a:solidFill>
                        <a:effectLst/>
                        <a:latin typeface="Calibri" panose="020F0502020204030204" pitchFamily="34" charset="0"/>
                      </a:endParaRPr>
                    </a:p>
                  </a:txBody>
                  <a:tcPr marL="8280" marR="8280" marT="8280" marB="0" anchor="ctr"/>
                </a:tc>
                <a:extLst>
                  <a:ext uri="{0D108BD9-81ED-4DB2-BD59-A6C34878D82A}">
                    <a16:rowId xmlns:a16="http://schemas.microsoft.com/office/drawing/2014/main" val="3946525381"/>
                  </a:ext>
                </a:extLst>
              </a:tr>
              <a:tr h="165600">
                <a:tc>
                  <a:txBody>
                    <a:bodyPr/>
                    <a:lstStyle/>
                    <a:p>
                      <a:pPr algn="ctr" fontAlgn="ctr"/>
                      <a:r>
                        <a:rPr lang="en-US" sz="1100" u="none" strike="noStrike">
                          <a:effectLst/>
                        </a:rPr>
                        <a:t>28</a:t>
                      </a:r>
                      <a:endParaRPr lang="en-US" sz="1100" b="1" i="0" u="none" strike="noStrike">
                        <a:solidFill>
                          <a:srgbClr val="000000"/>
                        </a:solidFill>
                        <a:effectLst/>
                        <a:latin typeface="Calibri" panose="020F0502020204030204" pitchFamily="34" charset="0"/>
                      </a:endParaRPr>
                    </a:p>
                  </a:txBody>
                  <a:tcPr marL="8280" marR="8280" marT="8280" marB="0" anchor="ctr"/>
                </a:tc>
                <a:tc>
                  <a:txBody>
                    <a:bodyPr/>
                    <a:lstStyle/>
                    <a:p>
                      <a:pPr algn="ctr" fontAlgn="ctr"/>
                      <a:r>
                        <a:rPr lang="en-US" sz="1100" u="none" strike="noStrike" dirty="0">
                          <a:effectLst/>
                        </a:rPr>
                        <a:t>8.66</a:t>
                      </a:r>
                      <a:endParaRPr lang="en-US" sz="1100" b="0" i="0" u="none" strike="noStrike" dirty="0">
                        <a:solidFill>
                          <a:srgbClr val="000000"/>
                        </a:solidFill>
                        <a:effectLst/>
                        <a:latin typeface="Calibri" panose="020F0502020204030204" pitchFamily="34" charset="0"/>
                      </a:endParaRPr>
                    </a:p>
                  </a:txBody>
                  <a:tcPr marL="8280" marR="8280" marT="8280" marB="0" anchor="ctr"/>
                </a:tc>
                <a:extLst>
                  <a:ext uri="{0D108BD9-81ED-4DB2-BD59-A6C34878D82A}">
                    <a16:rowId xmlns:a16="http://schemas.microsoft.com/office/drawing/2014/main" val="3380292465"/>
                  </a:ext>
                </a:extLst>
              </a:tr>
              <a:tr h="165600">
                <a:tc>
                  <a:txBody>
                    <a:bodyPr/>
                    <a:lstStyle/>
                    <a:p>
                      <a:pPr algn="ctr" fontAlgn="ctr"/>
                      <a:r>
                        <a:rPr lang="en-US" sz="1100" u="none" strike="noStrike">
                          <a:effectLst/>
                        </a:rPr>
                        <a:t>27</a:t>
                      </a:r>
                      <a:endParaRPr lang="en-US" sz="1100" b="1" i="0" u="none" strike="noStrike">
                        <a:solidFill>
                          <a:srgbClr val="000000"/>
                        </a:solidFill>
                        <a:effectLst/>
                        <a:latin typeface="Calibri" panose="020F0502020204030204" pitchFamily="34" charset="0"/>
                      </a:endParaRPr>
                    </a:p>
                  </a:txBody>
                  <a:tcPr marL="8280" marR="8280" marT="8280" marB="0" anchor="ctr"/>
                </a:tc>
                <a:tc>
                  <a:txBody>
                    <a:bodyPr/>
                    <a:lstStyle/>
                    <a:p>
                      <a:pPr algn="ctr" fontAlgn="ctr"/>
                      <a:r>
                        <a:rPr lang="en-US" sz="1100" u="none" strike="noStrike" dirty="0">
                          <a:effectLst/>
                        </a:rPr>
                        <a:t>8.44</a:t>
                      </a:r>
                      <a:endParaRPr lang="en-US" sz="1100" b="0" i="0" u="none" strike="noStrike" dirty="0">
                        <a:solidFill>
                          <a:srgbClr val="000000"/>
                        </a:solidFill>
                        <a:effectLst/>
                        <a:latin typeface="Calibri" panose="020F0502020204030204" pitchFamily="34" charset="0"/>
                      </a:endParaRPr>
                    </a:p>
                  </a:txBody>
                  <a:tcPr marL="8280" marR="8280" marT="8280" marB="0" anchor="ctr"/>
                </a:tc>
                <a:extLst>
                  <a:ext uri="{0D108BD9-81ED-4DB2-BD59-A6C34878D82A}">
                    <a16:rowId xmlns:a16="http://schemas.microsoft.com/office/drawing/2014/main" val="290078254"/>
                  </a:ext>
                </a:extLst>
              </a:tr>
              <a:tr h="165600">
                <a:tc>
                  <a:txBody>
                    <a:bodyPr/>
                    <a:lstStyle/>
                    <a:p>
                      <a:pPr algn="ctr" fontAlgn="ctr"/>
                      <a:r>
                        <a:rPr lang="en-US" sz="1100" u="none" strike="noStrike">
                          <a:effectLst/>
                        </a:rPr>
                        <a:t>26</a:t>
                      </a:r>
                      <a:endParaRPr lang="en-US" sz="1100" b="1" i="0" u="none" strike="noStrike">
                        <a:solidFill>
                          <a:srgbClr val="000000"/>
                        </a:solidFill>
                        <a:effectLst/>
                        <a:latin typeface="Calibri" panose="020F0502020204030204" pitchFamily="34" charset="0"/>
                      </a:endParaRPr>
                    </a:p>
                  </a:txBody>
                  <a:tcPr marL="8280" marR="8280" marT="8280" marB="0" anchor="ctr"/>
                </a:tc>
                <a:tc>
                  <a:txBody>
                    <a:bodyPr/>
                    <a:lstStyle/>
                    <a:p>
                      <a:pPr algn="ctr" fontAlgn="ctr"/>
                      <a:r>
                        <a:rPr lang="en-US" sz="1100" u="none" strike="noStrike" dirty="0">
                          <a:effectLst/>
                        </a:rPr>
                        <a:t>8.14</a:t>
                      </a:r>
                      <a:endParaRPr lang="en-US" sz="1100" b="0" i="0" u="none" strike="noStrike" dirty="0">
                        <a:solidFill>
                          <a:srgbClr val="000000"/>
                        </a:solidFill>
                        <a:effectLst/>
                        <a:latin typeface="Calibri" panose="020F0502020204030204" pitchFamily="34" charset="0"/>
                      </a:endParaRPr>
                    </a:p>
                  </a:txBody>
                  <a:tcPr marL="8280" marR="8280" marT="8280" marB="0" anchor="ctr"/>
                </a:tc>
                <a:extLst>
                  <a:ext uri="{0D108BD9-81ED-4DB2-BD59-A6C34878D82A}">
                    <a16:rowId xmlns:a16="http://schemas.microsoft.com/office/drawing/2014/main" val="3830029340"/>
                  </a:ext>
                </a:extLst>
              </a:tr>
              <a:tr h="165600">
                <a:tc>
                  <a:txBody>
                    <a:bodyPr/>
                    <a:lstStyle/>
                    <a:p>
                      <a:pPr algn="ctr" fontAlgn="ctr"/>
                      <a:r>
                        <a:rPr lang="en-US" sz="1100" u="none" strike="noStrike">
                          <a:effectLst/>
                        </a:rPr>
                        <a:t>25</a:t>
                      </a:r>
                      <a:endParaRPr lang="en-US" sz="1100" b="1" i="0" u="none" strike="noStrike">
                        <a:solidFill>
                          <a:srgbClr val="000000"/>
                        </a:solidFill>
                        <a:effectLst/>
                        <a:latin typeface="Calibri" panose="020F0502020204030204" pitchFamily="34" charset="0"/>
                      </a:endParaRPr>
                    </a:p>
                  </a:txBody>
                  <a:tcPr marL="8280" marR="8280" marT="8280" marB="0" anchor="ctr"/>
                </a:tc>
                <a:tc>
                  <a:txBody>
                    <a:bodyPr/>
                    <a:lstStyle/>
                    <a:p>
                      <a:pPr algn="ctr" fontAlgn="ctr"/>
                      <a:r>
                        <a:rPr lang="en-US" sz="1100" u="none" strike="noStrike" dirty="0">
                          <a:effectLst/>
                        </a:rPr>
                        <a:t>8.37</a:t>
                      </a:r>
                      <a:endParaRPr lang="en-US" sz="1100" b="0" i="0" u="none" strike="noStrike" dirty="0">
                        <a:solidFill>
                          <a:srgbClr val="000000"/>
                        </a:solidFill>
                        <a:effectLst/>
                        <a:latin typeface="Calibri" panose="020F0502020204030204" pitchFamily="34" charset="0"/>
                      </a:endParaRPr>
                    </a:p>
                  </a:txBody>
                  <a:tcPr marL="8280" marR="8280" marT="8280" marB="0" anchor="ctr"/>
                </a:tc>
                <a:extLst>
                  <a:ext uri="{0D108BD9-81ED-4DB2-BD59-A6C34878D82A}">
                    <a16:rowId xmlns:a16="http://schemas.microsoft.com/office/drawing/2014/main" val="3145496255"/>
                  </a:ext>
                </a:extLst>
              </a:tr>
              <a:tr h="165600">
                <a:tc>
                  <a:txBody>
                    <a:bodyPr/>
                    <a:lstStyle/>
                    <a:p>
                      <a:pPr algn="ctr" fontAlgn="ctr"/>
                      <a:r>
                        <a:rPr lang="en-US" sz="1100" u="none" strike="noStrike">
                          <a:effectLst/>
                        </a:rPr>
                        <a:t>24</a:t>
                      </a:r>
                      <a:endParaRPr lang="en-US" sz="1100" b="1" i="0" u="none" strike="noStrike">
                        <a:solidFill>
                          <a:srgbClr val="000000"/>
                        </a:solidFill>
                        <a:effectLst/>
                        <a:latin typeface="Calibri" panose="020F0502020204030204" pitchFamily="34" charset="0"/>
                      </a:endParaRPr>
                    </a:p>
                  </a:txBody>
                  <a:tcPr marL="8280" marR="8280" marT="8280" marB="0" anchor="ctr"/>
                </a:tc>
                <a:tc>
                  <a:txBody>
                    <a:bodyPr/>
                    <a:lstStyle/>
                    <a:p>
                      <a:pPr algn="ctr" fontAlgn="ctr"/>
                      <a:r>
                        <a:rPr lang="en-US" sz="1100" u="none" strike="noStrike" dirty="0">
                          <a:effectLst/>
                        </a:rPr>
                        <a:t>9.15</a:t>
                      </a:r>
                      <a:endParaRPr lang="en-US" sz="1100" b="0" i="0" u="none" strike="noStrike" dirty="0">
                        <a:solidFill>
                          <a:srgbClr val="000000"/>
                        </a:solidFill>
                        <a:effectLst/>
                        <a:latin typeface="Calibri" panose="020F0502020204030204" pitchFamily="34" charset="0"/>
                      </a:endParaRPr>
                    </a:p>
                  </a:txBody>
                  <a:tcPr marL="8280" marR="8280" marT="8280" marB="0" anchor="ctr"/>
                </a:tc>
                <a:extLst>
                  <a:ext uri="{0D108BD9-81ED-4DB2-BD59-A6C34878D82A}">
                    <a16:rowId xmlns:a16="http://schemas.microsoft.com/office/drawing/2014/main" val="3356154726"/>
                  </a:ext>
                </a:extLst>
              </a:tr>
              <a:tr h="165600">
                <a:tc>
                  <a:txBody>
                    <a:bodyPr/>
                    <a:lstStyle/>
                    <a:p>
                      <a:pPr algn="ctr" fontAlgn="ctr"/>
                      <a:r>
                        <a:rPr lang="en-US" sz="1100" u="none" strike="noStrike">
                          <a:effectLst/>
                        </a:rPr>
                        <a:t>23</a:t>
                      </a:r>
                      <a:endParaRPr lang="en-US" sz="1100" b="1" i="0" u="none" strike="noStrike">
                        <a:solidFill>
                          <a:srgbClr val="000000"/>
                        </a:solidFill>
                        <a:effectLst/>
                        <a:latin typeface="Calibri" panose="020F0502020204030204" pitchFamily="34" charset="0"/>
                      </a:endParaRPr>
                    </a:p>
                  </a:txBody>
                  <a:tcPr marL="8280" marR="8280" marT="8280" marB="0" anchor="ctr"/>
                </a:tc>
                <a:tc>
                  <a:txBody>
                    <a:bodyPr/>
                    <a:lstStyle/>
                    <a:p>
                      <a:pPr algn="ctr" fontAlgn="ctr"/>
                      <a:r>
                        <a:rPr lang="en-US" sz="1100" u="none" strike="noStrike" dirty="0">
                          <a:effectLst/>
                        </a:rPr>
                        <a:t>7.33</a:t>
                      </a:r>
                      <a:endParaRPr lang="en-US" sz="1100" b="0" i="0" u="none" strike="noStrike" dirty="0">
                        <a:solidFill>
                          <a:srgbClr val="000000"/>
                        </a:solidFill>
                        <a:effectLst/>
                        <a:latin typeface="Calibri" panose="020F0502020204030204" pitchFamily="34" charset="0"/>
                      </a:endParaRPr>
                    </a:p>
                  </a:txBody>
                  <a:tcPr marL="8280" marR="8280" marT="8280" marB="0" anchor="ctr"/>
                </a:tc>
                <a:extLst>
                  <a:ext uri="{0D108BD9-81ED-4DB2-BD59-A6C34878D82A}">
                    <a16:rowId xmlns:a16="http://schemas.microsoft.com/office/drawing/2014/main" val="110623462"/>
                  </a:ext>
                </a:extLst>
              </a:tr>
              <a:tr h="165600">
                <a:tc>
                  <a:txBody>
                    <a:bodyPr/>
                    <a:lstStyle/>
                    <a:p>
                      <a:pPr algn="ctr" fontAlgn="ctr"/>
                      <a:r>
                        <a:rPr lang="en-US" sz="1100" u="none" strike="noStrike">
                          <a:effectLst/>
                        </a:rPr>
                        <a:t>22</a:t>
                      </a:r>
                      <a:endParaRPr lang="en-US" sz="1100" b="1" i="0" u="none" strike="noStrike">
                        <a:solidFill>
                          <a:srgbClr val="000000"/>
                        </a:solidFill>
                        <a:effectLst/>
                        <a:latin typeface="Calibri" panose="020F0502020204030204" pitchFamily="34" charset="0"/>
                      </a:endParaRPr>
                    </a:p>
                  </a:txBody>
                  <a:tcPr marL="8280" marR="8280" marT="8280" marB="0" anchor="ctr"/>
                </a:tc>
                <a:tc>
                  <a:txBody>
                    <a:bodyPr/>
                    <a:lstStyle/>
                    <a:p>
                      <a:pPr algn="ctr" fontAlgn="ctr"/>
                      <a:r>
                        <a:rPr lang="en-US" sz="1100" u="none" strike="noStrike" dirty="0">
                          <a:effectLst/>
                        </a:rPr>
                        <a:t>6.26</a:t>
                      </a:r>
                      <a:endParaRPr lang="en-US" sz="1100" b="0" i="0" u="none" strike="noStrike" dirty="0">
                        <a:solidFill>
                          <a:srgbClr val="000000"/>
                        </a:solidFill>
                        <a:effectLst/>
                        <a:latin typeface="Calibri" panose="020F0502020204030204" pitchFamily="34" charset="0"/>
                      </a:endParaRPr>
                    </a:p>
                  </a:txBody>
                  <a:tcPr marL="8280" marR="8280" marT="8280" marB="0" anchor="ctr"/>
                </a:tc>
                <a:extLst>
                  <a:ext uri="{0D108BD9-81ED-4DB2-BD59-A6C34878D82A}">
                    <a16:rowId xmlns:a16="http://schemas.microsoft.com/office/drawing/2014/main" val="2035966328"/>
                  </a:ext>
                </a:extLst>
              </a:tr>
              <a:tr h="165600">
                <a:tc>
                  <a:txBody>
                    <a:bodyPr/>
                    <a:lstStyle/>
                    <a:p>
                      <a:pPr algn="ctr" fontAlgn="ctr"/>
                      <a:r>
                        <a:rPr lang="en-US" sz="1100" u="none" strike="noStrike">
                          <a:effectLst/>
                        </a:rPr>
                        <a:t>21</a:t>
                      </a:r>
                      <a:endParaRPr lang="en-US" sz="1100" b="1" i="0" u="none" strike="noStrike">
                        <a:solidFill>
                          <a:srgbClr val="000000"/>
                        </a:solidFill>
                        <a:effectLst/>
                        <a:latin typeface="Calibri" panose="020F0502020204030204" pitchFamily="34" charset="0"/>
                      </a:endParaRPr>
                    </a:p>
                  </a:txBody>
                  <a:tcPr marL="8280" marR="8280" marT="8280" marB="0" anchor="ctr"/>
                </a:tc>
                <a:tc>
                  <a:txBody>
                    <a:bodyPr/>
                    <a:lstStyle/>
                    <a:p>
                      <a:pPr algn="ctr" fontAlgn="ctr"/>
                      <a:r>
                        <a:rPr lang="en-US" sz="1100" u="none" strike="noStrike" dirty="0">
                          <a:effectLst/>
                        </a:rPr>
                        <a:t>5.61</a:t>
                      </a:r>
                      <a:endParaRPr lang="en-US" sz="1100" b="0" i="0" u="none" strike="noStrike" dirty="0">
                        <a:solidFill>
                          <a:srgbClr val="000000"/>
                        </a:solidFill>
                        <a:effectLst/>
                        <a:latin typeface="Calibri" panose="020F0502020204030204" pitchFamily="34" charset="0"/>
                      </a:endParaRPr>
                    </a:p>
                  </a:txBody>
                  <a:tcPr marL="8280" marR="8280" marT="8280" marB="0" anchor="ctr"/>
                </a:tc>
                <a:extLst>
                  <a:ext uri="{0D108BD9-81ED-4DB2-BD59-A6C34878D82A}">
                    <a16:rowId xmlns:a16="http://schemas.microsoft.com/office/drawing/2014/main" val="1687209754"/>
                  </a:ext>
                </a:extLst>
              </a:tr>
              <a:tr h="165600">
                <a:tc>
                  <a:txBody>
                    <a:bodyPr/>
                    <a:lstStyle/>
                    <a:p>
                      <a:pPr algn="ctr" fontAlgn="ctr"/>
                      <a:r>
                        <a:rPr lang="en-US" sz="1100" u="none" strike="noStrike">
                          <a:effectLst/>
                        </a:rPr>
                        <a:t>20</a:t>
                      </a:r>
                      <a:endParaRPr lang="en-US" sz="1100" b="1" i="0" u="none" strike="noStrike">
                        <a:solidFill>
                          <a:srgbClr val="000000"/>
                        </a:solidFill>
                        <a:effectLst/>
                        <a:latin typeface="Calibri" panose="020F0502020204030204" pitchFamily="34" charset="0"/>
                      </a:endParaRPr>
                    </a:p>
                  </a:txBody>
                  <a:tcPr marL="8280" marR="8280" marT="8280" marB="0" anchor="ctr"/>
                </a:tc>
                <a:tc>
                  <a:txBody>
                    <a:bodyPr/>
                    <a:lstStyle/>
                    <a:p>
                      <a:pPr algn="ctr" fontAlgn="ctr"/>
                      <a:r>
                        <a:rPr lang="en-US" sz="1100" u="none" strike="noStrike" dirty="0">
                          <a:effectLst/>
                        </a:rPr>
                        <a:t>6.47</a:t>
                      </a:r>
                      <a:endParaRPr lang="en-US" sz="1100" b="0" i="0" u="none" strike="noStrike" dirty="0">
                        <a:solidFill>
                          <a:srgbClr val="000000"/>
                        </a:solidFill>
                        <a:effectLst/>
                        <a:latin typeface="Calibri" panose="020F0502020204030204" pitchFamily="34" charset="0"/>
                      </a:endParaRPr>
                    </a:p>
                  </a:txBody>
                  <a:tcPr marL="8280" marR="8280" marT="8280" marB="0" anchor="ctr"/>
                </a:tc>
                <a:extLst>
                  <a:ext uri="{0D108BD9-81ED-4DB2-BD59-A6C34878D82A}">
                    <a16:rowId xmlns:a16="http://schemas.microsoft.com/office/drawing/2014/main" val="2610104186"/>
                  </a:ext>
                </a:extLst>
              </a:tr>
              <a:tr h="165600">
                <a:tc>
                  <a:txBody>
                    <a:bodyPr/>
                    <a:lstStyle/>
                    <a:p>
                      <a:pPr algn="ctr" fontAlgn="ctr"/>
                      <a:r>
                        <a:rPr lang="en-US" sz="1100" u="none" strike="noStrike">
                          <a:effectLst/>
                        </a:rPr>
                        <a:t>19</a:t>
                      </a:r>
                      <a:endParaRPr lang="en-US" sz="1100" b="1" i="0" u="none" strike="noStrike">
                        <a:solidFill>
                          <a:srgbClr val="000000"/>
                        </a:solidFill>
                        <a:effectLst/>
                        <a:latin typeface="Calibri" panose="020F0502020204030204" pitchFamily="34" charset="0"/>
                      </a:endParaRPr>
                    </a:p>
                  </a:txBody>
                  <a:tcPr marL="8280" marR="8280" marT="8280" marB="0" anchor="ctr"/>
                </a:tc>
                <a:tc>
                  <a:txBody>
                    <a:bodyPr/>
                    <a:lstStyle/>
                    <a:p>
                      <a:pPr algn="ctr" fontAlgn="ctr"/>
                      <a:r>
                        <a:rPr lang="en-US" sz="1100" u="none" strike="noStrike" dirty="0">
                          <a:effectLst/>
                        </a:rPr>
                        <a:t>4.82</a:t>
                      </a:r>
                      <a:endParaRPr lang="en-US" sz="1100" b="0" i="0" u="none" strike="noStrike" dirty="0">
                        <a:solidFill>
                          <a:srgbClr val="000000"/>
                        </a:solidFill>
                        <a:effectLst/>
                        <a:latin typeface="Calibri" panose="020F0502020204030204" pitchFamily="34" charset="0"/>
                      </a:endParaRPr>
                    </a:p>
                  </a:txBody>
                  <a:tcPr marL="8280" marR="8280" marT="8280" marB="0" anchor="ctr"/>
                </a:tc>
                <a:extLst>
                  <a:ext uri="{0D108BD9-81ED-4DB2-BD59-A6C34878D82A}">
                    <a16:rowId xmlns:a16="http://schemas.microsoft.com/office/drawing/2014/main" val="1761108530"/>
                  </a:ext>
                </a:extLst>
              </a:tr>
              <a:tr h="165600">
                <a:tc>
                  <a:txBody>
                    <a:bodyPr/>
                    <a:lstStyle/>
                    <a:p>
                      <a:pPr algn="ctr" fontAlgn="ctr"/>
                      <a:r>
                        <a:rPr lang="en-US" sz="1100" u="none" strike="noStrike" dirty="0">
                          <a:effectLst/>
                        </a:rPr>
                        <a:t>18</a:t>
                      </a:r>
                      <a:endParaRPr lang="en-US" sz="1100" b="1" i="0" u="none" strike="noStrike" dirty="0">
                        <a:solidFill>
                          <a:srgbClr val="000000"/>
                        </a:solidFill>
                        <a:effectLst/>
                        <a:latin typeface="Calibri" panose="020F0502020204030204" pitchFamily="34" charset="0"/>
                      </a:endParaRPr>
                    </a:p>
                  </a:txBody>
                  <a:tcPr marL="8280" marR="8280" marT="8280" marB="0" anchor="ctr"/>
                </a:tc>
                <a:tc>
                  <a:txBody>
                    <a:bodyPr/>
                    <a:lstStyle/>
                    <a:p>
                      <a:pPr algn="ctr" fontAlgn="ctr"/>
                      <a:r>
                        <a:rPr lang="en-US" sz="1100" u="none" strike="noStrike" dirty="0">
                          <a:effectLst/>
                        </a:rPr>
                        <a:t>8.85</a:t>
                      </a:r>
                      <a:endParaRPr lang="en-US" sz="1100" b="0" i="0" u="none" strike="noStrike" dirty="0">
                        <a:solidFill>
                          <a:srgbClr val="000000"/>
                        </a:solidFill>
                        <a:effectLst/>
                        <a:latin typeface="Calibri" panose="020F0502020204030204" pitchFamily="34" charset="0"/>
                      </a:endParaRPr>
                    </a:p>
                  </a:txBody>
                  <a:tcPr marL="8280" marR="8280" marT="8280" marB="0" anchor="ctr"/>
                </a:tc>
                <a:extLst>
                  <a:ext uri="{0D108BD9-81ED-4DB2-BD59-A6C34878D82A}">
                    <a16:rowId xmlns:a16="http://schemas.microsoft.com/office/drawing/2014/main" val="3505542903"/>
                  </a:ext>
                </a:extLst>
              </a:tr>
            </a:tbl>
          </a:graphicData>
        </a:graphic>
      </p:graphicFrame>
    </p:spTree>
    <p:extLst>
      <p:ext uri="{BB962C8B-B14F-4D97-AF65-F5344CB8AC3E}">
        <p14:creationId xmlns:p14="http://schemas.microsoft.com/office/powerpoint/2010/main" val="31621974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FC3E185-B303-E445-8467-23FFD77D3467}"/>
              </a:ext>
            </a:extLst>
          </p:cNvPr>
          <p:cNvPicPr>
            <a:picLocks noChangeAspect="1"/>
          </p:cNvPicPr>
          <p:nvPr/>
        </p:nvPicPr>
        <p:blipFill>
          <a:blip r:embed="rId3"/>
          <a:stretch>
            <a:fillRect/>
          </a:stretch>
        </p:blipFill>
        <p:spPr>
          <a:xfrm>
            <a:off x="0" y="0"/>
            <a:ext cx="9144000" cy="836188"/>
          </a:xfrm>
          <a:prstGeom prst="rect">
            <a:avLst/>
          </a:prstGeom>
        </p:spPr>
      </p:pic>
      <p:sp>
        <p:nvSpPr>
          <p:cNvPr id="5" name="CasellaDiTesto 4">
            <a:extLst>
              <a:ext uri="{FF2B5EF4-FFF2-40B4-BE49-F238E27FC236}">
                <a16:creationId xmlns:a16="http://schemas.microsoft.com/office/drawing/2014/main" id="{FF17ED5F-5680-5B40-A954-D09969114D11}"/>
              </a:ext>
            </a:extLst>
          </p:cNvPr>
          <p:cNvSpPr txBox="1"/>
          <p:nvPr/>
        </p:nvSpPr>
        <p:spPr>
          <a:xfrm>
            <a:off x="352770" y="327728"/>
            <a:ext cx="5801989" cy="415498"/>
          </a:xfrm>
          <a:prstGeom prst="rect">
            <a:avLst/>
          </a:prstGeom>
          <a:noFill/>
        </p:spPr>
        <p:txBody>
          <a:bodyPr wrap="square" rtlCol="0">
            <a:spAutoFit/>
          </a:bodyPr>
          <a:lstStyle/>
          <a:p>
            <a:r>
              <a:rPr lang="it-IT" sz="2100" b="1" dirty="0">
                <a:solidFill>
                  <a:schemeClr val="bg1"/>
                </a:solidFill>
                <a:latin typeface="Founders Grotesk" panose="020B0503030202060203" pitchFamily="34" charset="77"/>
                <a:ea typeface="Gibson SemiBold" charset="0"/>
                <a:cs typeface="Gibson SemiBold" charset="0"/>
              </a:rPr>
              <a:t>CONVERSIONE DEI VOTI</a:t>
            </a:r>
          </a:p>
        </p:txBody>
      </p:sp>
      <p:pic>
        <p:nvPicPr>
          <p:cNvPr id="19" name="Picture 18"/>
          <p:cNvPicPr>
            <a:picLocks noChangeAspect="1"/>
          </p:cNvPicPr>
          <p:nvPr/>
        </p:nvPicPr>
        <p:blipFill rotWithShape="1">
          <a:blip r:embed="rId4">
            <a:extLst>
              <a:ext uri="{28A0092B-C50C-407E-A947-70E740481C1C}">
                <a14:useLocalDpi xmlns:a14="http://schemas.microsoft.com/office/drawing/2010/main" val="0"/>
              </a:ext>
            </a:extLst>
          </a:blip>
          <a:srcRect l="8781" t="36568" b="29610"/>
          <a:stretch/>
        </p:blipFill>
        <p:spPr>
          <a:xfrm>
            <a:off x="4114377" y="1906817"/>
            <a:ext cx="5029200" cy="1398496"/>
          </a:xfrm>
          <a:prstGeom prst="rect">
            <a:avLst/>
          </a:prstGeom>
        </p:spPr>
      </p:pic>
      <p:pic>
        <p:nvPicPr>
          <p:cNvPr id="20" name="Picture 19"/>
          <p:cNvPicPr>
            <a:picLocks noChangeAspect="1"/>
          </p:cNvPicPr>
          <p:nvPr/>
        </p:nvPicPr>
        <p:blipFill>
          <a:blip r:embed="rId5"/>
          <a:stretch>
            <a:fillRect/>
          </a:stretch>
        </p:blipFill>
        <p:spPr>
          <a:xfrm>
            <a:off x="559951" y="2013645"/>
            <a:ext cx="3408908" cy="2124128"/>
          </a:xfrm>
          <a:prstGeom prst="rect">
            <a:avLst/>
          </a:prstGeom>
        </p:spPr>
      </p:pic>
      <p:sp>
        <p:nvSpPr>
          <p:cNvPr id="23" name="Rectangle 22"/>
          <p:cNvSpPr/>
          <p:nvPr/>
        </p:nvSpPr>
        <p:spPr>
          <a:xfrm>
            <a:off x="354770" y="1037420"/>
            <a:ext cx="8406053" cy="707886"/>
          </a:xfrm>
          <a:prstGeom prst="rect">
            <a:avLst/>
          </a:prstGeom>
        </p:spPr>
        <p:txBody>
          <a:bodyPr wrap="square">
            <a:spAutoFit/>
          </a:bodyPr>
          <a:lstStyle/>
          <a:p>
            <a:pPr algn="just"/>
            <a:r>
              <a:rPr lang="it-IT" sz="2000" dirty="0">
                <a:latin typeface="Founders Grotesk Light" panose="020B0303030202060203" pitchFamily="34" charset="0"/>
                <a:ea typeface="Times New Roman" panose="02020603050405020304" pitchFamily="18" charset="0"/>
                <a:cs typeface="Times New Roman" panose="02020603050405020304" pitchFamily="18" charset="0"/>
              </a:rPr>
              <a:t>Se la tabella di distribuzione dei voti nell’ateneo straniero non è disponibile, ma è disponibile la conversione in voti ECTS:</a:t>
            </a:r>
            <a:endParaRPr lang="en-US" sz="2000" dirty="0"/>
          </a:p>
        </p:txBody>
      </p:sp>
    </p:spTree>
    <p:extLst>
      <p:ext uri="{BB962C8B-B14F-4D97-AF65-F5344CB8AC3E}">
        <p14:creationId xmlns:p14="http://schemas.microsoft.com/office/powerpoint/2010/main" val="1900492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FC3E185-B303-E445-8467-23FFD77D3467}"/>
              </a:ext>
            </a:extLst>
          </p:cNvPr>
          <p:cNvPicPr>
            <a:picLocks noChangeAspect="1"/>
          </p:cNvPicPr>
          <p:nvPr/>
        </p:nvPicPr>
        <p:blipFill>
          <a:blip r:embed="rId4"/>
          <a:stretch>
            <a:fillRect/>
          </a:stretch>
        </p:blipFill>
        <p:spPr>
          <a:xfrm>
            <a:off x="0" y="0"/>
            <a:ext cx="9144000" cy="836188"/>
          </a:xfrm>
          <a:prstGeom prst="rect">
            <a:avLst/>
          </a:prstGeom>
        </p:spPr>
      </p:pic>
      <p:sp>
        <p:nvSpPr>
          <p:cNvPr id="5" name="CasellaDiTesto 4">
            <a:extLst>
              <a:ext uri="{FF2B5EF4-FFF2-40B4-BE49-F238E27FC236}">
                <a16:creationId xmlns:a16="http://schemas.microsoft.com/office/drawing/2014/main" id="{FF17ED5F-5680-5B40-A954-D09969114D11}"/>
              </a:ext>
            </a:extLst>
          </p:cNvPr>
          <p:cNvSpPr txBox="1"/>
          <p:nvPr/>
        </p:nvSpPr>
        <p:spPr>
          <a:xfrm>
            <a:off x="352770" y="327728"/>
            <a:ext cx="5801989" cy="415498"/>
          </a:xfrm>
          <a:prstGeom prst="rect">
            <a:avLst/>
          </a:prstGeom>
          <a:noFill/>
        </p:spPr>
        <p:txBody>
          <a:bodyPr wrap="square" rtlCol="0">
            <a:spAutoFit/>
          </a:bodyPr>
          <a:lstStyle/>
          <a:p>
            <a:r>
              <a:rPr lang="it-IT" sz="2100" b="1" dirty="0">
                <a:solidFill>
                  <a:schemeClr val="bg1"/>
                </a:solidFill>
                <a:latin typeface="Founders Grotesk" panose="020B0503030202060203" pitchFamily="34" charset="77"/>
                <a:ea typeface="Gibson SemiBold" charset="0"/>
                <a:cs typeface="Gibson SemiBold" charset="0"/>
              </a:rPr>
              <a:t>CONVERSIONE DEI VOTI</a:t>
            </a:r>
          </a:p>
        </p:txBody>
      </p:sp>
      <p:sp>
        <p:nvSpPr>
          <p:cNvPr id="10" name="Rectangle 9"/>
          <p:cNvSpPr/>
          <p:nvPr/>
        </p:nvSpPr>
        <p:spPr>
          <a:xfrm>
            <a:off x="355289" y="1076630"/>
            <a:ext cx="8433421" cy="1015663"/>
          </a:xfrm>
          <a:prstGeom prst="rect">
            <a:avLst/>
          </a:prstGeom>
        </p:spPr>
        <p:txBody>
          <a:bodyPr wrap="square">
            <a:spAutoFit/>
          </a:bodyPr>
          <a:lstStyle/>
          <a:p>
            <a:pPr algn="just"/>
            <a:r>
              <a:rPr lang="it-IT" sz="2000" dirty="0">
                <a:latin typeface="Founders Grotesk Light" panose="020B0303030202060203" pitchFamily="34" charset="0"/>
                <a:ea typeface="Times New Roman" panose="02020603050405020304" pitchFamily="18" charset="0"/>
                <a:cs typeface="Times New Roman" panose="02020603050405020304" pitchFamily="18" charset="0"/>
              </a:rPr>
              <a:t>Se la tabella di distribuzione dei voti nell’ateneo straniero non è disponibile e non è disponibile la </a:t>
            </a:r>
            <a:r>
              <a:rPr lang="it-IT" sz="2000" b="1" dirty="0">
                <a:latin typeface="Founders Grotesk Light" panose="020B0303030202060203" pitchFamily="34" charset="0"/>
                <a:ea typeface="Times New Roman" panose="02020603050405020304" pitchFamily="18" charset="0"/>
                <a:cs typeface="Times New Roman" panose="02020603050405020304" pitchFamily="18" charset="0"/>
              </a:rPr>
              <a:t>conversione in voti ECTS</a:t>
            </a:r>
            <a:r>
              <a:rPr lang="it-IT" sz="2000" dirty="0">
                <a:latin typeface="Founders Grotesk Light" panose="020B0303030202060203" pitchFamily="34" charset="0"/>
                <a:ea typeface="Times New Roman" panose="02020603050405020304" pitchFamily="18" charset="0"/>
                <a:cs typeface="Times New Roman" panose="02020603050405020304" pitchFamily="18" charset="0"/>
              </a:rPr>
              <a:t>, si fa riferimento alle </a:t>
            </a:r>
            <a:r>
              <a:rPr lang="it-IT" sz="2000" dirty="0">
                <a:latin typeface="Founders Grotesk Light" panose="020B0303030202060203" pitchFamily="34" charset="0"/>
                <a:ea typeface="Times New Roman" panose="02020603050405020304" pitchFamily="18" charset="0"/>
                <a:cs typeface="Times New Roman" panose="02020603050405020304" pitchFamily="18" charset="0"/>
                <a:hlinkClick r:id="rId5"/>
              </a:rPr>
              <a:t>Tabelle</a:t>
            </a:r>
            <a:r>
              <a:rPr lang="it-IT" sz="2000" dirty="0">
                <a:latin typeface="Founders Grotesk Light" panose="020B0303030202060203" pitchFamily="34" charset="0"/>
                <a:ea typeface="Times New Roman" panose="02020603050405020304" pitchFamily="18" charset="0"/>
                <a:cs typeface="Times New Roman" panose="02020603050405020304" pitchFamily="18" charset="0"/>
              </a:rPr>
              <a:t> approvate dal </a:t>
            </a:r>
            <a:r>
              <a:rPr lang="it-IT" sz="2000" dirty="0" err="1">
                <a:latin typeface="Founders Grotesk Light" panose="020B0303030202060203" pitchFamily="34" charset="0"/>
                <a:ea typeface="Times New Roman" panose="02020603050405020304" pitchFamily="18" charset="0"/>
                <a:cs typeface="Times New Roman" panose="02020603050405020304" pitchFamily="18" charset="0"/>
              </a:rPr>
              <a:t>CdD</a:t>
            </a:r>
            <a:r>
              <a:rPr lang="it-IT" sz="2000" dirty="0">
                <a:latin typeface="Founders Grotesk Light" panose="020B0303030202060203" pitchFamily="34" charset="0"/>
                <a:ea typeface="Times New Roman" panose="02020603050405020304" pitchFamily="18" charset="0"/>
                <a:cs typeface="Times New Roman" panose="02020603050405020304" pitchFamily="18" charset="0"/>
              </a:rPr>
              <a:t> del Dipartimento.</a:t>
            </a:r>
          </a:p>
        </p:txBody>
      </p:sp>
      <p:sp>
        <p:nvSpPr>
          <p:cNvPr id="6" name="CasellaDiTesto 5">
            <a:extLst>
              <a:ext uri="{FF2B5EF4-FFF2-40B4-BE49-F238E27FC236}">
                <a16:creationId xmlns:a16="http://schemas.microsoft.com/office/drawing/2014/main" id="{8FA0EAC8-9FD4-862B-AA19-C6D38D1F7C69}"/>
              </a:ext>
            </a:extLst>
          </p:cNvPr>
          <p:cNvSpPr txBox="1"/>
          <p:nvPr/>
        </p:nvSpPr>
        <p:spPr>
          <a:xfrm>
            <a:off x="355289" y="2427960"/>
            <a:ext cx="5899631" cy="1246495"/>
          </a:xfrm>
          <a:prstGeom prst="rect">
            <a:avLst/>
          </a:prstGeom>
          <a:noFill/>
        </p:spPr>
        <p:txBody>
          <a:bodyPr wrap="square" rtlCol="0">
            <a:spAutoFit/>
          </a:bodyPr>
          <a:lstStyle/>
          <a:p>
            <a:endParaRPr lang="en-GB" sz="1500" dirty="0"/>
          </a:p>
          <a:p>
            <a:r>
              <a:rPr lang="en-GB" sz="2000" dirty="0">
                <a:latin typeface="Founders Grotesk Light" panose="020B0303030202060203" pitchFamily="34" charset="0"/>
                <a:cs typeface="Times New Roman" panose="02020603050405020304" pitchFamily="18" charset="0"/>
              </a:rPr>
              <a:t>DIA - </a:t>
            </a:r>
            <a:r>
              <a:rPr lang="en-GB" sz="2000" dirty="0" err="1">
                <a:latin typeface="Founders Grotesk Light" panose="020B0303030202060203" pitchFamily="34" charset="0"/>
                <a:cs typeface="Times New Roman" panose="02020603050405020304" pitchFamily="18" charset="0"/>
              </a:rPr>
              <a:t>Studenti</a:t>
            </a:r>
            <a:r>
              <a:rPr lang="en-GB" sz="2000" dirty="0">
                <a:latin typeface="Founders Grotesk Light" panose="020B0303030202060203" pitchFamily="34" charset="0"/>
                <a:cs typeface="Times New Roman" panose="02020603050405020304" pitchFamily="18" charset="0"/>
              </a:rPr>
              <a:t> Outgoing</a:t>
            </a:r>
          </a:p>
          <a:p>
            <a:endParaRPr lang="en-GB" sz="2000" dirty="0">
              <a:latin typeface="Founders Grotesk Light" panose="020B0303030202060203"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endParaRPr>
          </a:p>
          <a:p>
            <a:r>
              <a:rPr lang="en-GB" sz="2000" dirty="0">
                <a:latin typeface="Founders Grotesk Light" panose="020B0303030202060203"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https://dia.units.it/it/didattica/node/32159</a:t>
            </a:r>
            <a:r>
              <a:rPr lang="en-GB" sz="2000" dirty="0">
                <a:latin typeface="Founders Grotesk Light" panose="020B0303030202060203" pitchFamily="34" charset="0"/>
                <a:cs typeface="Times New Roman" panose="02020603050405020304" pitchFamily="18" charset="0"/>
              </a:rPr>
              <a:t> </a:t>
            </a:r>
          </a:p>
        </p:txBody>
      </p:sp>
    </p:spTree>
    <p:extLst>
      <p:ext uri="{BB962C8B-B14F-4D97-AF65-F5344CB8AC3E}">
        <p14:creationId xmlns:p14="http://schemas.microsoft.com/office/powerpoint/2010/main" val="37230336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FC3E185-B303-E445-8467-23FFD77D3467}"/>
              </a:ext>
            </a:extLst>
          </p:cNvPr>
          <p:cNvPicPr>
            <a:picLocks noChangeAspect="1"/>
          </p:cNvPicPr>
          <p:nvPr/>
        </p:nvPicPr>
        <p:blipFill>
          <a:blip r:embed="rId4"/>
          <a:stretch>
            <a:fillRect/>
          </a:stretch>
        </p:blipFill>
        <p:spPr>
          <a:xfrm>
            <a:off x="0" y="0"/>
            <a:ext cx="9144000" cy="836188"/>
          </a:xfrm>
          <a:prstGeom prst="rect">
            <a:avLst/>
          </a:prstGeom>
        </p:spPr>
      </p:pic>
      <p:sp>
        <p:nvSpPr>
          <p:cNvPr id="6" name="CasellaDiTesto 4">
            <a:extLst>
              <a:ext uri="{FF2B5EF4-FFF2-40B4-BE49-F238E27FC236}">
                <a16:creationId xmlns:a16="http://schemas.microsoft.com/office/drawing/2014/main" id="{FF17ED5F-5680-5B40-A954-D09969114D11}"/>
              </a:ext>
            </a:extLst>
          </p:cNvPr>
          <p:cNvSpPr txBox="1"/>
          <p:nvPr/>
        </p:nvSpPr>
        <p:spPr>
          <a:xfrm>
            <a:off x="352770" y="327728"/>
            <a:ext cx="5801989" cy="415498"/>
          </a:xfrm>
          <a:prstGeom prst="rect">
            <a:avLst/>
          </a:prstGeom>
          <a:noFill/>
        </p:spPr>
        <p:txBody>
          <a:bodyPr wrap="square" rtlCol="0">
            <a:spAutoFit/>
          </a:bodyPr>
          <a:lstStyle/>
          <a:p>
            <a:r>
              <a:rPr lang="it-IT" sz="2100" b="1" dirty="0">
                <a:solidFill>
                  <a:schemeClr val="bg1"/>
                </a:solidFill>
                <a:latin typeface="Founders Grotesk" panose="020B0503030202060203" pitchFamily="34" charset="77"/>
                <a:ea typeface="Gibson SemiBold" charset="0"/>
                <a:cs typeface="Gibson SemiBold" charset="0"/>
              </a:rPr>
              <a:t>TESI DI LAUREA IN MOBILITA’</a:t>
            </a:r>
          </a:p>
        </p:txBody>
      </p:sp>
      <p:sp>
        <p:nvSpPr>
          <p:cNvPr id="8" name="Rectangle 7"/>
          <p:cNvSpPr/>
          <p:nvPr/>
        </p:nvSpPr>
        <p:spPr>
          <a:xfrm>
            <a:off x="342900" y="1038191"/>
            <a:ext cx="8458200" cy="3386696"/>
          </a:xfrm>
          <a:prstGeom prst="rect">
            <a:avLst/>
          </a:prstGeom>
        </p:spPr>
        <p:txBody>
          <a:bodyPr wrap="square">
            <a:spAutoFit/>
          </a:bodyPr>
          <a:lstStyle/>
          <a:p>
            <a:pPr marL="342900" indent="-342900">
              <a:buFont typeface="Arial" panose="020B0604020202020204" pitchFamily="34" charset="0"/>
              <a:buChar char="•"/>
            </a:pPr>
            <a:r>
              <a:rPr lang="en-US" sz="2000" dirty="0">
                <a:latin typeface="Founders Grotesk Light" panose="020B0303030202060203" pitchFamily="34" charset="0"/>
                <a:ea typeface="Calibri" panose="020F0502020204030204" pitchFamily="34" charset="0"/>
                <a:cs typeface="Calibri" panose="020F0502020204030204" pitchFamily="34" charset="0"/>
              </a:rPr>
              <a:t>R</a:t>
            </a:r>
            <a:r>
              <a:rPr lang="it-IT" sz="2000" dirty="0" err="1">
                <a:latin typeface="Founders Grotesk Light" panose="020B0303030202060203" pitchFamily="34" charset="0"/>
                <a:ea typeface="Calibri" panose="020F0502020204030204" pitchFamily="34" charset="0"/>
                <a:cs typeface="Calibri" panose="020F0502020204030204" pitchFamily="34" charset="0"/>
              </a:rPr>
              <a:t>elatore</a:t>
            </a:r>
            <a:r>
              <a:rPr lang="it-IT" sz="2000" dirty="0">
                <a:latin typeface="Founders Grotesk Light" panose="020B0303030202060203" pitchFamily="34" charset="0"/>
                <a:ea typeface="Calibri" panose="020F0502020204030204" pitchFamily="34" charset="0"/>
                <a:cs typeface="Calibri" panose="020F0502020204030204" pitchFamily="34" charset="0"/>
              </a:rPr>
              <a:t> </a:t>
            </a:r>
            <a:r>
              <a:rPr lang="it-IT" sz="2000" dirty="0" err="1">
                <a:latin typeface="Founders Grotesk Light" panose="020B0303030202060203" pitchFamily="34" charset="0"/>
                <a:ea typeface="Calibri" panose="020F0502020204030204" pitchFamily="34" charset="0"/>
                <a:cs typeface="Calibri" panose="020F0502020204030204" pitchFamily="34" charset="0"/>
              </a:rPr>
              <a:t>UniTS</a:t>
            </a:r>
            <a:r>
              <a:rPr lang="it-IT" sz="2000" dirty="0">
                <a:latin typeface="Founders Grotesk Light" panose="020B0303030202060203" pitchFamily="34" charset="0"/>
                <a:ea typeface="Calibri" panose="020F0502020204030204" pitchFamily="34" charset="0"/>
                <a:cs typeface="Calibri" panose="020F0502020204030204" pitchFamily="34" charset="0"/>
              </a:rPr>
              <a:t>, </a:t>
            </a:r>
          </a:p>
          <a:p>
            <a:pPr marL="342900" indent="-342900">
              <a:buFont typeface="Arial" panose="020B0604020202020204" pitchFamily="34" charset="0"/>
              <a:buChar char="•"/>
            </a:pPr>
            <a:r>
              <a:rPr lang="it-IT" sz="2000" dirty="0">
                <a:latin typeface="Founders Grotesk Light" panose="020B0303030202060203" pitchFamily="34" charset="0"/>
                <a:ea typeface="Calibri" panose="020F0502020204030204" pitchFamily="34" charset="0"/>
                <a:cs typeface="Calibri" panose="020F0502020204030204" pitchFamily="34" charset="0"/>
              </a:rPr>
              <a:t>Correlatore sede di destinazione</a:t>
            </a:r>
          </a:p>
          <a:p>
            <a:r>
              <a:rPr lang="it-IT" sz="2000" dirty="0">
                <a:latin typeface="Founders Grotesk Light" panose="020B0303030202060203" pitchFamily="34" charset="0"/>
                <a:ea typeface="Calibri" panose="020F0502020204030204" pitchFamily="34" charset="0"/>
                <a:cs typeface="Calibri" panose="020F0502020204030204" pitchFamily="34" charset="0"/>
              </a:rPr>
              <a:t>Tema concordato con </a:t>
            </a:r>
            <a:r>
              <a:rPr lang="it-IT" sz="2000" u="sng" dirty="0">
                <a:latin typeface="Founders Grotesk Light" panose="020B0303030202060203" pitchFamily="34" charset="0"/>
                <a:ea typeface="Calibri" panose="020F0502020204030204" pitchFamily="34" charset="0"/>
                <a:cs typeface="Calibri" panose="020F0502020204030204" pitchFamily="34" charset="0"/>
              </a:rPr>
              <a:t>entrambi</a:t>
            </a:r>
          </a:p>
          <a:p>
            <a:pPr algn="ctr">
              <a:lnSpc>
                <a:spcPct val="107000"/>
              </a:lnSpc>
            </a:pPr>
            <a:endParaRPr lang="it-IT" sz="800" dirty="0">
              <a:latin typeface="Founders Grotesk Light" panose="020B0303030202060203" pitchFamily="34" charset="0"/>
              <a:ea typeface="Calibri" panose="020F0502020204030204" pitchFamily="34" charset="0"/>
              <a:cs typeface="Calibri" panose="020F0502020204030204" pitchFamily="34" charset="0"/>
            </a:endParaRPr>
          </a:p>
          <a:p>
            <a:pPr algn="ctr">
              <a:lnSpc>
                <a:spcPct val="107000"/>
              </a:lnSpc>
            </a:pPr>
            <a:r>
              <a:rPr lang="it-IT" sz="2000" u="sng" dirty="0">
                <a:latin typeface="Founders Grotesk Light" panose="020B0303030202060203" pitchFamily="34" charset="0"/>
                <a:ea typeface="Calibri" panose="020F0502020204030204" pitchFamily="34" charset="0"/>
                <a:cs typeface="Calibri" panose="020F0502020204030204" pitchFamily="34" charset="0"/>
              </a:rPr>
              <a:t>Passaggi necessari per gli studenti in partenza</a:t>
            </a:r>
            <a:endParaRPr lang="en-US" sz="2000" dirty="0">
              <a:latin typeface="Founders Grotesk Light" panose="020B0303030202060203" pitchFamily="34" charset="0"/>
              <a:ea typeface="Calibri" panose="020F0502020204030204" pitchFamily="34" charset="0"/>
              <a:cs typeface="Times New Roman" panose="02020603050405020304" pitchFamily="18" charset="0"/>
            </a:endParaRPr>
          </a:p>
          <a:p>
            <a:pPr algn="ctr">
              <a:lnSpc>
                <a:spcPct val="107000"/>
              </a:lnSpc>
            </a:pPr>
            <a:r>
              <a:rPr lang="it-IT" sz="800" dirty="0">
                <a:latin typeface="Founders Grotesk Light" panose="020B0303030202060203" pitchFamily="34" charset="0"/>
                <a:ea typeface="Calibri" panose="020F0502020204030204" pitchFamily="34" charset="0"/>
                <a:cs typeface="Times New Roman" panose="02020603050405020304" pitchFamily="18" charset="0"/>
              </a:rPr>
              <a:t> </a:t>
            </a:r>
            <a:endParaRPr lang="en-US" sz="800" dirty="0">
              <a:latin typeface="Founders Grotesk Light" panose="020B0303030202060203" pitchFamily="34" charset="0"/>
              <a:ea typeface="Calibri" panose="020F0502020204030204" pitchFamily="34" charset="0"/>
              <a:cs typeface="Times New Roman" panose="02020603050405020304" pitchFamily="18" charset="0"/>
            </a:endParaRPr>
          </a:p>
          <a:p>
            <a:pPr algn="ctr">
              <a:lnSpc>
                <a:spcPct val="107000"/>
              </a:lnSpc>
            </a:pPr>
            <a:r>
              <a:rPr lang="it-IT" sz="2000" u="sng" dirty="0">
                <a:latin typeface="Founders Grotesk Light" panose="020B0303030202060203" pitchFamily="34" charset="0"/>
                <a:ea typeface="Calibri" panose="020F0502020204030204" pitchFamily="34" charset="0"/>
                <a:cs typeface="Calibri" panose="020F0502020204030204" pitchFamily="34" charset="0"/>
              </a:rPr>
              <a:t>Come acquisire i CFU per tesi</a:t>
            </a:r>
          </a:p>
          <a:p>
            <a:pPr algn="ctr">
              <a:lnSpc>
                <a:spcPct val="107000"/>
              </a:lnSpc>
            </a:pPr>
            <a:endParaRPr lang="it-IT" sz="2000" u="sng" dirty="0">
              <a:latin typeface="Founders Grotesk Light" panose="020B0303030202060203" pitchFamily="34" charset="0"/>
              <a:ea typeface="Calibri" panose="020F0502020204030204" pitchFamily="34" charset="0"/>
              <a:cs typeface="Calibri" panose="020F0502020204030204" pitchFamily="34" charset="0"/>
            </a:endParaRPr>
          </a:p>
          <a:p>
            <a:pPr algn="ctr">
              <a:lnSpc>
                <a:spcPct val="107000"/>
              </a:lnSpc>
            </a:pPr>
            <a:endParaRPr lang="it-IT" sz="2000" u="sng" dirty="0">
              <a:latin typeface="Founders Grotesk Light" panose="020B0303030202060203" pitchFamily="34" charset="0"/>
              <a:ea typeface="Calibri" panose="020F0502020204030204" pitchFamily="34" charset="0"/>
              <a:cs typeface="Calibri" panose="020F0502020204030204" pitchFamily="34" charset="0"/>
            </a:endParaRPr>
          </a:p>
          <a:p>
            <a:pPr algn="ctr">
              <a:lnSpc>
                <a:spcPct val="107000"/>
              </a:lnSpc>
            </a:pPr>
            <a:r>
              <a:rPr lang="it-IT" sz="2000" dirty="0">
                <a:latin typeface="Founders Grotesk Light" panose="020B0303030202060203" pitchFamily="34" charset="0"/>
                <a:ea typeface="Calibri" panose="020F0502020204030204" pitchFamily="34" charset="0"/>
                <a:cs typeface="Calibri" panose="020F0502020204030204" pitchFamily="34" charset="0"/>
              </a:rPr>
              <a:t> </a:t>
            </a:r>
          </a:p>
          <a:p>
            <a:pPr algn="ctr">
              <a:lnSpc>
                <a:spcPct val="107000"/>
              </a:lnSpc>
            </a:pPr>
            <a:endParaRPr lang="en-US" sz="800" dirty="0">
              <a:latin typeface="Founders Grotesk Light" panose="020B0303030202060203" pitchFamily="34" charset="0"/>
              <a:ea typeface="Calibri" panose="020F0502020204030204" pitchFamily="34" charset="0"/>
              <a:cs typeface="Times New Roman" panose="02020603050405020304" pitchFamily="18" charset="0"/>
            </a:endParaRPr>
          </a:p>
          <a:p>
            <a:pPr algn="ctr">
              <a:lnSpc>
                <a:spcPct val="107000"/>
              </a:lnSpc>
            </a:pPr>
            <a:r>
              <a:rPr lang="it-IT" sz="2000" u="sng" dirty="0">
                <a:latin typeface="Founders Grotesk Light" panose="020B0303030202060203" pitchFamily="34" charset="0"/>
                <a:ea typeface="Calibri" panose="020F0502020204030204" pitchFamily="34" charset="0"/>
                <a:cs typeface="Calibri" panose="020F0502020204030204" pitchFamily="34" charset="0"/>
              </a:rPr>
              <a:t>Cosa fare al rientro dalla mobilità</a:t>
            </a:r>
            <a:endParaRPr lang="en-US" sz="2000" dirty="0">
              <a:latin typeface="Founders Grotesk Light" panose="020B0303030202060203" pitchFamily="34" charset="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rotWithShape="1">
          <a:blip r:embed="rId5"/>
          <a:srcRect l="21589" t="15704" b="-1"/>
          <a:stretch/>
        </p:blipFill>
        <p:spPr>
          <a:xfrm>
            <a:off x="2333897" y="2916511"/>
            <a:ext cx="4584544" cy="963612"/>
          </a:xfrm>
          <a:prstGeom prst="rect">
            <a:avLst/>
          </a:prstGeom>
        </p:spPr>
      </p:pic>
    </p:spTree>
    <p:extLst>
      <p:ext uri="{BB962C8B-B14F-4D97-AF65-F5344CB8AC3E}">
        <p14:creationId xmlns:p14="http://schemas.microsoft.com/office/powerpoint/2010/main" val="14836831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FC3E185-B303-E445-8467-23FFD77D3467}"/>
              </a:ext>
            </a:extLst>
          </p:cNvPr>
          <p:cNvPicPr>
            <a:picLocks noChangeAspect="1"/>
          </p:cNvPicPr>
          <p:nvPr/>
        </p:nvPicPr>
        <p:blipFill>
          <a:blip r:embed="rId4"/>
          <a:stretch>
            <a:fillRect/>
          </a:stretch>
        </p:blipFill>
        <p:spPr>
          <a:xfrm>
            <a:off x="0" y="0"/>
            <a:ext cx="9144000" cy="836188"/>
          </a:xfrm>
          <a:prstGeom prst="rect">
            <a:avLst/>
          </a:prstGeom>
        </p:spPr>
      </p:pic>
      <p:sp>
        <p:nvSpPr>
          <p:cNvPr id="11" name="CasellaDiTesto 4">
            <a:extLst>
              <a:ext uri="{FF2B5EF4-FFF2-40B4-BE49-F238E27FC236}">
                <a16:creationId xmlns:a16="http://schemas.microsoft.com/office/drawing/2014/main" id="{FF17ED5F-5680-5B40-A954-D09969114D11}"/>
              </a:ext>
            </a:extLst>
          </p:cNvPr>
          <p:cNvSpPr txBox="1"/>
          <p:nvPr/>
        </p:nvSpPr>
        <p:spPr>
          <a:xfrm>
            <a:off x="352770" y="327728"/>
            <a:ext cx="5801989" cy="415498"/>
          </a:xfrm>
          <a:prstGeom prst="rect">
            <a:avLst/>
          </a:prstGeom>
          <a:noFill/>
        </p:spPr>
        <p:txBody>
          <a:bodyPr wrap="square" rtlCol="0">
            <a:spAutoFit/>
          </a:bodyPr>
          <a:lstStyle/>
          <a:p>
            <a:r>
              <a:rPr lang="it-IT" sz="2100" b="1" dirty="0">
                <a:solidFill>
                  <a:schemeClr val="bg1"/>
                </a:solidFill>
                <a:latin typeface="Founders Grotesk" panose="020B0503030202060203" pitchFamily="34" charset="77"/>
                <a:ea typeface="Gibson SemiBold" charset="0"/>
                <a:cs typeface="Gibson SemiBold" charset="0"/>
              </a:rPr>
              <a:t>COMPETENZE LINGUISTICHE</a:t>
            </a:r>
          </a:p>
        </p:txBody>
      </p:sp>
      <p:grpSp>
        <p:nvGrpSpPr>
          <p:cNvPr id="2" name="Gruppo 1">
            <a:extLst>
              <a:ext uri="{FF2B5EF4-FFF2-40B4-BE49-F238E27FC236}">
                <a16:creationId xmlns:a16="http://schemas.microsoft.com/office/drawing/2014/main" id="{880C78F2-023B-A12E-AA9F-903725439406}"/>
              </a:ext>
            </a:extLst>
          </p:cNvPr>
          <p:cNvGrpSpPr/>
          <p:nvPr/>
        </p:nvGrpSpPr>
        <p:grpSpPr>
          <a:xfrm>
            <a:off x="158262" y="1070954"/>
            <a:ext cx="2066438" cy="2466360"/>
            <a:chOff x="218353" y="1003578"/>
            <a:chExt cx="2066438" cy="2466360"/>
          </a:xfrm>
        </p:grpSpPr>
        <p:pic>
          <p:nvPicPr>
            <p:cNvPr id="9" name="Picture 14" descr="Risultati immagini per bandiera  belgi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6644" y="1163916"/>
              <a:ext cx="498147" cy="99629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Risultati immagini per bandiera spagn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8353" y="1630541"/>
              <a:ext cx="1101032" cy="88170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Risultati immagini per bandiera ingles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7483" y="1187156"/>
              <a:ext cx="802439" cy="62002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Risultati immagini per bandiera 3d germani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664" y="2631257"/>
              <a:ext cx="1119682" cy="83868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Risultati immagini per bandiera  franci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8353" y="2422010"/>
              <a:ext cx="469853" cy="46985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6" descr="Risultati immagini per bandiera  greci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91481" y="1910549"/>
              <a:ext cx="679297" cy="67929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8" descr="Risultati immagini per bandiera portogall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2770" y="1003578"/>
              <a:ext cx="716847" cy="716847"/>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Rectangle 16"/>
          <p:cNvSpPr/>
          <p:nvPr/>
        </p:nvSpPr>
        <p:spPr>
          <a:xfrm>
            <a:off x="2384373" y="1126812"/>
            <a:ext cx="6627051" cy="3447098"/>
          </a:xfrm>
          <a:prstGeom prst="rect">
            <a:avLst/>
          </a:prstGeom>
        </p:spPr>
        <p:txBody>
          <a:bodyPr wrap="square">
            <a:spAutoFit/>
          </a:bodyPr>
          <a:lstStyle/>
          <a:p>
            <a:pPr algn="just"/>
            <a:r>
              <a:rPr lang="it-IT" sz="2000" b="1" dirty="0">
                <a:solidFill>
                  <a:srgbClr val="000000"/>
                </a:solidFill>
                <a:latin typeface="Founders Grotesk Light" panose="020B0303030202060203" pitchFamily="34" charset="0"/>
              </a:rPr>
              <a:t>Sarà cura dei candidati</a:t>
            </a:r>
            <a:r>
              <a:rPr lang="it-IT" sz="2000" dirty="0">
                <a:solidFill>
                  <a:srgbClr val="000000"/>
                </a:solidFill>
                <a:latin typeface="Founders Grotesk Light" panose="020B0303030202060203" pitchFamily="34" charset="0"/>
              </a:rPr>
              <a:t> </a:t>
            </a:r>
            <a:r>
              <a:rPr lang="it-IT" sz="2000" b="1" dirty="0">
                <a:solidFill>
                  <a:srgbClr val="000000"/>
                </a:solidFill>
                <a:latin typeface="Founders Grotesk Light" panose="020B0303030202060203" pitchFamily="34" charset="0"/>
              </a:rPr>
              <a:t>verificare i livelli linguistici richiesti sui siti web delle istituzioni di loro interesse</a:t>
            </a:r>
            <a:r>
              <a:rPr lang="it-IT" sz="2000" dirty="0">
                <a:solidFill>
                  <a:srgbClr val="000000"/>
                </a:solidFill>
                <a:latin typeface="Founders Grotesk Light" panose="020B0303030202060203" pitchFamily="34" charset="0"/>
              </a:rPr>
              <a:t>, dal momento che possono essere oggetto di variazione. </a:t>
            </a:r>
          </a:p>
          <a:p>
            <a:pPr algn="just"/>
            <a:endParaRPr lang="it-IT" sz="2000" dirty="0">
              <a:solidFill>
                <a:srgbClr val="000000"/>
              </a:solidFill>
              <a:latin typeface="Founders Grotesk Light" panose="020B0303030202060203" pitchFamily="34" charset="0"/>
            </a:endParaRPr>
          </a:p>
          <a:p>
            <a:pPr algn="just"/>
            <a:r>
              <a:rPr lang="it-IT" sz="2000" b="1" dirty="0">
                <a:solidFill>
                  <a:srgbClr val="000000"/>
                </a:solidFill>
                <a:latin typeface="Founders Grotesk Light" panose="020B0303030202060203" pitchFamily="34" charset="0"/>
              </a:rPr>
              <a:t>Per ottenere l’attestazione di livello di conoscenza della lingua e avere informazioni sulle certificazioni linguistiche</a:t>
            </a:r>
            <a:r>
              <a:rPr lang="it-IT" sz="2000" dirty="0">
                <a:solidFill>
                  <a:srgbClr val="000000"/>
                </a:solidFill>
                <a:latin typeface="Founders Grotesk Light" panose="020B0303030202060203" pitchFamily="34" charset="0"/>
              </a:rPr>
              <a:t>, i candidati devono fare riferimento al </a:t>
            </a:r>
            <a:r>
              <a:rPr lang="it-IT" sz="2000" b="1" dirty="0">
                <a:solidFill>
                  <a:srgbClr val="0563C1"/>
                </a:solidFill>
                <a:latin typeface="Founders Grotesk Light" panose="020B0303030202060203" pitchFamily="34" charset="0"/>
              </a:rPr>
              <a:t>Centro Linguistico di Ateneo (CLA) </a:t>
            </a:r>
            <a:r>
              <a:rPr lang="it-IT" sz="2000" dirty="0">
                <a:solidFill>
                  <a:srgbClr val="000000"/>
                </a:solidFill>
                <a:latin typeface="Founders Grotesk Light" panose="020B0303030202060203" pitchFamily="34" charset="0"/>
              </a:rPr>
              <a:t>al seguente link:</a:t>
            </a:r>
          </a:p>
          <a:p>
            <a:pPr algn="just"/>
            <a:endParaRPr lang="it-IT" sz="1000" dirty="0">
              <a:solidFill>
                <a:srgbClr val="000000"/>
              </a:solidFill>
              <a:latin typeface="Founders Grotesk Light" panose="020B0303030202060203" pitchFamily="34" charset="0"/>
            </a:endParaRPr>
          </a:p>
          <a:p>
            <a:pPr algn="just"/>
            <a:endParaRPr lang="it-IT" sz="1000" dirty="0">
              <a:solidFill>
                <a:srgbClr val="000000"/>
              </a:solidFill>
              <a:latin typeface="Founders Grotesk Light" panose="020B0303030202060203" pitchFamily="34" charset="0"/>
            </a:endParaRPr>
          </a:p>
          <a:p>
            <a:pPr algn="ctr"/>
            <a:r>
              <a:rPr lang="it-IT" dirty="0">
                <a:solidFill>
                  <a:srgbClr val="000000"/>
                </a:solidFill>
                <a:hlinkClick r:id="rId12"/>
              </a:rPr>
              <a:t>https://iuslit.units.it/it/CLA</a:t>
            </a:r>
            <a:endParaRPr lang="it-IT" dirty="0">
              <a:solidFill>
                <a:srgbClr val="000000"/>
              </a:solidFill>
            </a:endParaRPr>
          </a:p>
          <a:p>
            <a:pPr algn="ctr"/>
            <a:r>
              <a:rPr lang="it-IT" sz="2000" dirty="0">
                <a:solidFill>
                  <a:srgbClr val="000000"/>
                </a:solidFill>
                <a:latin typeface="Founders Grotesk Light" panose="020B0303030202060203" pitchFamily="34" charset="0"/>
              </a:rPr>
              <a:t> </a:t>
            </a:r>
          </a:p>
        </p:txBody>
      </p:sp>
    </p:spTree>
    <p:extLst>
      <p:ext uri="{BB962C8B-B14F-4D97-AF65-F5344CB8AC3E}">
        <p14:creationId xmlns:p14="http://schemas.microsoft.com/office/powerpoint/2010/main" val="14475944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FC3E185-B303-E445-8467-23FFD77D3467}"/>
              </a:ext>
            </a:extLst>
          </p:cNvPr>
          <p:cNvPicPr>
            <a:picLocks noChangeAspect="1"/>
          </p:cNvPicPr>
          <p:nvPr/>
        </p:nvPicPr>
        <p:blipFill>
          <a:blip r:embed="rId4"/>
          <a:stretch>
            <a:fillRect/>
          </a:stretch>
        </p:blipFill>
        <p:spPr>
          <a:xfrm>
            <a:off x="0" y="0"/>
            <a:ext cx="9144000" cy="836188"/>
          </a:xfrm>
          <a:prstGeom prst="rect">
            <a:avLst/>
          </a:prstGeom>
        </p:spPr>
      </p:pic>
      <p:sp>
        <p:nvSpPr>
          <p:cNvPr id="6" name="CasellaDiTesto 4">
            <a:extLst>
              <a:ext uri="{FF2B5EF4-FFF2-40B4-BE49-F238E27FC236}">
                <a16:creationId xmlns:a16="http://schemas.microsoft.com/office/drawing/2014/main" id="{FF17ED5F-5680-5B40-A954-D09969114D11}"/>
              </a:ext>
            </a:extLst>
          </p:cNvPr>
          <p:cNvSpPr txBox="1"/>
          <p:nvPr/>
        </p:nvSpPr>
        <p:spPr>
          <a:xfrm>
            <a:off x="352770" y="327728"/>
            <a:ext cx="5801989" cy="415498"/>
          </a:xfrm>
          <a:prstGeom prst="rect">
            <a:avLst/>
          </a:prstGeom>
          <a:noFill/>
        </p:spPr>
        <p:txBody>
          <a:bodyPr wrap="square" rtlCol="0">
            <a:spAutoFit/>
          </a:bodyPr>
          <a:lstStyle/>
          <a:p>
            <a:r>
              <a:rPr lang="it-IT" sz="2100" b="1" dirty="0">
                <a:solidFill>
                  <a:schemeClr val="bg1"/>
                </a:solidFill>
                <a:latin typeface="Founders Grotesk" panose="020B0503030202060203" pitchFamily="34" charset="77"/>
                <a:ea typeface="Gibson SemiBold" charset="0"/>
                <a:cs typeface="Gibson SemiBold" charset="0"/>
              </a:rPr>
              <a:t>COMPETENZE LINGUISTICHE</a:t>
            </a:r>
          </a:p>
        </p:txBody>
      </p:sp>
      <p:grpSp>
        <p:nvGrpSpPr>
          <p:cNvPr id="2" name="Gruppo 1">
            <a:extLst>
              <a:ext uri="{FF2B5EF4-FFF2-40B4-BE49-F238E27FC236}">
                <a16:creationId xmlns:a16="http://schemas.microsoft.com/office/drawing/2014/main" id="{FF9DF24C-4D6E-ED0D-C627-277F64FC4757}"/>
              </a:ext>
            </a:extLst>
          </p:cNvPr>
          <p:cNvGrpSpPr/>
          <p:nvPr/>
        </p:nvGrpSpPr>
        <p:grpSpPr>
          <a:xfrm>
            <a:off x="209565" y="1111592"/>
            <a:ext cx="2136227" cy="2548546"/>
            <a:chOff x="218353" y="1003578"/>
            <a:chExt cx="2066438" cy="2433754"/>
          </a:xfrm>
        </p:grpSpPr>
        <p:pic>
          <p:nvPicPr>
            <p:cNvPr id="4" name="Picture 14" descr="Risultati immagini per bandiera  belgi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6644" y="1163916"/>
              <a:ext cx="498147" cy="99629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isultati immagini per bandiera spagn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8353" y="1630541"/>
              <a:ext cx="1101032" cy="88170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Risultati immagini per bandiera ingles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7483" y="1187156"/>
              <a:ext cx="802439" cy="6200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Risultati immagini per bandiera 3d germani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664" y="2598651"/>
              <a:ext cx="1119682" cy="8386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Risultati immagini per bandiera  franci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8353" y="2422010"/>
              <a:ext cx="469853" cy="46985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6" descr="Risultati immagini per bandiera  greci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91481" y="1910549"/>
              <a:ext cx="679297" cy="67929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8" descr="Risultati immagini per bandiera portogall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2770" y="1003578"/>
              <a:ext cx="716847" cy="716847"/>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Rectangle 12"/>
          <p:cNvSpPr/>
          <p:nvPr/>
        </p:nvSpPr>
        <p:spPr>
          <a:xfrm>
            <a:off x="2436349" y="907608"/>
            <a:ext cx="6483639" cy="3970318"/>
          </a:xfrm>
          <a:prstGeom prst="rect">
            <a:avLst/>
          </a:prstGeom>
        </p:spPr>
        <p:txBody>
          <a:bodyPr wrap="square">
            <a:spAutoFit/>
          </a:bodyPr>
          <a:lstStyle/>
          <a:p>
            <a:pPr algn="just"/>
            <a:r>
              <a:rPr lang="it-IT" sz="1700" dirty="0">
                <a:solidFill>
                  <a:srgbClr val="000000"/>
                </a:solidFill>
                <a:latin typeface="Founders Grotesk Light" panose="020B0303030202060203" pitchFamily="34" charset="0"/>
              </a:rPr>
              <a:t>Gli studenti già selezionati possono accedere alla piattaforma “</a:t>
            </a:r>
            <a:r>
              <a:rPr lang="it-IT" sz="1700" b="1" dirty="0">
                <a:solidFill>
                  <a:srgbClr val="000000"/>
                </a:solidFill>
                <a:effectLst>
                  <a:outerShdw blurRad="38100" dist="38100" dir="2700000" algn="tl">
                    <a:srgbClr val="000000">
                      <a:alpha val="43137"/>
                    </a:srgbClr>
                  </a:outerShdw>
                </a:effectLst>
                <a:latin typeface="Founders Grotesk Light" panose="020B0303030202060203" pitchFamily="34" charset="0"/>
              </a:rPr>
              <a:t>Online </a:t>
            </a:r>
            <a:r>
              <a:rPr lang="it-IT" sz="1700" b="1" dirty="0" err="1">
                <a:solidFill>
                  <a:srgbClr val="000000"/>
                </a:solidFill>
                <a:effectLst>
                  <a:outerShdw blurRad="38100" dist="38100" dir="2700000" algn="tl">
                    <a:srgbClr val="000000">
                      <a:alpha val="43137"/>
                    </a:srgbClr>
                  </a:outerShdw>
                </a:effectLst>
                <a:latin typeface="Founders Grotesk Light" panose="020B0303030202060203" pitchFamily="34" charset="0"/>
              </a:rPr>
              <a:t>Linguistic</a:t>
            </a:r>
            <a:r>
              <a:rPr lang="it-IT" sz="1700" b="1" dirty="0">
                <a:solidFill>
                  <a:srgbClr val="000000"/>
                </a:solidFill>
                <a:effectLst>
                  <a:outerShdw blurRad="38100" dist="38100" dir="2700000" algn="tl">
                    <a:srgbClr val="000000">
                      <a:alpha val="43137"/>
                    </a:srgbClr>
                  </a:outerShdw>
                </a:effectLst>
                <a:latin typeface="Founders Grotesk Light" panose="020B0303030202060203" pitchFamily="34" charset="0"/>
              </a:rPr>
              <a:t> Support</a:t>
            </a:r>
            <a:r>
              <a:rPr lang="it-IT" sz="1700" dirty="0">
                <a:solidFill>
                  <a:srgbClr val="000000"/>
                </a:solidFill>
                <a:latin typeface="Founders Grotesk Light" panose="020B0303030202060203" pitchFamily="34" charset="0"/>
              </a:rPr>
              <a:t>”, messa a disposizione dal </a:t>
            </a:r>
            <a:r>
              <a:rPr lang="it-IT" sz="1700" b="1" dirty="0">
                <a:solidFill>
                  <a:srgbClr val="000000"/>
                </a:solidFill>
                <a:latin typeface="Founders Grotesk Light" panose="020B0303030202060203" pitchFamily="34" charset="0"/>
              </a:rPr>
              <a:t>Programma Erasmus+ </a:t>
            </a:r>
            <a:r>
              <a:rPr lang="it-IT" sz="1700" dirty="0">
                <a:solidFill>
                  <a:srgbClr val="000000"/>
                </a:solidFill>
                <a:latin typeface="Founders Grotesk Light" panose="020B0303030202060203" pitchFamily="34" charset="0"/>
              </a:rPr>
              <a:t>per le </a:t>
            </a:r>
            <a:r>
              <a:rPr lang="it-IT" sz="1700" b="1" dirty="0">
                <a:solidFill>
                  <a:srgbClr val="000000"/>
                </a:solidFill>
                <a:latin typeface="Founders Grotesk Light" panose="020B0303030202060203" pitchFamily="34" charset="0"/>
              </a:rPr>
              <a:t>lingue: tedesco, inglese, spagnolo, francese, neerlandese, portoghese, polacco, ceco, danese, greco e svedese</a:t>
            </a:r>
            <a:r>
              <a:rPr lang="it-IT" sz="1700" dirty="0">
                <a:solidFill>
                  <a:srgbClr val="000000"/>
                </a:solidFill>
                <a:latin typeface="Founders Grotesk Light" panose="020B0303030202060203" pitchFamily="34" charset="0"/>
              </a:rPr>
              <a:t>, per migliorare le proprie competenze linguistiche.</a:t>
            </a:r>
          </a:p>
          <a:p>
            <a:pPr algn="just"/>
            <a:endParaRPr lang="it-IT" sz="800" dirty="0">
              <a:solidFill>
                <a:srgbClr val="000000"/>
              </a:solidFill>
              <a:latin typeface="Founders Grotesk Light" panose="020B0303030202060203" pitchFamily="34" charset="0"/>
            </a:endParaRPr>
          </a:p>
          <a:p>
            <a:pPr algn="just"/>
            <a:r>
              <a:rPr lang="it-IT" sz="1700" b="1" dirty="0">
                <a:solidFill>
                  <a:srgbClr val="000000"/>
                </a:solidFill>
                <a:latin typeface="Founders Grotesk Light" panose="020B0303030202060203" pitchFamily="34" charset="0"/>
              </a:rPr>
              <a:t>È obbligatorio in ogni caso per tutti gli studenti selezionati </a:t>
            </a:r>
            <a:r>
              <a:rPr lang="it-IT" sz="1700" dirty="0">
                <a:solidFill>
                  <a:srgbClr val="000000"/>
                </a:solidFill>
                <a:latin typeface="Founders Grotesk Light" panose="020B0303030202060203" pitchFamily="34" charset="0"/>
              </a:rPr>
              <a:t>svolgere il </a:t>
            </a:r>
            <a:r>
              <a:rPr lang="it-IT" sz="1700" b="1" dirty="0">
                <a:solidFill>
                  <a:srgbClr val="000000"/>
                </a:solidFill>
                <a:latin typeface="Founders Grotesk Light" panose="020B0303030202060203" pitchFamily="34" charset="0"/>
              </a:rPr>
              <a:t>test di valutazione OLS </a:t>
            </a:r>
            <a:r>
              <a:rPr lang="en-GB" sz="1700" b="1" dirty="0">
                <a:solidFill>
                  <a:srgbClr val="000000"/>
                </a:solidFill>
                <a:latin typeface="Founders Grotesk Light" panose="020B0303030202060203" pitchFamily="34" charset="0"/>
              </a:rPr>
              <a:t>(ONLINE LANGUAGE SUPPORT)</a:t>
            </a:r>
            <a:r>
              <a:rPr lang="en-GB" sz="1700" dirty="0">
                <a:solidFill>
                  <a:srgbClr val="000000"/>
                </a:solidFill>
                <a:latin typeface="Founders Grotesk Light" panose="020B0303030202060203" pitchFamily="34" charset="0"/>
              </a:rPr>
              <a:t> </a:t>
            </a:r>
            <a:r>
              <a:rPr lang="it-IT" sz="1700" b="1" dirty="0">
                <a:solidFill>
                  <a:srgbClr val="000000"/>
                </a:solidFill>
                <a:latin typeface="Founders Grotesk Light" panose="020B0303030202060203" pitchFamily="34" charset="0"/>
              </a:rPr>
              <a:t>prima di partire e dopo il rientro</a:t>
            </a:r>
            <a:r>
              <a:rPr lang="it-IT" sz="1700" dirty="0">
                <a:solidFill>
                  <a:srgbClr val="000000"/>
                </a:solidFill>
                <a:latin typeface="Founders Grotesk Light" panose="020B0303030202060203" pitchFamily="34" charset="0"/>
              </a:rPr>
              <a:t>, in modo </a:t>
            </a:r>
            <a:r>
              <a:rPr lang="it-IT" sz="1700" b="1" dirty="0">
                <a:solidFill>
                  <a:srgbClr val="000000"/>
                </a:solidFill>
                <a:latin typeface="Founders Grotesk Light" panose="020B0303030202060203" pitchFamily="34" charset="0"/>
              </a:rPr>
              <a:t>da consentire </a:t>
            </a:r>
            <a:r>
              <a:rPr lang="it-IT" sz="1700" dirty="0">
                <a:solidFill>
                  <a:srgbClr val="000000"/>
                </a:solidFill>
                <a:latin typeface="Founders Grotesk Light" panose="020B0303030202060203" pitchFamily="34" charset="0"/>
              </a:rPr>
              <a:t>all’</a:t>
            </a:r>
            <a:r>
              <a:rPr lang="it-IT" sz="1700" b="1" dirty="0">
                <a:solidFill>
                  <a:srgbClr val="000000"/>
                </a:solidFill>
                <a:latin typeface="Founders Grotesk Light" panose="020B0303030202060203" pitchFamily="34" charset="0"/>
              </a:rPr>
              <a:t>Agenzia Nazionale ERASMUS+ - INDIRE</a:t>
            </a:r>
            <a:r>
              <a:rPr lang="it-IT" sz="1700" dirty="0">
                <a:solidFill>
                  <a:srgbClr val="000000"/>
                </a:solidFill>
                <a:latin typeface="Founders Grotesk Light" panose="020B0303030202060203" pitchFamily="34" charset="0"/>
              </a:rPr>
              <a:t>, per i settori Istruzione superiore, Istruzione scolastica e Educazione degli adulti, </a:t>
            </a:r>
            <a:r>
              <a:rPr lang="it-IT" sz="1700" b="1" dirty="0">
                <a:solidFill>
                  <a:srgbClr val="000000"/>
                </a:solidFill>
                <a:latin typeface="Founders Grotesk Light" panose="020B0303030202060203" pitchFamily="34" charset="0"/>
              </a:rPr>
              <a:t>il monitoraggio degli eventuali progressi nelle competenze linguistich</a:t>
            </a:r>
            <a:r>
              <a:rPr lang="it-IT" sz="1700" dirty="0">
                <a:solidFill>
                  <a:srgbClr val="000000"/>
                </a:solidFill>
                <a:latin typeface="Founders Grotesk Light" panose="020B0303030202060203" pitchFamily="34" charset="0"/>
              </a:rPr>
              <a:t>e.</a:t>
            </a:r>
          </a:p>
          <a:p>
            <a:pPr algn="just"/>
            <a:endParaRPr lang="it-IT" sz="1000" dirty="0">
              <a:solidFill>
                <a:srgbClr val="000000"/>
              </a:solidFill>
            </a:endParaRPr>
          </a:p>
          <a:p>
            <a:pPr algn="ctr"/>
            <a:r>
              <a:rPr lang="it-IT" sz="1500" dirty="0">
                <a:solidFill>
                  <a:srgbClr val="000000"/>
                </a:solidFill>
                <a:ea typeface="Calibri" panose="020F0502020204030204" pitchFamily="34" charset="0"/>
                <a:cs typeface="Calibri" panose="020F0502020204030204" pitchFamily="34" charset="0"/>
                <a:hlinkClick r:id="rId12"/>
              </a:rPr>
              <a:t>https://www.erasmusplus.it/istruzione_superiore/mobilita/online-language-support/</a:t>
            </a:r>
            <a:endParaRPr lang="it-IT" sz="1500" dirty="0">
              <a:solidFill>
                <a:srgbClr val="000000"/>
              </a:solidFill>
              <a:ea typeface="Calibri" panose="020F0502020204030204" pitchFamily="34" charset="0"/>
              <a:cs typeface="Calibri" panose="020F0502020204030204" pitchFamily="34" charset="0"/>
            </a:endParaRPr>
          </a:p>
          <a:p>
            <a:pPr algn="ctr"/>
            <a:r>
              <a:rPr lang="it-IT" sz="1500" dirty="0">
                <a:solidFill>
                  <a:srgbClr val="000000"/>
                </a:solidFill>
                <a:ea typeface="Calibri" panose="020F0502020204030204" pitchFamily="34" charset="0"/>
                <a:cs typeface="Calibri" panose="020F0502020204030204" pitchFamily="34" charset="0"/>
                <a:hlinkClick r:id="rId13"/>
              </a:rPr>
              <a:t>https://erasmus-plus.ec.europa.eu/resources-and-tools/online-language-support</a:t>
            </a:r>
            <a:endParaRPr lang="it-IT" sz="1500" dirty="0">
              <a:solidFill>
                <a:srgbClr val="000000"/>
              </a:solidFill>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321059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FC3E185-B303-E445-8467-23FFD77D3467}"/>
              </a:ext>
            </a:extLst>
          </p:cNvPr>
          <p:cNvPicPr>
            <a:picLocks noChangeAspect="1"/>
          </p:cNvPicPr>
          <p:nvPr/>
        </p:nvPicPr>
        <p:blipFill>
          <a:blip r:embed="rId4"/>
          <a:stretch>
            <a:fillRect/>
          </a:stretch>
        </p:blipFill>
        <p:spPr>
          <a:xfrm>
            <a:off x="0" y="0"/>
            <a:ext cx="9144000" cy="836188"/>
          </a:xfrm>
          <a:prstGeom prst="rect">
            <a:avLst/>
          </a:prstGeom>
        </p:spPr>
      </p:pic>
      <p:sp>
        <p:nvSpPr>
          <p:cNvPr id="5" name="CasellaDiTesto 4">
            <a:extLst>
              <a:ext uri="{FF2B5EF4-FFF2-40B4-BE49-F238E27FC236}">
                <a16:creationId xmlns:a16="http://schemas.microsoft.com/office/drawing/2014/main" id="{FF17ED5F-5680-5B40-A954-D09969114D11}"/>
              </a:ext>
            </a:extLst>
          </p:cNvPr>
          <p:cNvSpPr txBox="1"/>
          <p:nvPr/>
        </p:nvSpPr>
        <p:spPr>
          <a:xfrm>
            <a:off x="352770" y="327728"/>
            <a:ext cx="5801989" cy="415498"/>
          </a:xfrm>
          <a:prstGeom prst="rect">
            <a:avLst/>
          </a:prstGeom>
          <a:noFill/>
        </p:spPr>
        <p:txBody>
          <a:bodyPr wrap="square" rtlCol="0">
            <a:spAutoFit/>
          </a:bodyPr>
          <a:lstStyle/>
          <a:p>
            <a:r>
              <a:rPr lang="it-IT" sz="2100" b="1" dirty="0">
                <a:solidFill>
                  <a:schemeClr val="bg1"/>
                </a:solidFill>
                <a:latin typeface="Founders Grotesk" panose="020B0503030202060203" pitchFamily="34" charset="77"/>
                <a:ea typeface="Gibson SemiBold" charset="0"/>
                <a:cs typeface="Gibson SemiBold" charset="0"/>
              </a:rPr>
              <a:t>INFORMAZIONI E CONTATTI</a:t>
            </a:r>
          </a:p>
        </p:txBody>
      </p:sp>
      <p:grpSp>
        <p:nvGrpSpPr>
          <p:cNvPr id="9" name="Gruppo 8">
            <a:extLst>
              <a:ext uri="{FF2B5EF4-FFF2-40B4-BE49-F238E27FC236}">
                <a16:creationId xmlns:a16="http://schemas.microsoft.com/office/drawing/2014/main" id="{548CC2BA-EE6F-7E04-B468-BEBA5C5F4960}"/>
              </a:ext>
            </a:extLst>
          </p:cNvPr>
          <p:cNvGrpSpPr/>
          <p:nvPr/>
        </p:nvGrpSpPr>
        <p:grpSpPr>
          <a:xfrm>
            <a:off x="1827789" y="646728"/>
            <a:ext cx="5488421" cy="4438721"/>
            <a:chOff x="1827789" y="646728"/>
            <a:chExt cx="5488421" cy="4438721"/>
          </a:xfrm>
        </p:grpSpPr>
        <p:pic>
          <p:nvPicPr>
            <p:cNvPr id="4" name="Immagine 3">
              <a:extLst>
                <a:ext uri="{FF2B5EF4-FFF2-40B4-BE49-F238E27FC236}">
                  <a16:creationId xmlns:a16="http://schemas.microsoft.com/office/drawing/2014/main" id="{14FA4985-AF16-BEF9-D059-A816EB0E5FF9}"/>
                </a:ext>
              </a:extLst>
            </p:cNvPr>
            <p:cNvPicPr>
              <a:picLocks noChangeAspect="1"/>
            </p:cNvPicPr>
            <p:nvPr/>
          </p:nvPicPr>
          <p:blipFill>
            <a:blip r:embed="rId5"/>
            <a:stretch>
              <a:fillRect/>
            </a:stretch>
          </p:blipFill>
          <p:spPr>
            <a:xfrm>
              <a:off x="1827789" y="827286"/>
              <a:ext cx="5488421" cy="3902297"/>
            </a:xfrm>
            <a:prstGeom prst="rect">
              <a:avLst/>
            </a:prstGeom>
          </p:spPr>
        </p:pic>
        <p:sp>
          <p:nvSpPr>
            <p:cNvPr id="10" name="Curved Right Arrow 9"/>
            <p:cNvSpPr/>
            <p:nvPr/>
          </p:nvSpPr>
          <p:spPr>
            <a:xfrm rot="10800000" flipV="1">
              <a:off x="5028398" y="3599273"/>
              <a:ext cx="731520" cy="1108985"/>
            </a:xfrm>
            <a:prstGeom prst="curvedRightArrow">
              <a:avLst/>
            </a:prstGeom>
            <a:solidFill>
              <a:srgbClr val="801710">
                <a:alpha val="70000"/>
              </a:srgb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Curved Left Arrow 1"/>
            <p:cNvSpPr/>
            <p:nvPr/>
          </p:nvSpPr>
          <p:spPr>
            <a:xfrm rot="5400000" flipH="1">
              <a:off x="5394159" y="404412"/>
              <a:ext cx="731520" cy="1216152"/>
            </a:xfrm>
            <a:prstGeom prst="curvedLeftArrow">
              <a:avLst/>
            </a:prstGeom>
            <a:solidFill>
              <a:srgbClr val="801710">
                <a:alpha val="70000"/>
              </a:srgb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CasellaDiTesto 7">
              <a:extLst>
                <a:ext uri="{FF2B5EF4-FFF2-40B4-BE49-F238E27FC236}">
                  <a16:creationId xmlns:a16="http://schemas.microsoft.com/office/drawing/2014/main" id="{1E172895-DC41-D9A2-B38F-D1CA0E587075}"/>
                </a:ext>
              </a:extLst>
            </p:cNvPr>
            <p:cNvSpPr txBox="1"/>
            <p:nvPr/>
          </p:nvSpPr>
          <p:spPr>
            <a:xfrm>
              <a:off x="1827789" y="4777672"/>
              <a:ext cx="5488421" cy="307777"/>
            </a:xfrm>
            <a:prstGeom prst="rect">
              <a:avLst/>
            </a:prstGeom>
            <a:noFill/>
          </p:spPr>
          <p:txBody>
            <a:bodyPr wrap="square">
              <a:spAutoFit/>
            </a:bodyPr>
            <a:lstStyle/>
            <a:p>
              <a:pPr algn="ctr"/>
              <a:r>
                <a:rPr lang="en-GB" sz="1400" dirty="0">
                  <a:hlinkClick r:id="rId6"/>
                </a:rPr>
                <a:t>https://portale.units.it/it/internazionale</a:t>
              </a:r>
              <a:r>
                <a:rPr lang="en-GB" sz="1400" dirty="0"/>
                <a:t> </a:t>
              </a:r>
            </a:p>
          </p:txBody>
        </p:sp>
      </p:grpSp>
    </p:spTree>
    <p:extLst>
      <p:ext uri="{BB962C8B-B14F-4D97-AF65-F5344CB8AC3E}">
        <p14:creationId xmlns:p14="http://schemas.microsoft.com/office/powerpoint/2010/main" val="3756353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FC3E185-B303-E445-8467-23FFD77D3467}"/>
              </a:ext>
            </a:extLst>
          </p:cNvPr>
          <p:cNvPicPr>
            <a:picLocks noChangeAspect="1"/>
          </p:cNvPicPr>
          <p:nvPr/>
        </p:nvPicPr>
        <p:blipFill>
          <a:blip r:embed="rId4"/>
          <a:stretch>
            <a:fillRect/>
          </a:stretch>
        </p:blipFill>
        <p:spPr>
          <a:xfrm>
            <a:off x="0" y="0"/>
            <a:ext cx="9144000" cy="836188"/>
          </a:xfrm>
          <a:prstGeom prst="rect">
            <a:avLst/>
          </a:prstGeom>
        </p:spPr>
      </p:pic>
      <p:sp>
        <p:nvSpPr>
          <p:cNvPr id="5" name="CasellaDiTesto 4">
            <a:extLst>
              <a:ext uri="{FF2B5EF4-FFF2-40B4-BE49-F238E27FC236}">
                <a16:creationId xmlns:a16="http://schemas.microsoft.com/office/drawing/2014/main" id="{FF17ED5F-5680-5B40-A954-D09969114D11}"/>
              </a:ext>
            </a:extLst>
          </p:cNvPr>
          <p:cNvSpPr txBox="1"/>
          <p:nvPr/>
        </p:nvSpPr>
        <p:spPr>
          <a:xfrm>
            <a:off x="352770" y="327728"/>
            <a:ext cx="5801989" cy="415498"/>
          </a:xfrm>
          <a:prstGeom prst="rect">
            <a:avLst/>
          </a:prstGeom>
          <a:noFill/>
        </p:spPr>
        <p:txBody>
          <a:bodyPr wrap="square" rtlCol="0">
            <a:spAutoFit/>
          </a:bodyPr>
          <a:lstStyle/>
          <a:p>
            <a:r>
              <a:rPr lang="it-IT" sz="2100" b="1" dirty="0">
                <a:solidFill>
                  <a:schemeClr val="bg1"/>
                </a:solidFill>
                <a:latin typeface="Founders Grotesk" panose="020B0503030202060203" pitchFamily="34" charset="77"/>
                <a:ea typeface="Gibson SemiBold" charset="0"/>
                <a:cs typeface="Gibson SemiBold" charset="0"/>
              </a:rPr>
              <a:t>ERASMUS+ TRAINEESHIP</a:t>
            </a:r>
          </a:p>
        </p:txBody>
      </p:sp>
      <p:sp>
        <p:nvSpPr>
          <p:cNvPr id="7" name="Rectangle 6"/>
          <p:cNvSpPr/>
          <p:nvPr/>
        </p:nvSpPr>
        <p:spPr>
          <a:xfrm>
            <a:off x="8297165" y="418094"/>
            <a:ext cx="644728" cy="400110"/>
          </a:xfrm>
          <a:prstGeom prst="rect">
            <a:avLst/>
          </a:prstGeom>
        </p:spPr>
        <p:txBody>
          <a:bodyPr wrap="none">
            <a:spAutoFit/>
          </a:bodyPr>
          <a:lstStyle/>
          <a:p>
            <a:r>
              <a:rPr lang="it-IT" sz="2000" dirty="0">
                <a:solidFill>
                  <a:schemeClr val="bg1"/>
                </a:solidFill>
                <a:latin typeface="Founders Grotesk Semibold" panose="020B0703030202060203" pitchFamily="34" charset="0"/>
              </a:rPr>
              <a:t>chi?</a:t>
            </a:r>
            <a:endParaRPr lang="en-US" sz="2000" dirty="0">
              <a:solidFill>
                <a:schemeClr val="bg1"/>
              </a:solidFill>
              <a:latin typeface="Founders Grotesk Semibold" panose="020B0703030202060203" pitchFamily="34" charset="0"/>
            </a:endParaRPr>
          </a:p>
        </p:txBody>
      </p:sp>
      <p:sp>
        <p:nvSpPr>
          <p:cNvPr id="6" name="CasellaDiTesto 10">
            <a:extLst>
              <a:ext uri="{FF2B5EF4-FFF2-40B4-BE49-F238E27FC236}">
                <a16:creationId xmlns:a16="http://schemas.microsoft.com/office/drawing/2014/main" id="{7751E33A-1AB6-A747-8348-02B291D7DCB0}"/>
              </a:ext>
            </a:extLst>
          </p:cNvPr>
          <p:cNvSpPr txBox="1"/>
          <p:nvPr/>
        </p:nvSpPr>
        <p:spPr>
          <a:xfrm>
            <a:off x="457200" y="927092"/>
            <a:ext cx="8229600" cy="4093428"/>
          </a:xfrm>
          <a:prstGeom prst="rect">
            <a:avLst/>
          </a:prstGeom>
          <a:noFill/>
        </p:spPr>
        <p:txBody>
          <a:bodyPr wrap="square" rtlCol="0">
            <a:spAutoFit/>
          </a:bodyPr>
          <a:lstStyle/>
          <a:p>
            <a:pPr algn="just"/>
            <a:r>
              <a:rPr lang="it-IT" sz="2000" dirty="0">
                <a:solidFill>
                  <a:srgbClr val="70240F"/>
                </a:solidFill>
                <a:latin typeface="Founders Grotesk" panose="020B0503030202060203" pitchFamily="34" charset="77"/>
                <a:ea typeface="Gibson" charset="0"/>
                <a:cs typeface="Gibson" charset="0"/>
              </a:rPr>
              <a:t>La procedura per l’assegnazione delle borse </a:t>
            </a:r>
            <a:r>
              <a:rPr lang="it-IT" sz="2000" b="1" dirty="0" err="1">
                <a:solidFill>
                  <a:srgbClr val="70240F"/>
                </a:solidFill>
                <a:latin typeface="Founders Grotesk" panose="020B0503030202060203" pitchFamily="34" charset="77"/>
                <a:ea typeface="Gibson" charset="0"/>
                <a:cs typeface="Gibson" charset="0"/>
              </a:rPr>
              <a:t>Traineeship</a:t>
            </a:r>
            <a:r>
              <a:rPr lang="it-IT" sz="2000" b="1" dirty="0">
                <a:solidFill>
                  <a:srgbClr val="70240F"/>
                </a:solidFill>
                <a:latin typeface="Founders Grotesk" panose="020B0503030202060203" pitchFamily="34" charset="77"/>
                <a:ea typeface="Gibson" charset="0"/>
                <a:cs typeface="Gibson" charset="0"/>
              </a:rPr>
              <a:t> Erasmus+ </a:t>
            </a:r>
            <a:r>
              <a:rPr lang="it-IT" sz="2000" dirty="0">
                <a:solidFill>
                  <a:srgbClr val="70240F"/>
                </a:solidFill>
                <a:latin typeface="Founders Grotesk" panose="020B0503030202060203" pitchFamily="34" charset="77"/>
                <a:ea typeface="Gibson" charset="0"/>
                <a:cs typeface="Gibson" charset="0"/>
              </a:rPr>
              <a:t>è riservata a:</a:t>
            </a:r>
          </a:p>
          <a:p>
            <a:pPr marL="342900" indent="-342900" algn="just">
              <a:buFont typeface="Arial" panose="020B0604020202020204" pitchFamily="34" charset="0"/>
              <a:buChar char="•"/>
            </a:pPr>
            <a:r>
              <a:rPr lang="it-IT" sz="2000" b="1" dirty="0">
                <a:solidFill>
                  <a:srgbClr val="70240F"/>
                </a:solidFill>
                <a:latin typeface="Founders Grotesk" panose="020B0503030202060203" pitchFamily="34" charset="77"/>
                <a:ea typeface="Gibson" charset="0"/>
                <a:cs typeface="Gibson" charset="0"/>
              </a:rPr>
              <a:t>studenti</a:t>
            </a:r>
            <a:r>
              <a:rPr lang="it-IT" sz="2000" dirty="0">
                <a:solidFill>
                  <a:srgbClr val="70240F"/>
                </a:solidFill>
                <a:latin typeface="Founders Grotesk" panose="020B0503030202060203" pitchFamily="34" charset="77"/>
                <a:ea typeface="Gibson" charset="0"/>
                <a:cs typeface="Gibson" charset="0"/>
              </a:rPr>
              <a:t> regolarmente iscritti a </a:t>
            </a:r>
            <a:r>
              <a:rPr lang="it-IT" sz="2000" b="1" dirty="0">
                <a:solidFill>
                  <a:srgbClr val="70240F"/>
                </a:solidFill>
                <a:latin typeface="Founders Grotesk" panose="020B0503030202060203" pitchFamily="34" charset="77"/>
                <a:ea typeface="Gibson" charset="0"/>
                <a:cs typeface="Gibson" charset="0"/>
              </a:rPr>
              <a:t>corsi</a:t>
            </a:r>
            <a:r>
              <a:rPr lang="it-IT" sz="2000" dirty="0">
                <a:solidFill>
                  <a:srgbClr val="70240F"/>
                </a:solidFill>
                <a:latin typeface="Founders Grotesk" panose="020B0503030202060203" pitchFamily="34" charset="77"/>
                <a:ea typeface="Gibson" charset="0"/>
                <a:cs typeface="Gibson" charset="0"/>
              </a:rPr>
              <a:t> di I, II e III </a:t>
            </a:r>
            <a:r>
              <a:rPr lang="it-IT" sz="2000" b="1" u="sng" dirty="0">
                <a:solidFill>
                  <a:srgbClr val="70240F"/>
                </a:solidFill>
                <a:latin typeface="Founders Grotesk" panose="020B0503030202060203" pitchFamily="34" charset="77"/>
                <a:ea typeface="Gibson" charset="0"/>
                <a:cs typeface="Gibson" charset="0"/>
              </a:rPr>
              <a:t>ciclo di studi</a:t>
            </a:r>
            <a:r>
              <a:rPr lang="it-IT" sz="2000" b="1" dirty="0">
                <a:solidFill>
                  <a:srgbClr val="70240F"/>
                </a:solidFill>
                <a:latin typeface="Founders Grotesk" panose="020B0503030202060203" pitchFamily="34" charset="77"/>
                <a:ea typeface="Gibson" charset="0"/>
                <a:cs typeface="Gibson" charset="0"/>
              </a:rPr>
              <a:t> </a:t>
            </a:r>
            <a:r>
              <a:rPr lang="it-IT" sz="2000" dirty="0">
                <a:solidFill>
                  <a:srgbClr val="70240F"/>
                </a:solidFill>
                <a:latin typeface="Founders Grotesk" panose="020B0503030202060203" pitchFamily="34" charset="77"/>
                <a:ea typeface="Gibson" charset="0"/>
                <a:cs typeface="Gibson" charset="0"/>
              </a:rPr>
              <a:t>per l’anno accademico in corso </a:t>
            </a:r>
            <a:r>
              <a:rPr lang="it-IT" sz="2000" b="1" dirty="0">
                <a:solidFill>
                  <a:srgbClr val="70240F"/>
                </a:solidFill>
                <a:latin typeface="Founders Grotesk" panose="020B0503030202060203" pitchFamily="34" charset="77"/>
                <a:ea typeface="Gibson" charset="0"/>
                <a:cs typeface="Gibson" charset="0"/>
              </a:rPr>
              <a:t>per </a:t>
            </a:r>
            <a:r>
              <a:rPr lang="en-US" sz="2000" b="1" u="sng" dirty="0" err="1">
                <a:solidFill>
                  <a:srgbClr val="70240F"/>
                </a:solidFill>
                <a:latin typeface="Founders Grotesk Bold" panose="020B0803030202060203" pitchFamily="34" charset="0"/>
                <a:ea typeface="Gibson" charset="0"/>
                <a:cs typeface="Gibson" charset="0"/>
              </a:rPr>
              <a:t>tirocini</a:t>
            </a:r>
            <a:r>
              <a:rPr lang="en-US" sz="2000" b="1" u="sng" dirty="0">
                <a:solidFill>
                  <a:srgbClr val="70240F"/>
                </a:solidFill>
                <a:latin typeface="Founders Grotesk Bold" panose="020B0803030202060203" pitchFamily="34" charset="0"/>
                <a:ea typeface="Gibson" charset="0"/>
                <a:cs typeface="Gibson" charset="0"/>
              </a:rPr>
              <a:t> </a:t>
            </a:r>
            <a:r>
              <a:rPr lang="en-US" sz="2000" b="1" u="sng" dirty="0" err="1">
                <a:solidFill>
                  <a:srgbClr val="70240F"/>
                </a:solidFill>
                <a:latin typeface="Founders Grotesk Bold" panose="020B0803030202060203" pitchFamily="34" charset="0"/>
                <a:ea typeface="Gibson" charset="0"/>
                <a:cs typeface="Gibson" charset="0"/>
              </a:rPr>
              <a:t>curriculari</a:t>
            </a:r>
            <a:r>
              <a:rPr lang="it-IT" sz="2000" b="1" u="sng" dirty="0">
                <a:solidFill>
                  <a:srgbClr val="70240F"/>
                </a:solidFill>
                <a:latin typeface="Founders Grotesk" panose="020B0503030202060203" pitchFamily="34" charset="77"/>
                <a:ea typeface="Gibson" charset="0"/>
                <a:cs typeface="Gibson" charset="0"/>
              </a:rPr>
              <a:t> </a:t>
            </a:r>
            <a:r>
              <a:rPr lang="it-IT" sz="2000" b="1" dirty="0">
                <a:solidFill>
                  <a:srgbClr val="70240F"/>
                </a:solidFill>
                <a:latin typeface="Founders Grotesk" panose="020B0503030202060203" pitchFamily="34" charset="77"/>
                <a:ea typeface="Gibson" charset="0"/>
                <a:cs typeface="Gibson" charset="0"/>
              </a:rPr>
              <a:t>(inseriti nel percorso di studio)</a:t>
            </a:r>
          </a:p>
          <a:p>
            <a:pPr algn="just"/>
            <a:endParaRPr lang="it-IT" sz="2000" dirty="0">
              <a:solidFill>
                <a:srgbClr val="70240F"/>
              </a:solidFill>
              <a:latin typeface="Founders Grotesk" panose="020B0503030202060203" pitchFamily="34" charset="77"/>
              <a:ea typeface="Gibson" charset="0"/>
              <a:cs typeface="Gibson" charset="0"/>
            </a:endParaRPr>
          </a:p>
          <a:p>
            <a:pPr marL="342900" indent="-342900" algn="just">
              <a:buFont typeface="Arial" panose="020B0604020202020204" pitchFamily="34" charset="0"/>
              <a:buChar char="•"/>
            </a:pPr>
            <a:r>
              <a:rPr lang="it-IT" sz="2000" b="1" dirty="0">
                <a:solidFill>
                  <a:srgbClr val="70240F"/>
                </a:solidFill>
                <a:latin typeface="Founders Grotesk" panose="020B0503030202060203" pitchFamily="34" charset="77"/>
                <a:ea typeface="Gibson" charset="0"/>
                <a:cs typeface="Gibson" charset="0"/>
              </a:rPr>
              <a:t>laureandi/dottorandi </a:t>
            </a:r>
            <a:r>
              <a:rPr lang="it-IT" sz="2000" dirty="0">
                <a:solidFill>
                  <a:srgbClr val="70240F"/>
                </a:solidFill>
                <a:latin typeface="Founders Grotesk" panose="020B0503030202060203" pitchFamily="34" charset="77"/>
                <a:ea typeface="Gibson" charset="0"/>
                <a:cs typeface="Gibson" charset="0"/>
              </a:rPr>
              <a:t>purché presentino la candidatura </a:t>
            </a:r>
            <a:r>
              <a:rPr lang="it-IT" sz="2000" u="sng" dirty="0">
                <a:solidFill>
                  <a:srgbClr val="70240F"/>
                </a:solidFill>
                <a:latin typeface="Founders Grotesk" panose="020B0503030202060203" pitchFamily="34" charset="77"/>
                <a:ea typeface="Gibson" charset="0"/>
                <a:cs typeface="Gibson" charset="0"/>
              </a:rPr>
              <a:t>prima del conseguimento del titolo </a:t>
            </a:r>
            <a:r>
              <a:rPr lang="it-IT" sz="2000" dirty="0">
                <a:solidFill>
                  <a:srgbClr val="70240F"/>
                </a:solidFill>
                <a:latin typeface="Founders Grotesk" panose="020B0503030202060203" pitchFamily="34" charset="77"/>
                <a:ea typeface="Gibson" charset="0"/>
                <a:cs typeface="Gibson" charset="0"/>
              </a:rPr>
              <a:t>e concludano la mobilità entro i dodici mesi dopo il conseguimento del titolo </a:t>
            </a:r>
            <a:r>
              <a:rPr lang="it-IT" sz="2000" b="1" dirty="0">
                <a:solidFill>
                  <a:srgbClr val="70240F"/>
                </a:solidFill>
                <a:latin typeface="Founders Grotesk" panose="020B0503030202060203" pitchFamily="34" charset="77"/>
                <a:ea typeface="Gibson" charset="0"/>
                <a:cs typeface="Gibson" charset="0"/>
              </a:rPr>
              <a:t>per</a:t>
            </a:r>
            <a:r>
              <a:rPr lang="it-IT" sz="2000" dirty="0">
                <a:solidFill>
                  <a:srgbClr val="70240F"/>
                </a:solidFill>
                <a:latin typeface="Founders Grotesk" panose="020B0503030202060203" pitchFamily="34" charset="77"/>
                <a:ea typeface="Gibson" charset="0"/>
                <a:cs typeface="Gibson" charset="0"/>
              </a:rPr>
              <a:t> </a:t>
            </a:r>
            <a:r>
              <a:rPr lang="en-US" sz="2000" b="1" u="sng" dirty="0" err="1">
                <a:solidFill>
                  <a:srgbClr val="70240F"/>
                </a:solidFill>
                <a:latin typeface="Founders Grotesk Bold" panose="020B0803030202060203" pitchFamily="34" charset="0"/>
                <a:ea typeface="Gibson" charset="0"/>
                <a:cs typeface="Gibson" charset="0"/>
              </a:rPr>
              <a:t>tirocini</a:t>
            </a:r>
            <a:r>
              <a:rPr lang="en-US" sz="2000" b="1" u="sng" dirty="0">
                <a:solidFill>
                  <a:srgbClr val="70240F"/>
                </a:solidFill>
                <a:latin typeface="Founders Grotesk Bold" panose="020B0803030202060203" pitchFamily="34" charset="0"/>
                <a:ea typeface="Gibson" charset="0"/>
                <a:cs typeface="Gibson" charset="0"/>
              </a:rPr>
              <a:t> post </a:t>
            </a:r>
            <a:r>
              <a:rPr lang="en-US" sz="2000" b="1" u="sng" dirty="0" err="1">
                <a:solidFill>
                  <a:srgbClr val="70240F"/>
                </a:solidFill>
                <a:latin typeface="Founders Grotesk Bold" panose="020B0803030202060203" pitchFamily="34" charset="0"/>
                <a:ea typeface="Gibson" charset="0"/>
                <a:cs typeface="Gibson" charset="0"/>
              </a:rPr>
              <a:t>lauream</a:t>
            </a:r>
            <a:endParaRPr lang="en-US" sz="2000" b="1" u="sng" dirty="0">
              <a:solidFill>
                <a:srgbClr val="70240F"/>
              </a:solidFill>
              <a:latin typeface="Founders Grotesk Bold" panose="020B0803030202060203" pitchFamily="34" charset="0"/>
              <a:ea typeface="Gibson" charset="0"/>
              <a:cs typeface="Gibson" charset="0"/>
            </a:endParaRPr>
          </a:p>
          <a:p>
            <a:pPr algn="just"/>
            <a:endParaRPr lang="it-IT" sz="2000" b="1" dirty="0">
              <a:solidFill>
                <a:srgbClr val="70240F"/>
              </a:solidFill>
              <a:latin typeface="Founders Grotesk" panose="020B0503030202060203" pitchFamily="34" charset="77"/>
              <a:ea typeface="Gibson" charset="0"/>
              <a:cs typeface="Gibson" charset="0"/>
            </a:endParaRPr>
          </a:p>
          <a:p>
            <a:pPr algn="just"/>
            <a:endParaRPr lang="it-IT" sz="2000" dirty="0">
              <a:solidFill>
                <a:srgbClr val="70240F"/>
              </a:solidFill>
              <a:latin typeface="Founders Grotesk" panose="020B0503030202060203" pitchFamily="34" charset="77"/>
              <a:ea typeface="Gibson" charset="0"/>
              <a:cs typeface="Gibson" charset="0"/>
            </a:endParaRPr>
          </a:p>
          <a:p>
            <a:pPr algn="just"/>
            <a:endParaRPr lang="it-IT" sz="2000" dirty="0">
              <a:solidFill>
                <a:srgbClr val="70240F"/>
              </a:solidFill>
              <a:latin typeface="Founders Grotesk" panose="020B0503030202060203" pitchFamily="34" charset="77"/>
              <a:ea typeface="Gibson" charset="0"/>
              <a:cs typeface="Gibson" charset="0"/>
            </a:endParaRPr>
          </a:p>
          <a:p>
            <a:pPr algn="just"/>
            <a:endParaRPr lang="it-IT" sz="2000" dirty="0"/>
          </a:p>
          <a:p>
            <a:pPr algn="just"/>
            <a:r>
              <a:rPr lang="it-IT" sz="2000" dirty="0">
                <a:solidFill>
                  <a:srgbClr val="70240F"/>
                </a:solidFill>
                <a:latin typeface="Founders Grotesk" panose="020B0503030202060203" pitchFamily="34" charset="77"/>
              </a:rPr>
              <a:t>					         </a:t>
            </a:r>
            <a:r>
              <a:rPr lang="it-IT" sz="1600" dirty="0">
                <a:solidFill>
                  <a:srgbClr val="70240F"/>
                </a:solidFill>
                <a:latin typeface="Founders Grotesk" panose="020B0503030202060203" pitchFamily="34" charset="77"/>
                <a:ea typeface="Gibson" charset="0"/>
                <a:cs typeface="Gibson" charset="0"/>
                <a:hlinkClick r:id="rId5" action="ppaction://hlinkfile"/>
              </a:rPr>
              <a:t>INFO Mobilità Internazionale</a:t>
            </a:r>
            <a:endParaRPr lang="it-IT" sz="1600" dirty="0">
              <a:solidFill>
                <a:srgbClr val="70240F"/>
              </a:solidFill>
              <a:latin typeface="Founders Grotesk" panose="020B0503030202060203" pitchFamily="34" charset="77"/>
              <a:ea typeface="Gibson" charset="0"/>
              <a:cs typeface="Gibson" charset="0"/>
            </a:endParaRPr>
          </a:p>
        </p:txBody>
      </p:sp>
      <p:sp>
        <p:nvSpPr>
          <p:cNvPr id="2" name="Rectangle 5"/>
          <p:cNvSpPr/>
          <p:nvPr/>
        </p:nvSpPr>
        <p:spPr>
          <a:xfrm>
            <a:off x="1378581" y="3592939"/>
            <a:ext cx="3193419" cy="1200329"/>
          </a:xfrm>
          <a:prstGeom prst="rect">
            <a:avLst/>
          </a:prstGeom>
          <a:solidFill>
            <a:schemeClr val="bg1"/>
          </a:solidFill>
          <a:ln w="41275">
            <a:solidFill>
              <a:srgbClr val="1F3D5A"/>
            </a:solidFill>
          </a:ln>
          <a:effectLst>
            <a:outerShdw blurRad="596900" dist="762000" dir="8700000" algn="tl" rotWithShape="0">
              <a:srgbClr val="1F3D5A"/>
            </a:outerShdw>
          </a:effectLst>
        </p:spPr>
        <p:txBody>
          <a:bodyPr wrap="square">
            <a:spAutoFit/>
          </a:bodyPr>
          <a:lstStyle/>
          <a:p>
            <a:pPr algn="ctr"/>
            <a:r>
              <a:rPr lang="it-IT" b="1" dirty="0">
                <a:solidFill>
                  <a:srgbClr val="70240F"/>
                </a:solidFill>
                <a:effectLst>
                  <a:outerShdw blurRad="38100" dist="38100" dir="2700000" algn="tl">
                    <a:srgbClr val="000000">
                      <a:alpha val="43137"/>
                    </a:srgbClr>
                  </a:outerShdw>
                </a:effectLst>
                <a:latin typeface="Founders Grotesk Light" panose="020B0303030202060203" pitchFamily="34" charset="0"/>
              </a:rPr>
              <a:t>ciclo di studi </a:t>
            </a:r>
            <a:r>
              <a:rPr lang="it-IT" b="1" dirty="0">
                <a:latin typeface="Founders Grotesk Light" panose="020B0303030202060203" pitchFamily="34" charset="0"/>
              </a:rPr>
              <a:t>(</a:t>
            </a:r>
            <a:r>
              <a:rPr lang="it-IT" b="1" dirty="0" err="1">
                <a:latin typeface="Founders Grotesk Light" panose="020B0303030202060203" pitchFamily="34" charset="0"/>
              </a:rPr>
              <a:t>study</a:t>
            </a:r>
            <a:r>
              <a:rPr lang="it-IT" b="1" dirty="0">
                <a:latin typeface="Founders Grotesk Light" panose="020B0303030202060203" pitchFamily="34" charset="0"/>
              </a:rPr>
              <a:t> </a:t>
            </a:r>
            <a:r>
              <a:rPr lang="it-IT" b="1" dirty="0" err="1">
                <a:latin typeface="Founders Grotesk Light" panose="020B0303030202060203" pitchFamily="34" charset="0"/>
              </a:rPr>
              <a:t>cycle</a:t>
            </a:r>
            <a:r>
              <a:rPr lang="it-IT" b="1" dirty="0">
                <a:latin typeface="Founders Grotesk Light" panose="020B0303030202060203" pitchFamily="34" charset="0"/>
              </a:rPr>
              <a:t>)</a:t>
            </a:r>
            <a:r>
              <a:rPr lang="it-IT" dirty="0">
                <a:latin typeface="Founders Grotesk Light" panose="020B0303030202060203" pitchFamily="34" charset="0"/>
              </a:rPr>
              <a:t>:</a:t>
            </a:r>
          </a:p>
          <a:p>
            <a:pPr algn="ctr"/>
            <a:r>
              <a:rPr lang="it-IT" dirty="0">
                <a:latin typeface="Founders Grotesk Light" panose="020B0303030202060203" pitchFamily="34" charset="0"/>
              </a:rPr>
              <a:t>I  ovvero triennale (</a:t>
            </a:r>
            <a:r>
              <a:rPr lang="it-IT" dirty="0" err="1">
                <a:latin typeface="Founders Grotesk Light" panose="020B0303030202060203" pitchFamily="34" charset="0"/>
              </a:rPr>
              <a:t>bachelor</a:t>
            </a:r>
            <a:r>
              <a:rPr lang="it-IT" dirty="0">
                <a:latin typeface="Founders Grotesk Light" panose="020B0303030202060203" pitchFamily="34" charset="0"/>
              </a:rPr>
              <a:t>)</a:t>
            </a:r>
          </a:p>
          <a:p>
            <a:pPr algn="ctr"/>
            <a:r>
              <a:rPr lang="it-IT" dirty="0">
                <a:latin typeface="Founders Grotesk Light" panose="020B0303030202060203" pitchFamily="34" charset="0"/>
              </a:rPr>
              <a:t>II ovvero magistrale (master)</a:t>
            </a:r>
          </a:p>
          <a:p>
            <a:pPr algn="ctr"/>
            <a:r>
              <a:rPr lang="it-IT" dirty="0">
                <a:latin typeface="Founders Grotesk Light" panose="020B0303030202060203" pitchFamily="34" charset="0"/>
              </a:rPr>
              <a:t>III ovvero dottorato (</a:t>
            </a:r>
            <a:r>
              <a:rPr lang="it-IT" dirty="0" err="1">
                <a:latin typeface="Founders Grotesk Light" panose="020B0303030202060203" pitchFamily="34" charset="0"/>
              </a:rPr>
              <a:t>phd</a:t>
            </a:r>
            <a:r>
              <a:rPr lang="it-IT" dirty="0">
                <a:latin typeface="Founders Grotesk Light" panose="020B0303030202060203" pitchFamily="34" charset="0"/>
              </a:rPr>
              <a:t>)</a:t>
            </a:r>
            <a:endParaRPr lang="en-US" dirty="0">
              <a:latin typeface="Founders Grotesk Light" panose="020B0303030202060203" pitchFamily="34" charset="0"/>
            </a:endParaRPr>
          </a:p>
        </p:txBody>
      </p:sp>
    </p:spTree>
    <p:extLst>
      <p:ext uri="{BB962C8B-B14F-4D97-AF65-F5344CB8AC3E}">
        <p14:creationId xmlns:p14="http://schemas.microsoft.com/office/powerpoint/2010/main" val="22337245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FC3E185-B303-E445-8467-23FFD77D3467}"/>
              </a:ext>
            </a:extLst>
          </p:cNvPr>
          <p:cNvPicPr>
            <a:picLocks noChangeAspect="1"/>
          </p:cNvPicPr>
          <p:nvPr/>
        </p:nvPicPr>
        <p:blipFill>
          <a:blip r:embed="rId4"/>
          <a:stretch>
            <a:fillRect/>
          </a:stretch>
        </p:blipFill>
        <p:spPr>
          <a:xfrm>
            <a:off x="0" y="0"/>
            <a:ext cx="9144000" cy="836188"/>
          </a:xfrm>
          <a:prstGeom prst="rect">
            <a:avLst/>
          </a:prstGeom>
        </p:spPr>
      </p:pic>
      <p:sp>
        <p:nvSpPr>
          <p:cNvPr id="5" name="CasellaDiTesto 4">
            <a:extLst>
              <a:ext uri="{FF2B5EF4-FFF2-40B4-BE49-F238E27FC236}">
                <a16:creationId xmlns:a16="http://schemas.microsoft.com/office/drawing/2014/main" id="{FF17ED5F-5680-5B40-A954-D09969114D11}"/>
              </a:ext>
            </a:extLst>
          </p:cNvPr>
          <p:cNvSpPr txBox="1"/>
          <p:nvPr/>
        </p:nvSpPr>
        <p:spPr>
          <a:xfrm>
            <a:off x="352770" y="327728"/>
            <a:ext cx="5801989" cy="415498"/>
          </a:xfrm>
          <a:prstGeom prst="rect">
            <a:avLst/>
          </a:prstGeom>
          <a:noFill/>
        </p:spPr>
        <p:txBody>
          <a:bodyPr wrap="square" rtlCol="0">
            <a:spAutoFit/>
          </a:bodyPr>
          <a:lstStyle/>
          <a:p>
            <a:r>
              <a:rPr lang="it-IT" sz="2100" b="1" dirty="0">
                <a:solidFill>
                  <a:schemeClr val="bg1"/>
                </a:solidFill>
                <a:latin typeface="Founders Grotesk" panose="020B0503030202060203" pitchFamily="34" charset="77"/>
                <a:ea typeface="Gibson SemiBold" charset="0"/>
                <a:cs typeface="Gibson SemiBold" charset="0"/>
              </a:rPr>
              <a:t>INFORMAZIONI E CONTATTI</a:t>
            </a:r>
          </a:p>
        </p:txBody>
      </p:sp>
      <p:grpSp>
        <p:nvGrpSpPr>
          <p:cNvPr id="9" name="Gruppo 8">
            <a:extLst>
              <a:ext uri="{FF2B5EF4-FFF2-40B4-BE49-F238E27FC236}">
                <a16:creationId xmlns:a16="http://schemas.microsoft.com/office/drawing/2014/main" id="{8F26323B-F442-DB3C-A83A-74F752A501C0}"/>
              </a:ext>
            </a:extLst>
          </p:cNvPr>
          <p:cNvGrpSpPr/>
          <p:nvPr/>
        </p:nvGrpSpPr>
        <p:grpSpPr>
          <a:xfrm>
            <a:off x="115147" y="836188"/>
            <a:ext cx="8167193" cy="3785801"/>
            <a:chOff x="114643" y="836188"/>
            <a:chExt cx="8079131" cy="3785801"/>
          </a:xfrm>
        </p:grpSpPr>
        <p:pic>
          <p:nvPicPr>
            <p:cNvPr id="2" name="Immagine 1">
              <a:extLst>
                <a:ext uri="{FF2B5EF4-FFF2-40B4-BE49-F238E27FC236}">
                  <a16:creationId xmlns:a16="http://schemas.microsoft.com/office/drawing/2014/main" id="{F2504741-6F7B-96DC-17E6-1959EFDBAAE4}"/>
                </a:ext>
              </a:extLst>
            </p:cNvPr>
            <p:cNvPicPr>
              <a:picLocks noChangeAspect="1"/>
            </p:cNvPicPr>
            <p:nvPr/>
          </p:nvPicPr>
          <p:blipFill>
            <a:blip r:embed="rId5"/>
            <a:stretch>
              <a:fillRect/>
            </a:stretch>
          </p:blipFill>
          <p:spPr>
            <a:xfrm>
              <a:off x="786555" y="836188"/>
              <a:ext cx="7407219" cy="3785801"/>
            </a:xfrm>
            <a:prstGeom prst="rect">
              <a:avLst/>
            </a:prstGeom>
          </p:spPr>
        </p:pic>
        <p:sp>
          <p:nvSpPr>
            <p:cNvPr id="8" name="Curved Right Arrow 7">
              <a:extLst>
                <a:ext uri="{FF2B5EF4-FFF2-40B4-BE49-F238E27FC236}">
                  <a16:creationId xmlns:a16="http://schemas.microsoft.com/office/drawing/2014/main" id="{63DCAC70-E227-EF69-ECFF-222495F636CB}"/>
                </a:ext>
              </a:extLst>
            </p:cNvPr>
            <p:cNvSpPr/>
            <p:nvPr/>
          </p:nvSpPr>
          <p:spPr>
            <a:xfrm>
              <a:off x="114643" y="2351573"/>
              <a:ext cx="671912" cy="1319573"/>
            </a:xfrm>
            <a:prstGeom prst="curvedRightArrow">
              <a:avLst/>
            </a:prstGeom>
            <a:solidFill>
              <a:srgbClr val="B22116">
                <a:alpha val="70000"/>
              </a:srgbClr>
            </a:solidFill>
            <a:ln w="19050">
              <a:solidFill>
                <a:srgbClr val="B221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2" name="CasellaDiTesto 11">
            <a:extLst>
              <a:ext uri="{FF2B5EF4-FFF2-40B4-BE49-F238E27FC236}">
                <a16:creationId xmlns:a16="http://schemas.microsoft.com/office/drawing/2014/main" id="{2DBA56A0-29F8-4D26-99E9-5A9727BFF812}"/>
              </a:ext>
            </a:extLst>
          </p:cNvPr>
          <p:cNvSpPr txBox="1"/>
          <p:nvPr/>
        </p:nvSpPr>
        <p:spPr>
          <a:xfrm>
            <a:off x="1417320" y="4722571"/>
            <a:ext cx="6309360" cy="307777"/>
          </a:xfrm>
          <a:prstGeom prst="rect">
            <a:avLst/>
          </a:prstGeom>
          <a:noFill/>
        </p:spPr>
        <p:txBody>
          <a:bodyPr wrap="square">
            <a:spAutoFit/>
          </a:bodyPr>
          <a:lstStyle/>
          <a:p>
            <a:pPr algn="ctr"/>
            <a:r>
              <a:rPr lang="en-GB" sz="1400" dirty="0">
                <a:hlinkClick r:id="rId6"/>
              </a:rPr>
              <a:t>https://portale.units.it/it/internazionale/andare-estero</a:t>
            </a:r>
            <a:r>
              <a:rPr lang="en-GB" sz="1400" dirty="0"/>
              <a:t> </a:t>
            </a:r>
          </a:p>
        </p:txBody>
      </p:sp>
    </p:spTree>
    <p:extLst>
      <p:ext uri="{BB962C8B-B14F-4D97-AF65-F5344CB8AC3E}">
        <p14:creationId xmlns:p14="http://schemas.microsoft.com/office/powerpoint/2010/main" val="32003157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FC3E185-B303-E445-8467-23FFD77D3467}"/>
              </a:ext>
            </a:extLst>
          </p:cNvPr>
          <p:cNvPicPr>
            <a:picLocks noChangeAspect="1"/>
          </p:cNvPicPr>
          <p:nvPr/>
        </p:nvPicPr>
        <p:blipFill>
          <a:blip r:embed="rId4"/>
          <a:stretch>
            <a:fillRect/>
          </a:stretch>
        </p:blipFill>
        <p:spPr>
          <a:xfrm>
            <a:off x="0" y="0"/>
            <a:ext cx="9144000" cy="836188"/>
          </a:xfrm>
          <a:prstGeom prst="rect">
            <a:avLst/>
          </a:prstGeom>
        </p:spPr>
      </p:pic>
      <p:sp>
        <p:nvSpPr>
          <p:cNvPr id="5" name="CasellaDiTesto 4">
            <a:extLst>
              <a:ext uri="{FF2B5EF4-FFF2-40B4-BE49-F238E27FC236}">
                <a16:creationId xmlns:a16="http://schemas.microsoft.com/office/drawing/2014/main" id="{FF17ED5F-5680-5B40-A954-D09969114D11}"/>
              </a:ext>
            </a:extLst>
          </p:cNvPr>
          <p:cNvSpPr txBox="1"/>
          <p:nvPr/>
        </p:nvSpPr>
        <p:spPr>
          <a:xfrm>
            <a:off x="352770" y="327728"/>
            <a:ext cx="5801989" cy="415498"/>
          </a:xfrm>
          <a:prstGeom prst="rect">
            <a:avLst/>
          </a:prstGeom>
          <a:noFill/>
        </p:spPr>
        <p:txBody>
          <a:bodyPr wrap="square" rtlCol="0">
            <a:spAutoFit/>
          </a:bodyPr>
          <a:lstStyle/>
          <a:p>
            <a:r>
              <a:rPr lang="it-IT" sz="2100" b="1" dirty="0">
                <a:solidFill>
                  <a:schemeClr val="bg1"/>
                </a:solidFill>
                <a:latin typeface="Founders Grotesk" panose="020B0503030202060203" pitchFamily="34" charset="77"/>
                <a:ea typeface="Gibson SemiBold" charset="0"/>
                <a:cs typeface="Gibson SemiBold" charset="0"/>
              </a:rPr>
              <a:t>INFORMAZIONI E CONTATTI</a:t>
            </a:r>
          </a:p>
        </p:txBody>
      </p:sp>
      <p:grpSp>
        <p:nvGrpSpPr>
          <p:cNvPr id="6" name="Gruppo 5">
            <a:extLst>
              <a:ext uri="{FF2B5EF4-FFF2-40B4-BE49-F238E27FC236}">
                <a16:creationId xmlns:a16="http://schemas.microsoft.com/office/drawing/2014/main" id="{55FFD58E-DA7F-775C-1828-BF2B914A8CDF}"/>
              </a:ext>
            </a:extLst>
          </p:cNvPr>
          <p:cNvGrpSpPr/>
          <p:nvPr/>
        </p:nvGrpSpPr>
        <p:grpSpPr>
          <a:xfrm>
            <a:off x="775546" y="849734"/>
            <a:ext cx="7592908" cy="3808741"/>
            <a:chOff x="772160" y="836188"/>
            <a:chExt cx="7592908" cy="3808741"/>
          </a:xfrm>
        </p:grpSpPr>
        <p:pic>
          <p:nvPicPr>
            <p:cNvPr id="2" name="Immagine 1">
              <a:extLst>
                <a:ext uri="{FF2B5EF4-FFF2-40B4-BE49-F238E27FC236}">
                  <a16:creationId xmlns:a16="http://schemas.microsoft.com/office/drawing/2014/main" id="{0695B05E-1DC9-3111-AE11-A96FB52EEE55}"/>
                </a:ext>
              </a:extLst>
            </p:cNvPr>
            <p:cNvPicPr>
              <a:picLocks noChangeAspect="1"/>
            </p:cNvPicPr>
            <p:nvPr/>
          </p:nvPicPr>
          <p:blipFill>
            <a:blip r:embed="rId5"/>
            <a:stretch>
              <a:fillRect/>
            </a:stretch>
          </p:blipFill>
          <p:spPr>
            <a:xfrm>
              <a:off x="772160" y="836188"/>
              <a:ext cx="7592908" cy="3808741"/>
            </a:xfrm>
            <a:prstGeom prst="rect">
              <a:avLst/>
            </a:prstGeom>
          </p:spPr>
        </p:pic>
        <p:sp>
          <p:nvSpPr>
            <p:cNvPr id="4" name="Curved Right Arrow 7">
              <a:extLst>
                <a:ext uri="{FF2B5EF4-FFF2-40B4-BE49-F238E27FC236}">
                  <a16:creationId xmlns:a16="http://schemas.microsoft.com/office/drawing/2014/main" id="{477ED752-CAA7-63A2-E29F-3AC15BFB2C7D}"/>
                </a:ext>
              </a:extLst>
            </p:cNvPr>
            <p:cNvSpPr/>
            <p:nvPr/>
          </p:nvSpPr>
          <p:spPr>
            <a:xfrm>
              <a:off x="3319392" y="1579414"/>
              <a:ext cx="731520" cy="1263820"/>
            </a:xfrm>
            <a:prstGeom prst="curvedRightArrow">
              <a:avLst/>
            </a:prstGeom>
            <a:solidFill>
              <a:srgbClr val="B22116">
                <a:alpha val="70000"/>
              </a:srgbClr>
            </a:solidFill>
            <a:ln w="19050">
              <a:solidFill>
                <a:srgbClr val="B221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0" name="CasellaDiTesto 9">
            <a:extLst>
              <a:ext uri="{FF2B5EF4-FFF2-40B4-BE49-F238E27FC236}">
                <a16:creationId xmlns:a16="http://schemas.microsoft.com/office/drawing/2014/main" id="{9C1A94B6-8495-CC4A-B430-1758BE2965CE}"/>
              </a:ext>
            </a:extLst>
          </p:cNvPr>
          <p:cNvSpPr txBox="1"/>
          <p:nvPr/>
        </p:nvSpPr>
        <p:spPr>
          <a:xfrm>
            <a:off x="2583180" y="4737891"/>
            <a:ext cx="4572000" cy="307777"/>
          </a:xfrm>
          <a:prstGeom prst="rect">
            <a:avLst/>
          </a:prstGeom>
          <a:noFill/>
        </p:spPr>
        <p:txBody>
          <a:bodyPr wrap="square">
            <a:spAutoFit/>
          </a:bodyPr>
          <a:lstStyle/>
          <a:p>
            <a:pPr algn="ctr"/>
            <a:r>
              <a:rPr lang="en-GB" sz="1400" dirty="0">
                <a:hlinkClick r:id="rId6"/>
              </a:rPr>
              <a:t>https://sites.units.it/internationalia/</a:t>
            </a:r>
            <a:r>
              <a:rPr lang="en-GB" sz="1400" dirty="0"/>
              <a:t> </a:t>
            </a:r>
          </a:p>
        </p:txBody>
      </p:sp>
    </p:spTree>
    <p:extLst>
      <p:ext uri="{BB962C8B-B14F-4D97-AF65-F5344CB8AC3E}">
        <p14:creationId xmlns:p14="http://schemas.microsoft.com/office/powerpoint/2010/main" val="41910234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FC3E185-B303-E445-8467-23FFD77D3467}"/>
              </a:ext>
            </a:extLst>
          </p:cNvPr>
          <p:cNvPicPr>
            <a:picLocks noChangeAspect="1"/>
          </p:cNvPicPr>
          <p:nvPr/>
        </p:nvPicPr>
        <p:blipFill>
          <a:blip r:embed="rId4"/>
          <a:stretch>
            <a:fillRect/>
          </a:stretch>
        </p:blipFill>
        <p:spPr>
          <a:xfrm>
            <a:off x="0" y="0"/>
            <a:ext cx="9144000" cy="836188"/>
          </a:xfrm>
          <a:prstGeom prst="rect">
            <a:avLst/>
          </a:prstGeom>
        </p:spPr>
      </p:pic>
      <p:sp>
        <p:nvSpPr>
          <p:cNvPr id="5" name="CasellaDiTesto 4">
            <a:extLst>
              <a:ext uri="{FF2B5EF4-FFF2-40B4-BE49-F238E27FC236}">
                <a16:creationId xmlns:a16="http://schemas.microsoft.com/office/drawing/2014/main" id="{FF17ED5F-5680-5B40-A954-D09969114D11}"/>
              </a:ext>
            </a:extLst>
          </p:cNvPr>
          <p:cNvSpPr txBox="1"/>
          <p:nvPr/>
        </p:nvSpPr>
        <p:spPr>
          <a:xfrm>
            <a:off x="352770" y="327728"/>
            <a:ext cx="5801989" cy="415498"/>
          </a:xfrm>
          <a:prstGeom prst="rect">
            <a:avLst/>
          </a:prstGeom>
          <a:noFill/>
        </p:spPr>
        <p:txBody>
          <a:bodyPr wrap="square" rtlCol="0">
            <a:spAutoFit/>
          </a:bodyPr>
          <a:lstStyle/>
          <a:p>
            <a:r>
              <a:rPr lang="it-IT" sz="2100" b="1" dirty="0">
                <a:solidFill>
                  <a:schemeClr val="bg1"/>
                </a:solidFill>
                <a:latin typeface="Founders Grotesk" panose="020B0503030202060203" pitchFamily="34" charset="77"/>
                <a:ea typeface="Gibson SemiBold" charset="0"/>
                <a:cs typeface="Gibson SemiBold" charset="0"/>
              </a:rPr>
              <a:t>INFORMAZIONI E CONTATTI</a:t>
            </a:r>
          </a:p>
        </p:txBody>
      </p:sp>
      <p:grpSp>
        <p:nvGrpSpPr>
          <p:cNvPr id="9" name="Gruppo 8">
            <a:extLst>
              <a:ext uri="{FF2B5EF4-FFF2-40B4-BE49-F238E27FC236}">
                <a16:creationId xmlns:a16="http://schemas.microsoft.com/office/drawing/2014/main" id="{2B34AA73-EF8F-47E0-13B3-034A58A01333}"/>
              </a:ext>
            </a:extLst>
          </p:cNvPr>
          <p:cNvGrpSpPr/>
          <p:nvPr/>
        </p:nvGrpSpPr>
        <p:grpSpPr>
          <a:xfrm>
            <a:off x="1470273" y="127849"/>
            <a:ext cx="5521961" cy="4900499"/>
            <a:chOff x="1470273" y="127849"/>
            <a:chExt cx="5521961" cy="4900499"/>
          </a:xfrm>
        </p:grpSpPr>
        <p:sp>
          <p:nvSpPr>
            <p:cNvPr id="8" name="Curved Right Arrow 7"/>
            <p:cNvSpPr/>
            <p:nvPr/>
          </p:nvSpPr>
          <p:spPr>
            <a:xfrm>
              <a:off x="1470273" y="2177632"/>
              <a:ext cx="731520" cy="1263820"/>
            </a:xfrm>
            <a:prstGeom prst="curvedRightArrow">
              <a:avLst/>
            </a:prstGeom>
            <a:solidFill>
              <a:srgbClr val="B22116">
                <a:alpha val="70000"/>
              </a:srgbClr>
            </a:solidFill>
            <a:ln w="19050">
              <a:solidFill>
                <a:srgbClr val="B221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CasellaDiTesto 3">
              <a:extLst>
                <a:ext uri="{FF2B5EF4-FFF2-40B4-BE49-F238E27FC236}">
                  <a16:creationId xmlns:a16="http://schemas.microsoft.com/office/drawing/2014/main" id="{BBCEAEA2-E330-16F7-0A78-2ED8BE82EE52}"/>
                </a:ext>
              </a:extLst>
            </p:cNvPr>
            <p:cNvSpPr txBox="1"/>
            <p:nvPr/>
          </p:nvSpPr>
          <p:spPr>
            <a:xfrm>
              <a:off x="2214879" y="4720571"/>
              <a:ext cx="4714241" cy="307777"/>
            </a:xfrm>
            <a:prstGeom prst="rect">
              <a:avLst/>
            </a:prstGeom>
            <a:noFill/>
          </p:spPr>
          <p:txBody>
            <a:bodyPr wrap="square">
              <a:spAutoFit/>
            </a:bodyPr>
            <a:lstStyle/>
            <a:p>
              <a:pPr algn="ctr"/>
              <a:r>
                <a:rPr lang="en-GB" sz="1400" dirty="0">
                  <a:hlinkClick r:id="rId5"/>
                </a:rPr>
                <a:t>https://dia.units.it/it/didattica</a:t>
              </a:r>
              <a:r>
                <a:rPr lang="en-GB" sz="1400" dirty="0"/>
                <a:t> </a:t>
              </a:r>
            </a:p>
          </p:txBody>
        </p:sp>
        <p:pic>
          <p:nvPicPr>
            <p:cNvPr id="7" name="Immagine 6">
              <a:extLst>
                <a:ext uri="{FF2B5EF4-FFF2-40B4-BE49-F238E27FC236}">
                  <a16:creationId xmlns:a16="http://schemas.microsoft.com/office/drawing/2014/main" id="{1A977258-669C-3877-AC45-2BA6DE725DB4}"/>
                </a:ext>
              </a:extLst>
            </p:cNvPr>
            <p:cNvPicPr>
              <a:picLocks noChangeAspect="1"/>
            </p:cNvPicPr>
            <p:nvPr/>
          </p:nvPicPr>
          <p:blipFill>
            <a:blip r:embed="rId6"/>
            <a:stretch>
              <a:fillRect/>
            </a:stretch>
          </p:blipFill>
          <p:spPr>
            <a:xfrm>
              <a:off x="2277993" y="836188"/>
              <a:ext cx="4714241" cy="3784120"/>
            </a:xfrm>
            <a:prstGeom prst="rect">
              <a:avLst/>
            </a:prstGeom>
          </p:spPr>
        </p:pic>
        <p:sp>
          <p:nvSpPr>
            <p:cNvPr id="13" name="Curved Left Arrow 8"/>
            <p:cNvSpPr/>
            <p:nvPr/>
          </p:nvSpPr>
          <p:spPr>
            <a:xfrm>
              <a:off x="4094480" y="127849"/>
              <a:ext cx="731520" cy="1216152"/>
            </a:xfrm>
            <a:prstGeom prst="curvedLeftArrow">
              <a:avLst/>
            </a:prstGeom>
            <a:solidFill>
              <a:srgbClr val="B22116">
                <a:alpha val="70000"/>
              </a:srgbClr>
            </a:solidFill>
            <a:ln w="19050">
              <a:solidFill>
                <a:srgbClr val="B221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16498292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FC3E185-B303-E445-8467-23FFD77D3467}"/>
              </a:ext>
            </a:extLst>
          </p:cNvPr>
          <p:cNvPicPr>
            <a:picLocks noChangeAspect="1"/>
          </p:cNvPicPr>
          <p:nvPr/>
        </p:nvPicPr>
        <p:blipFill>
          <a:blip r:embed="rId4"/>
          <a:stretch>
            <a:fillRect/>
          </a:stretch>
        </p:blipFill>
        <p:spPr>
          <a:xfrm>
            <a:off x="0" y="0"/>
            <a:ext cx="9144000" cy="836188"/>
          </a:xfrm>
          <a:prstGeom prst="rect">
            <a:avLst/>
          </a:prstGeom>
        </p:spPr>
      </p:pic>
      <p:sp>
        <p:nvSpPr>
          <p:cNvPr id="5" name="CasellaDiTesto 4">
            <a:extLst>
              <a:ext uri="{FF2B5EF4-FFF2-40B4-BE49-F238E27FC236}">
                <a16:creationId xmlns:a16="http://schemas.microsoft.com/office/drawing/2014/main" id="{FF17ED5F-5680-5B40-A954-D09969114D11}"/>
              </a:ext>
            </a:extLst>
          </p:cNvPr>
          <p:cNvSpPr txBox="1"/>
          <p:nvPr/>
        </p:nvSpPr>
        <p:spPr>
          <a:xfrm>
            <a:off x="352770" y="327728"/>
            <a:ext cx="5801989" cy="415498"/>
          </a:xfrm>
          <a:prstGeom prst="rect">
            <a:avLst/>
          </a:prstGeom>
          <a:noFill/>
        </p:spPr>
        <p:txBody>
          <a:bodyPr wrap="square" rtlCol="0">
            <a:spAutoFit/>
          </a:bodyPr>
          <a:lstStyle/>
          <a:p>
            <a:r>
              <a:rPr lang="it-IT" sz="2100" b="1" dirty="0">
                <a:solidFill>
                  <a:schemeClr val="bg1"/>
                </a:solidFill>
                <a:latin typeface="Founders Grotesk" panose="020B0503030202060203" pitchFamily="34" charset="77"/>
                <a:ea typeface="Gibson SemiBold" charset="0"/>
                <a:cs typeface="Gibson SemiBold" charset="0"/>
              </a:rPr>
              <a:t>INFORMAZIONI E CONTATTI</a:t>
            </a:r>
          </a:p>
        </p:txBody>
      </p:sp>
      <p:grpSp>
        <p:nvGrpSpPr>
          <p:cNvPr id="7" name="Gruppo 6">
            <a:extLst>
              <a:ext uri="{FF2B5EF4-FFF2-40B4-BE49-F238E27FC236}">
                <a16:creationId xmlns:a16="http://schemas.microsoft.com/office/drawing/2014/main" id="{936DBEA7-6A56-CC71-2166-BFF82BD83E64}"/>
              </a:ext>
            </a:extLst>
          </p:cNvPr>
          <p:cNvGrpSpPr/>
          <p:nvPr/>
        </p:nvGrpSpPr>
        <p:grpSpPr>
          <a:xfrm>
            <a:off x="1769873" y="836188"/>
            <a:ext cx="5154167" cy="3813596"/>
            <a:chOff x="1769873" y="836188"/>
            <a:chExt cx="5154167" cy="3813596"/>
          </a:xfrm>
        </p:grpSpPr>
        <p:grpSp>
          <p:nvGrpSpPr>
            <p:cNvPr id="9" name="Gruppo 8">
              <a:extLst>
                <a:ext uri="{FF2B5EF4-FFF2-40B4-BE49-F238E27FC236}">
                  <a16:creationId xmlns:a16="http://schemas.microsoft.com/office/drawing/2014/main" id="{E8A44547-72E1-A04B-E8DB-A8E73A7FB462}"/>
                </a:ext>
              </a:extLst>
            </p:cNvPr>
            <p:cNvGrpSpPr/>
            <p:nvPr/>
          </p:nvGrpSpPr>
          <p:grpSpPr>
            <a:xfrm>
              <a:off x="1769873" y="836188"/>
              <a:ext cx="5154167" cy="3813596"/>
              <a:chOff x="1769873" y="836188"/>
              <a:chExt cx="5154167" cy="3813596"/>
            </a:xfrm>
          </p:grpSpPr>
          <p:pic>
            <p:nvPicPr>
              <p:cNvPr id="6" name="Immagine 5">
                <a:extLst>
                  <a:ext uri="{FF2B5EF4-FFF2-40B4-BE49-F238E27FC236}">
                    <a16:creationId xmlns:a16="http://schemas.microsoft.com/office/drawing/2014/main" id="{935F4DC6-1C5B-B613-7C1A-A9BBF4FACCBA}"/>
                  </a:ext>
                </a:extLst>
              </p:cNvPr>
              <p:cNvPicPr>
                <a:picLocks noChangeAspect="1"/>
              </p:cNvPicPr>
              <p:nvPr/>
            </p:nvPicPr>
            <p:blipFill>
              <a:blip r:embed="rId5"/>
              <a:stretch>
                <a:fillRect/>
              </a:stretch>
            </p:blipFill>
            <p:spPr>
              <a:xfrm>
                <a:off x="2219959" y="836188"/>
                <a:ext cx="4704081" cy="3813596"/>
              </a:xfrm>
              <a:prstGeom prst="rect">
                <a:avLst/>
              </a:prstGeom>
            </p:spPr>
          </p:pic>
          <p:sp>
            <p:nvSpPr>
              <p:cNvPr id="8" name="Freccia a destra 7">
                <a:extLst>
                  <a:ext uri="{FF2B5EF4-FFF2-40B4-BE49-F238E27FC236}">
                    <a16:creationId xmlns:a16="http://schemas.microsoft.com/office/drawing/2014/main" id="{1FB35955-C9DC-51ED-C652-B102D9651203}"/>
                  </a:ext>
                </a:extLst>
              </p:cNvPr>
              <p:cNvSpPr/>
              <p:nvPr/>
            </p:nvSpPr>
            <p:spPr>
              <a:xfrm>
                <a:off x="1769873" y="3237653"/>
                <a:ext cx="436540" cy="294979"/>
              </a:xfrm>
              <a:prstGeom prst="rightArrow">
                <a:avLst/>
              </a:prstGeom>
              <a:solidFill>
                <a:srgbClr val="B22116"/>
              </a:solidFill>
              <a:ln>
                <a:solidFill>
                  <a:srgbClr val="B2211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 name="Freccia a destra 3">
              <a:extLst>
                <a:ext uri="{FF2B5EF4-FFF2-40B4-BE49-F238E27FC236}">
                  <a16:creationId xmlns:a16="http://schemas.microsoft.com/office/drawing/2014/main" id="{2F867610-53C2-F61E-1493-0FD59D1DC87A}"/>
                </a:ext>
              </a:extLst>
            </p:cNvPr>
            <p:cNvSpPr/>
            <p:nvPr/>
          </p:nvSpPr>
          <p:spPr>
            <a:xfrm rot="10800000">
              <a:off x="5225625" y="3251199"/>
              <a:ext cx="436540" cy="294979"/>
            </a:xfrm>
            <a:prstGeom prst="rightArrow">
              <a:avLst/>
            </a:prstGeom>
            <a:solidFill>
              <a:srgbClr val="B22116"/>
            </a:solidFill>
            <a:ln>
              <a:solidFill>
                <a:srgbClr val="B2211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2" name="CasellaDiTesto 11">
            <a:extLst>
              <a:ext uri="{FF2B5EF4-FFF2-40B4-BE49-F238E27FC236}">
                <a16:creationId xmlns:a16="http://schemas.microsoft.com/office/drawing/2014/main" id="{9564B76F-E16F-47E5-B54F-BAB0E8345D05}"/>
              </a:ext>
            </a:extLst>
          </p:cNvPr>
          <p:cNvSpPr txBox="1"/>
          <p:nvPr/>
        </p:nvSpPr>
        <p:spPr>
          <a:xfrm>
            <a:off x="1449494" y="4719598"/>
            <a:ext cx="6604000" cy="307777"/>
          </a:xfrm>
          <a:prstGeom prst="rect">
            <a:avLst/>
          </a:prstGeom>
          <a:noFill/>
        </p:spPr>
        <p:txBody>
          <a:bodyPr wrap="square">
            <a:spAutoFit/>
          </a:bodyPr>
          <a:lstStyle/>
          <a:p>
            <a:pPr algn="ctr"/>
            <a:r>
              <a:rPr lang="en-GB" sz="1400" dirty="0">
                <a:hlinkClick r:id="rId6"/>
              </a:rPr>
              <a:t>https://dia.units.it/it/didattica/informazioni-studenti/borse-mobilita-internazionale</a:t>
            </a:r>
            <a:r>
              <a:rPr lang="en-GB" sz="1400" dirty="0"/>
              <a:t> </a:t>
            </a:r>
          </a:p>
        </p:txBody>
      </p:sp>
    </p:spTree>
    <p:extLst>
      <p:ext uri="{BB962C8B-B14F-4D97-AF65-F5344CB8AC3E}">
        <p14:creationId xmlns:p14="http://schemas.microsoft.com/office/powerpoint/2010/main" val="26389666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FC3E185-B303-E445-8467-23FFD77D3467}"/>
              </a:ext>
            </a:extLst>
          </p:cNvPr>
          <p:cNvPicPr>
            <a:picLocks noChangeAspect="1"/>
          </p:cNvPicPr>
          <p:nvPr/>
        </p:nvPicPr>
        <p:blipFill>
          <a:blip r:embed="rId4"/>
          <a:stretch>
            <a:fillRect/>
          </a:stretch>
        </p:blipFill>
        <p:spPr>
          <a:xfrm>
            <a:off x="0" y="0"/>
            <a:ext cx="9144000" cy="836188"/>
          </a:xfrm>
          <a:prstGeom prst="rect">
            <a:avLst/>
          </a:prstGeom>
        </p:spPr>
      </p:pic>
      <p:sp>
        <p:nvSpPr>
          <p:cNvPr id="5" name="CasellaDiTesto 4">
            <a:extLst>
              <a:ext uri="{FF2B5EF4-FFF2-40B4-BE49-F238E27FC236}">
                <a16:creationId xmlns:a16="http://schemas.microsoft.com/office/drawing/2014/main" id="{FF17ED5F-5680-5B40-A954-D09969114D11}"/>
              </a:ext>
            </a:extLst>
          </p:cNvPr>
          <p:cNvSpPr txBox="1"/>
          <p:nvPr/>
        </p:nvSpPr>
        <p:spPr>
          <a:xfrm>
            <a:off x="352770" y="327728"/>
            <a:ext cx="5801989" cy="415498"/>
          </a:xfrm>
          <a:prstGeom prst="rect">
            <a:avLst/>
          </a:prstGeom>
          <a:noFill/>
        </p:spPr>
        <p:txBody>
          <a:bodyPr wrap="square" rtlCol="0">
            <a:spAutoFit/>
          </a:bodyPr>
          <a:lstStyle/>
          <a:p>
            <a:r>
              <a:rPr lang="it-IT" sz="2100" b="1" dirty="0">
                <a:solidFill>
                  <a:schemeClr val="bg1"/>
                </a:solidFill>
                <a:latin typeface="Founders Grotesk" panose="020B0503030202060203" pitchFamily="34" charset="77"/>
                <a:ea typeface="Gibson SemiBold" charset="0"/>
                <a:cs typeface="Gibson SemiBold" charset="0"/>
              </a:rPr>
              <a:t>INFORMAZIONI E CONTATTI</a:t>
            </a:r>
          </a:p>
        </p:txBody>
      </p:sp>
      <p:sp>
        <p:nvSpPr>
          <p:cNvPr id="8" name="TextBox 7"/>
          <p:cNvSpPr txBox="1"/>
          <p:nvPr/>
        </p:nvSpPr>
        <p:spPr>
          <a:xfrm>
            <a:off x="352770" y="1196104"/>
            <a:ext cx="677108" cy="3056048"/>
          </a:xfrm>
          <a:prstGeom prst="rect">
            <a:avLst/>
          </a:prstGeom>
          <a:noFill/>
        </p:spPr>
        <p:txBody>
          <a:bodyPr vert="vert270" wrap="square" rtlCol="0">
            <a:spAutoFit/>
          </a:bodyPr>
          <a:lstStyle/>
          <a:p>
            <a:pPr algn="ctr"/>
            <a:r>
              <a:rPr lang="it-IT" sz="1600" b="1" dirty="0">
                <a:solidFill>
                  <a:srgbClr val="B22116"/>
                </a:solidFill>
                <a:latin typeface="Founders Grotesk" panose="020B0503030202060203" pitchFamily="34" charset="77"/>
              </a:rPr>
              <a:t>Regolamento sulla mobilità internazionale degli student</a:t>
            </a:r>
            <a:r>
              <a:rPr lang="it-IT" sz="1600" b="1" dirty="0">
                <a:solidFill>
                  <a:srgbClr val="70240F"/>
                </a:solidFill>
                <a:latin typeface="Founders Grotesk" panose="020B0503030202060203" pitchFamily="34" charset="77"/>
              </a:rPr>
              <a:t>i</a:t>
            </a:r>
            <a:endParaRPr lang="en-US" sz="1600" b="1" dirty="0">
              <a:solidFill>
                <a:srgbClr val="70240F"/>
              </a:solidFill>
              <a:latin typeface="Founders Grotesk" panose="020B0503030202060203" pitchFamily="34" charset="77"/>
            </a:endParaRPr>
          </a:p>
        </p:txBody>
      </p:sp>
      <p:pic>
        <p:nvPicPr>
          <p:cNvPr id="2" name="Immagine 1">
            <a:extLst>
              <a:ext uri="{FF2B5EF4-FFF2-40B4-BE49-F238E27FC236}">
                <a16:creationId xmlns:a16="http://schemas.microsoft.com/office/drawing/2014/main" id="{1FBA8BED-B2B1-00A6-1C18-8CC6241C118D}"/>
              </a:ext>
            </a:extLst>
          </p:cNvPr>
          <p:cNvPicPr>
            <a:picLocks noChangeAspect="1"/>
          </p:cNvPicPr>
          <p:nvPr/>
        </p:nvPicPr>
        <p:blipFill>
          <a:blip r:embed="rId5"/>
          <a:stretch>
            <a:fillRect/>
          </a:stretch>
        </p:blipFill>
        <p:spPr>
          <a:xfrm>
            <a:off x="1435946" y="849163"/>
            <a:ext cx="7469862" cy="3749930"/>
          </a:xfrm>
          <a:prstGeom prst="rect">
            <a:avLst/>
          </a:prstGeom>
        </p:spPr>
      </p:pic>
      <p:sp>
        <p:nvSpPr>
          <p:cNvPr id="6" name="CasellaDiTesto 5">
            <a:extLst>
              <a:ext uri="{FF2B5EF4-FFF2-40B4-BE49-F238E27FC236}">
                <a16:creationId xmlns:a16="http://schemas.microsoft.com/office/drawing/2014/main" id="{EC5E035A-372F-6C67-AD75-8619FF6264B3}"/>
              </a:ext>
            </a:extLst>
          </p:cNvPr>
          <p:cNvSpPr txBox="1"/>
          <p:nvPr/>
        </p:nvSpPr>
        <p:spPr>
          <a:xfrm>
            <a:off x="1537546" y="4726354"/>
            <a:ext cx="6068908" cy="307777"/>
          </a:xfrm>
          <a:prstGeom prst="rect">
            <a:avLst/>
          </a:prstGeom>
          <a:noFill/>
        </p:spPr>
        <p:txBody>
          <a:bodyPr wrap="square">
            <a:spAutoFit/>
          </a:bodyPr>
          <a:lstStyle/>
          <a:p>
            <a:pPr algn="ctr"/>
            <a:r>
              <a:rPr lang="en-GB" sz="1400" dirty="0">
                <a:hlinkClick r:id="rId6"/>
              </a:rPr>
              <a:t>https://amm.units.it/normativa/regolamenti/regolamento-30665</a:t>
            </a:r>
            <a:r>
              <a:rPr lang="en-GB" sz="1400" dirty="0"/>
              <a:t> </a:t>
            </a:r>
          </a:p>
        </p:txBody>
      </p:sp>
    </p:spTree>
    <p:extLst>
      <p:ext uri="{BB962C8B-B14F-4D97-AF65-F5344CB8AC3E}">
        <p14:creationId xmlns:p14="http://schemas.microsoft.com/office/powerpoint/2010/main" val="35869291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FC3E185-B303-E445-8467-23FFD77D3467}"/>
              </a:ext>
            </a:extLst>
          </p:cNvPr>
          <p:cNvPicPr>
            <a:picLocks noChangeAspect="1"/>
          </p:cNvPicPr>
          <p:nvPr/>
        </p:nvPicPr>
        <p:blipFill>
          <a:blip r:embed="rId4"/>
          <a:stretch>
            <a:fillRect/>
          </a:stretch>
        </p:blipFill>
        <p:spPr>
          <a:xfrm>
            <a:off x="0" y="0"/>
            <a:ext cx="9144000" cy="836188"/>
          </a:xfrm>
          <a:prstGeom prst="rect">
            <a:avLst/>
          </a:prstGeom>
        </p:spPr>
      </p:pic>
      <p:sp>
        <p:nvSpPr>
          <p:cNvPr id="6" name="CasellaDiTesto 4">
            <a:extLst>
              <a:ext uri="{FF2B5EF4-FFF2-40B4-BE49-F238E27FC236}">
                <a16:creationId xmlns:a16="http://schemas.microsoft.com/office/drawing/2014/main" id="{FF17ED5F-5680-5B40-A954-D09969114D11}"/>
              </a:ext>
            </a:extLst>
          </p:cNvPr>
          <p:cNvSpPr txBox="1"/>
          <p:nvPr/>
        </p:nvSpPr>
        <p:spPr>
          <a:xfrm>
            <a:off x="352770" y="327728"/>
            <a:ext cx="5801989" cy="415498"/>
          </a:xfrm>
          <a:prstGeom prst="rect">
            <a:avLst/>
          </a:prstGeom>
          <a:noFill/>
        </p:spPr>
        <p:txBody>
          <a:bodyPr wrap="square" rtlCol="0">
            <a:spAutoFit/>
          </a:bodyPr>
          <a:lstStyle/>
          <a:p>
            <a:r>
              <a:rPr lang="it-IT" sz="2100" b="1" dirty="0">
                <a:solidFill>
                  <a:schemeClr val="bg1"/>
                </a:solidFill>
                <a:latin typeface="Founders Grotesk" panose="020B0503030202060203" pitchFamily="34" charset="77"/>
                <a:ea typeface="Gibson SemiBold" charset="0"/>
                <a:cs typeface="Gibson SemiBold" charset="0"/>
              </a:rPr>
              <a:t>INFORMAZIONI E CONTATTI</a:t>
            </a:r>
          </a:p>
        </p:txBody>
      </p:sp>
      <p:grpSp>
        <p:nvGrpSpPr>
          <p:cNvPr id="5" name="Gruppo 4">
            <a:extLst>
              <a:ext uri="{FF2B5EF4-FFF2-40B4-BE49-F238E27FC236}">
                <a16:creationId xmlns:a16="http://schemas.microsoft.com/office/drawing/2014/main" id="{AA7B2C09-B3DD-1562-F1DF-62F1232941F2}"/>
              </a:ext>
            </a:extLst>
          </p:cNvPr>
          <p:cNvGrpSpPr/>
          <p:nvPr/>
        </p:nvGrpSpPr>
        <p:grpSpPr>
          <a:xfrm>
            <a:off x="163116" y="1023969"/>
            <a:ext cx="8523684" cy="3539430"/>
            <a:chOff x="163116" y="1023969"/>
            <a:chExt cx="8523684" cy="3539430"/>
          </a:xfrm>
        </p:grpSpPr>
        <p:sp>
          <p:nvSpPr>
            <p:cNvPr id="8" name="CasellaDiTesto 10">
              <a:extLst>
                <a:ext uri="{FF2B5EF4-FFF2-40B4-BE49-F238E27FC236}">
                  <a16:creationId xmlns:a16="http://schemas.microsoft.com/office/drawing/2014/main" id="{7751E33A-1AB6-A747-8348-02B291D7DCB0}"/>
                </a:ext>
              </a:extLst>
            </p:cNvPr>
            <p:cNvSpPr txBox="1"/>
            <p:nvPr/>
          </p:nvSpPr>
          <p:spPr>
            <a:xfrm>
              <a:off x="457200" y="1023969"/>
              <a:ext cx="8229600" cy="3539430"/>
            </a:xfrm>
            <a:prstGeom prst="rect">
              <a:avLst/>
            </a:prstGeom>
            <a:noFill/>
          </p:spPr>
          <p:txBody>
            <a:bodyPr wrap="square" rtlCol="0">
              <a:spAutoFit/>
            </a:bodyPr>
            <a:lstStyle/>
            <a:p>
              <a:pPr algn="just"/>
              <a:r>
                <a:rPr lang="it-IT" sz="2000" b="1" dirty="0">
                  <a:solidFill>
                    <a:srgbClr val="70240F"/>
                  </a:solidFill>
                  <a:effectLst>
                    <a:outerShdw blurRad="38100" dist="38100" dir="2700000" algn="tl">
                      <a:srgbClr val="000000">
                        <a:alpha val="43137"/>
                      </a:srgbClr>
                    </a:outerShdw>
                  </a:effectLst>
                  <a:latin typeface="Founders Grotesk" panose="020B0503030202060203" pitchFamily="34" charset="77"/>
                  <a:ea typeface="Gibson" charset="0"/>
                  <a:cs typeface="Gibson" charset="0"/>
                </a:rPr>
                <a:t>CONTATTI</a:t>
              </a:r>
            </a:p>
            <a:p>
              <a:pPr algn="just"/>
              <a:endParaRPr lang="it-IT" sz="800" dirty="0">
                <a:solidFill>
                  <a:srgbClr val="70240F"/>
                </a:solidFill>
                <a:latin typeface="Founders Grotesk" panose="020B0503030202060203" pitchFamily="34" charset="77"/>
                <a:ea typeface="Gibson" charset="0"/>
                <a:cs typeface="Gibson" charset="0"/>
              </a:endParaRPr>
            </a:p>
            <a:p>
              <a:pPr algn="just"/>
              <a:endParaRPr lang="it-IT" sz="800" dirty="0">
                <a:solidFill>
                  <a:srgbClr val="70240F"/>
                </a:solidFill>
                <a:latin typeface="Founders Grotesk" panose="020B0503030202060203" pitchFamily="34" charset="77"/>
                <a:ea typeface="Gibson" charset="0"/>
                <a:cs typeface="Gibson" charset="0"/>
              </a:endParaRPr>
            </a:p>
            <a:p>
              <a:pPr algn="just"/>
              <a:r>
                <a:rPr lang="it-IT" sz="1600" b="1" dirty="0">
                  <a:solidFill>
                    <a:srgbClr val="70240F"/>
                  </a:solidFill>
                  <a:latin typeface="Founders Grotesk" panose="020B0503030202060203" pitchFamily="34" charset="77"/>
                  <a:ea typeface="Gibson" charset="0"/>
                  <a:cs typeface="Gibson" charset="0"/>
                </a:rPr>
                <a:t>DIA</a:t>
              </a:r>
            </a:p>
            <a:p>
              <a:pPr algn="just"/>
              <a:endParaRPr lang="it-IT" sz="400" dirty="0">
                <a:solidFill>
                  <a:srgbClr val="70240F"/>
                </a:solidFill>
                <a:latin typeface="Founders Grotesk" panose="020B0503030202060203" pitchFamily="34" charset="77"/>
                <a:ea typeface="Gibson" charset="0"/>
                <a:cs typeface="Gibson" charset="0"/>
              </a:endParaRPr>
            </a:p>
            <a:p>
              <a:pPr fontAlgn="base"/>
              <a:r>
                <a:rPr lang="it-IT" sz="1600" b="1" dirty="0">
                  <a:solidFill>
                    <a:srgbClr val="70240F"/>
                  </a:solidFill>
                  <a:latin typeface="Founders Grotesk" panose="020B0503030202060203" pitchFamily="34" charset="77"/>
                  <a:ea typeface="Gibson" charset="0"/>
                  <a:cs typeface="Gibson" charset="0"/>
                </a:rPr>
                <a:t>Delegato del Dipartimento per l’Internazionalizzazione della Didattica</a:t>
              </a:r>
            </a:p>
            <a:p>
              <a:pPr fontAlgn="base"/>
              <a:r>
                <a:rPr lang="it-IT" sz="1600" dirty="0">
                  <a:solidFill>
                    <a:srgbClr val="70240F"/>
                  </a:solidFill>
                  <a:latin typeface="Founders Grotesk" panose="020B0503030202060203" pitchFamily="34" charset="77"/>
                  <a:ea typeface="Gibson" charset="0"/>
                  <a:cs typeface="Gibson" charset="0"/>
                </a:rPr>
                <a:t>Prof.ssa Sonia </a:t>
              </a:r>
              <a:r>
                <a:rPr lang="it-IT" sz="1600" dirty="0" err="1">
                  <a:solidFill>
                    <a:srgbClr val="70240F"/>
                  </a:solidFill>
                  <a:latin typeface="Founders Grotesk" panose="020B0503030202060203" pitchFamily="34" charset="77"/>
                  <a:ea typeface="Gibson" charset="0"/>
                  <a:cs typeface="Gibson" charset="0"/>
                </a:rPr>
                <a:t>Prestamburgo</a:t>
              </a:r>
              <a:endParaRPr lang="it-IT" sz="1600" dirty="0">
                <a:solidFill>
                  <a:srgbClr val="70240F"/>
                </a:solidFill>
                <a:latin typeface="Founders Grotesk" panose="020B0503030202060203" pitchFamily="34" charset="77"/>
                <a:ea typeface="Gibson" charset="0"/>
                <a:cs typeface="Gibson" charset="0"/>
              </a:endParaRPr>
            </a:p>
            <a:p>
              <a:pPr fontAlgn="base"/>
              <a:endParaRPr lang="it-IT" sz="800" dirty="0">
                <a:solidFill>
                  <a:srgbClr val="70240F"/>
                </a:solidFill>
                <a:latin typeface="Founders Grotesk" panose="020B0503030202060203" pitchFamily="34" charset="77"/>
                <a:ea typeface="Gibson" charset="0"/>
                <a:cs typeface="Gibson" charset="0"/>
              </a:endParaRPr>
            </a:p>
            <a:p>
              <a:pPr fontAlgn="base"/>
              <a:r>
                <a:rPr lang="it-IT" sz="1600" dirty="0">
                  <a:solidFill>
                    <a:srgbClr val="70240F"/>
                  </a:solidFill>
                  <a:latin typeface="Founders Grotesk" panose="020B0503030202060203" pitchFamily="34" charset="77"/>
                  <a:ea typeface="Gibson" charset="0"/>
                  <a:cs typeface="Gibson" charset="0"/>
                </a:rPr>
                <a:t>Edificio C5, terzo piano (non agibile al momento)</a:t>
              </a:r>
            </a:p>
            <a:p>
              <a:pPr fontAlgn="base"/>
              <a:endParaRPr lang="it-IT" sz="800" dirty="0">
                <a:solidFill>
                  <a:srgbClr val="70240F"/>
                </a:solidFill>
                <a:latin typeface="Founders Grotesk" panose="020B0503030202060203" pitchFamily="34" charset="77"/>
                <a:ea typeface="Gibson" charset="0"/>
                <a:cs typeface="Gibson" charset="0"/>
              </a:endParaRPr>
            </a:p>
            <a:p>
              <a:pPr fontAlgn="base"/>
              <a:r>
                <a:rPr lang="it-IT" sz="1600" dirty="0">
                  <a:solidFill>
                    <a:schemeClr val="tx1">
                      <a:lumMod val="65000"/>
                      <a:lumOff val="35000"/>
                    </a:schemeClr>
                  </a:solidFill>
                  <a:latin typeface="Founders Grotesk" panose="020B0503030202060203" pitchFamily="34" charset="77"/>
                  <a:ea typeface="Gibson" charset="0"/>
                  <a:cs typeface="Gibson" charset="0"/>
                  <a:hlinkClick r:id="rId5"/>
                </a:rPr>
                <a:t>sprestamburgo@units.it</a:t>
              </a:r>
              <a:r>
                <a:rPr lang="it-IT" sz="1600" dirty="0">
                  <a:solidFill>
                    <a:schemeClr val="tx1">
                      <a:lumMod val="65000"/>
                      <a:lumOff val="35000"/>
                    </a:schemeClr>
                  </a:solidFill>
                  <a:latin typeface="Founders Grotesk" panose="020B0503030202060203" pitchFamily="34" charset="77"/>
                  <a:ea typeface="Gibson" charset="0"/>
                  <a:cs typeface="Gibson" charset="0"/>
                </a:rPr>
                <a:t> </a:t>
              </a:r>
              <a:endParaRPr lang="it-IT" sz="1600" dirty="0">
                <a:solidFill>
                  <a:srgbClr val="70240F"/>
                </a:solidFill>
                <a:latin typeface="Founders Grotesk" panose="020B0503030202060203" pitchFamily="34" charset="77"/>
                <a:ea typeface="Gibson" charset="0"/>
                <a:cs typeface="Gibson" charset="0"/>
              </a:endParaRPr>
            </a:p>
            <a:p>
              <a:pPr fontAlgn="base"/>
              <a:endParaRPr lang="it-IT" sz="400" dirty="0">
                <a:solidFill>
                  <a:srgbClr val="70240F"/>
                </a:solidFill>
                <a:latin typeface="Founders Grotesk" panose="020B0503030202060203" pitchFamily="34" charset="77"/>
              </a:endParaRPr>
            </a:p>
            <a:p>
              <a:pPr fontAlgn="base"/>
              <a:endParaRPr lang="it-IT" sz="400" dirty="0">
                <a:solidFill>
                  <a:srgbClr val="70240F"/>
                </a:solidFill>
                <a:latin typeface="Founders Grotesk" panose="020B0503030202060203" pitchFamily="34" charset="77"/>
              </a:endParaRPr>
            </a:p>
            <a:p>
              <a:pPr fontAlgn="base"/>
              <a:r>
                <a:rPr lang="it-IT" sz="1600" dirty="0">
                  <a:solidFill>
                    <a:srgbClr val="70240F"/>
                  </a:solidFill>
                  <a:latin typeface="Founders Grotesk" panose="020B0503030202060203" pitchFamily="34" charset="77"/>
                </a:rPr>
                <a:t>Mobile +39 333 4270646</a:t>
              </a:r>
            </a:p>
            <a:p>
              <a:pPr fontAlgn="base"/>
              <a:endParaRPr lang="it-IT" sz="800" dirty="0">
                <a:solidFill>
                  <a:srgbClr val="70240F"/>
                </a:solidFill>
                <a:latin typeface="Founders Grotesk" panose="020B0503030202060203" pitchFamily="34" charset="77"/>
              </a:endParaRPr>
            </a:p>
            <a:p>
              <a:pPr fontAlgn="base"/>
              <a:endParaRPr lang="it-IT" sz="800" dirty="0">
                <a:solidFill>
                  <a:srgbClr val="70240F"/>
                </a:solidFill>
                <a:latin typeface="Founders Grotesk" panose="020B0503030202060203" pitchFamily="34" charset="77"/>
              </a:endParaRPr>
            </a:p>
            <a:p>
              <a:pPr fontAlgn="base"/>
              <a:endParaRPr lang="it-IT" sz="800" dirty="0">
                <a:solidFill>
                  <a:srgbClr val="70240F"/>
                </a:solidFill>
                <a:latin typeface="Founders Grotesk" panose="020B0503030202060203" pitchFamily="34" charset="77"/>
              </a:endParaRPr>
            </a:p>
            <a:p>
              <a:pPr fontAlgn="base"/>
              <a:r>
                <a:rPr lang="it-IT" sz="1600" b="1" dirty="0">
                  <a:solidFill>
                    <a:srgbClr val="70240F"/>
                  </a:solidFill>
                  <a:latin typeface="Founders Grotesk" panose="020B0503030202060203" pitchFamily="34" charset="77"/>
                  <a:ea typeface="Gibson" charset="0"/>
                  <a:cs typeface="Gibson" charset="0"/>
                </a:rPr>
                <a:t> DOCENTI COORDINATORI DEGLI SCAMBI ATTIVI PRESSO IL DIA</a:t>
              </a:r>
            </a:p>
            <a:p>
              <a:pPr fontAlgn="base"/>
              <a:endParaRPr lang="it-IT" sz="800" dirty="0">
                <a:solidFill>
                  <a:srgbClr val="70240F"/>
                </a:solidFill>
                <a:latin typeface="Founders Grotesk" panose="020B0503030202060203" pitchFamily="34" charset="77"/>
                <a:ea typeface="Gibson" charset="0"/>
                <a:cs typeface="Gibson" charset="0"/>
              </a:endParaRPr>
            </a:p>
            <a:p>
              <a:pPr fontAlgn="base"/>
              <a:r>
                <a:rPr lang="it-IT" sz="1600" b="1" dirty="0">
                  <a:solidFill>
                    <a:srgbClr val="70240F"/>
                  </a:solidFill>
                  <a:latin typeface="Founders Grotesk" panose="020B0503030202060203" pitchFamily="34" charset="77"/>
                  <a:ea typeface="Gibson" charset="0"/>
                  <a:cs typeface="Gibson" charset="0"/>
                </a:rPr>
                <a:t> DOCENTI COORDINATORI DEI CORSI DI STUDIO DIA</a:t>
              </a:r>
            </a:p>
          </p:txBody>
        </p:sp>
        <p:sp>
          <p:nvSpPr>
            <p:cNvPr id="2" name="Freccia a destra 1">
              <a:extLst>
                <a:ext uri="{FF2B5EF4-FFF2-40B4-BE49-F238E27FC236}">
                  <a16:creationId xmlns:a16="http://schemas.microsoft.com/office/drawing/2014/main" id="{7241AEBA-DDA3-824C-9275-79BDC7D10A2E}"/>
                </a:ext>
              </a:extLst>
            </p:cNvPr>
            <p:cNvSpPr/>
            <p:nvPr/>
          </p:nvSpPr>
          <p:spPr>
            <a:xfrm>
              <a:off x="192827" y="3882465"/>
              <a:ext cx="301413" cy="237066"/>
            </a:xfrm>
            <a:prstGeom prst="righ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Freccia a destra 3">
              <a:extLst>
                <a:ext uri="{FF2B5EF4-FFF2-40B4-BE49-F238E27FC236}">
                  <a16:creationId xmlns:a16="http://schemas.microsoft.com/office/drawing/2014/main" id="{68264308-E91E-962A-2F75-E5245701962F}"/>
                </a:ext>
              </a:extLst>
            </p:cNvPr>
            <p:cNvSpPr/>
            <p:nvPr/>
          </p:nvSpPr>
          <p:spPr>
            <a:xfrm>
              <a:off x="163116" y="4267200"/>
              <a:ext cx="301413" cy="237066"/>
            </a:xfrm>
            <a:prstGeom prst="righ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5031459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33CE5-5C8E-F12A-2232-9BFC46F5BC44}"/>
            </a:ext>
          </a:extLst>
        </p:cNvPr>
        <p:cNvGrpSpPr/>
        <p:nvPr/>
      </p:nvGrpSpPr>
      <p:grpSpPr>
        <a:xfrm>
          <a:off x="0" y="0"/>
          <a:ext cx="0" cy="0"/>
          <a:chOff x="0" y="0"/>
          <a:chExt cx="0" cy="0"/>
        </a:xfrm>
      </p:grpSpPr>
      <p:pic>
        <p:nvPicPr>
          <p:cNvPr id="3" name="Immagine 2">
            <a:extLst>
              <a:ext uri="{FF2B5EF4-FFF2-40B4-BE49-F238E27FC236}">
                <a16:creationId xmlns:a16="http://schemas.microsoft.com/office/drawing/2014/main" id="{7FA72F0A-830A-DEBC-BDDA-7959333DD07B}"/>
              </a:ext>
            </a:extLst>
          </p:cNvPr>
          <p:cNvPicPr>
            <a:picLocks noChangeAspect="1"/>
          </p:cNvPicPr>
          <p:nvPr/>
        </p:nvPicPr>
        <p:blipFill>
          <a:blip r:embed="rId3"/>
          <a:stretch>
            <a:fillRect/>
          </a:stretch>
        </p:blipFill>
        <p:spPr>
          <a:xfrm>
            <a:off x="0" y="0"/>
            <a:ext cx="9144000" cy="836188"/>
          </a:xfrm>
          <a:prstGeom prst="rect">
            <a:avLst/>
          </a:prstGeom>
        </p:spPr>
      </p:pic>
      <p:sp>
        <p:nvSpPr>
          <p:cNvPr id="8" name="CasellaDiTesto 10">
            <a:extLst>
              <a:ext uri="{FF2B5EF4-FFF2-40B4-BE49-F238E27FC236}">
                <a16:creationId xmlns:a16="http://schemas.microsoft.com/office/drawing/2014/main" id="{40B38C19-D9FC-D073-E977-8690B53A4974}"/>
              </a:ext>
            </a:extLst>
          </p:cNvPr>
          <p:cNvSpPr txBox="1"/>
          <p:nvPr/>
        </p:nvSpPr>
        <p:spPr>
          <a:xfrm>
            <a:off x="457200" y="984749"/>
            <a:ext cx="8229600" cy="4031873"/>
          </a:xfrm>
          <a:prstGeom prst="rect">
            <a:avLst/>
          </a:prstGeom>
          <a:noFill/>
        </p:spPr>
        <p:txBody>
          <a:bodyPr wrap="square" rtlCol="0">
            <a:spAutoFit/>
          </a:bodyPr>
          <a:lstStyle/>
          <a:p>
            <a:pPr algn="just"/>
            <a:r>
              <a:rPr lang="it-IT" sz="2000" b="1" dirty="0">
                <a:solidFill>
                  <a:srgbClr val="70240F"/>
                </a:solidFill>
                <a:effectLst>
                  <a:outerShdw blurRad="38100" dist="38100" dir="2700000" algn="tl">
                    <a:srgbClr val="000000">
                      <a:alpha val="43137"/>
                    </a:srgbClr>
                  </a:outerShdw>
                </a:effectLst>
                <a:latin typeface="Founders Grotesk" panose="020B0503030202060203" pitchFamily="34" charset="77"/>
                <a:ea typeface="Gibson" charset="0"/>
                <a:cs typeface="Gibson" charset="0"/>
              </a:rPr>
              <a:t>CONTATTI</a:t>
            </a:r>
          </a:p>
          <a:p>
            <a:pPr fontAlgn="base"/>
            <a:endParaRPr lang="it-IT" sz="800" dirty="0">
              <a:solidFill>
                <a:srgbClr val="70240F"/>
              </a:solidFill>
              <a:latin typeface="Founders Grotesk" panose="020B0503030202060203" pitchFamily="34" charset="77"/>
              <a:ea typeface="Gibson" charset="0"/>
              <a:cs typeface="Gibson" charset="0"/>
            </a:endParaRPr>
          </a:p>
          <a:p>
            <a:pPr fontAlgn="base"/>
            <a:endParaRPr lang="it-IT" sz="800" dirty="0">
              <a:solidFill>
                <a:srgbClr val="70240F"/>
              </a:solidFill>
              <a:latin typeface="Founders Grotesk" panose="020B0503030202060203" pitchFamily="34" charset="77"/>
              <a:ea typeface="Gibson" charset="0"/>
              <a:cs typeface="Gibson" charset="0"/>
            </a:endParaRPr>
          </a:p>
          <a:p>
            <a:pPr fontAlgn="base"/>
            <a:r>
              <a:rPr lang="it-IT" sz="1600" b="1" dirty="0">
                <a:solidFill>
                  <a:srgbClr val="70240F"/>
                </a:solidFill>
                <a:latin typeface="Founders Grotesk" panose="020B0503030202060203" pitchFamily="34" charset="77"/>
                <a:ea typeface="Gibson" charset="0"/>
                <a:cs typeface="Gibson" charset="0"/>
              </a:rPr>
              <a:t>ATENEO</a:t>
            </a:r>
          </a:p>
          <a:p>
            <a:pPr fontAlgn="base"/>
            <a:endParaRPr lang="it-IT" sz="400" dirty="0">
              <a:solidFill>
                <a:srgbClr val="70240F"/>
              </a:solidFill>
              <a:latin typeface="Founders Grotesk" panose="020B0503030202060203" pitchFamily="34" charset="77"/>
              <a:ea typeface="Gibson" charset="0"/>
              <a:cs typeface="Gibson" charset="0"/>
            </a:endParaRPr>
          </a:p>
          <a:p>
            <a:pPr fontAlgn="base"/>
            <a:endParaRPr lang="it-IT" sz="400" dirty="0">
              <a:solidFill>
                <a:srgbClr val="70240F"/>
              </a:solidFill>
              <a:latin typeface="Founders Grotesk" panose="020B0503030202060203" pitchFamily="34" charset="77"/>
              <a:ea typeface="Gibson" charset="0"/>
              <a:cs typeface="Gibson" charset="0"/>
            </a:endParaRPr>
          </a:p>
          <a:p>
            <a:pPr fontAlgn="base"/>
            <a:r>
              <a:rPr lang="it-IT" sz="1600" b="1" dirty="0">
                <a:solidFill>
                  <a:srgbClr val="70240F"/>
                </a:solidFill>
                <a:latin typeface="Founders Grotesk" panose="020B0503030202060203" pitchFamily="34" charset="77"/>
              </a:rPr>
              <a:t>UFFICIO PER LA MOBILITÀ INTERNAZIONALE</a:t>
            </a:r>
          </a:p>
          <a:p>
            <a:pPr fontAlgn="base"/>
            <a:endParaRPr lang="it-IT" sz="400" dirty="0">
              <a:solidFill>
                <a:srgbClr val="70240F"/>
              </a:solidFill>
              <a:latin typeface="Founders Grotesk" panose="020B0503030202060203" pitchFamily="34" charset="77"/>
              <a:ea typeface="Gibson" charset="0"/>
              <a:cs typeface="Gibson" charset="0"/>
            </a:endParaRPr>
          </a:p>
          <a:p>
            <a:pPr fontAlgn="base"/>
            <a:r>
              <a:rPr lang="it-IT" sz="1600" dirty="0">
                <a:solidFill>
                  <a:srgbClr val="70240F"/>
                </a:solidFill>
                <a:latin typeface="Founders Grotesk" panose="020B0503030202060203" pitchFamily="34" charset="77"/>
                <a:ea typeface="Gibson" charset="0"/>
                <a:cs typeface="Gibson" charset="0"/>
              </a:rPr>
              <a:t>Edificio centrale (A), ala destra, piano seminterrato</a:t>
            </a:r>
          </a:p>
          <a:p>
            <a:pPr fontAlgn="base"/>
            <a:endParaRPr lang="it-IT" sz="1600" dirty="0">
              <a:solidFill>
                <a:srgbClr val="70240F"/>
              </a:solidFill>
              <a:latin typeface="Founders Grotesk" panose="020B0503030202060203" pitchFamily="34" charset="77"/>
              <a:ea typeface="Gibson" charset="0"/>
              <a:cs typeface="Gibson" charset="0"/>
            </a:endParaRPr>
          </a:p>
          <a:p>
            <a:pPr fontAlgn="base"/>
            <a:r>
              <a:rPr lang="it-IT" sz="1600" b="1" dirty="0">
                <a:solidFill>
                  <a:srgbClr val="70240F"/>
                </a:solidFill>
                <a:latin typeface="Founders Grotesk" panose="020B0503030202060203" pitchFamily="34" charset="77"/>
                <a:ea typeface="Gibson" charset="0"/>
                <a:cs typeface="Gibson" charset="0"/>
              </a:rPr>
              <a:t>Mobilità in uscita</a:t>
            </a:r>
            <a:r>
              <a:rPr lang="it-IT" sz="1600" dirty="0">
                <a:solidFill>
                  <a:srgbClr val="70240F"/>
                </a:solidFill>
                <a:latin typeface="Founders Grotesk" panose="020B0503030202060203" pitchFamily="34" charset="77"/>
                <a:ea typeface="Gibson" charset="0"/>
                <a:cs typeface="Gibson" charset="0"/>
              </a:rPr>
              <a:t>				040 558 7807/2914/2994</a:t>
            </a:r>
          </a:p>
          <a:p>
            <a:pPr fontAlgn="base"/>
            <a:r>
              <a:rPr lang="it-IT" sz="1600" dirty="0">
                <a:solidFill>
                  <a:srgbClr val="70240F"/>
                </a:solidFill>
                <a:latin typeface="Founders Grotesk" panose="020B0503030202060203" pitchFamily="34" charset="77"/>
                <a:ea typeface="Gibson" charset="0"/>
                <a:cs typeface="Gibson" charset="0"/>
                <a:hlinkClick r:id="rId4"/>
              </a:rPr>
              <a:t>outgoing.students@amm.units.it</a:t>
            </a:r>
            <a:endParaRPr lang="it-IT" sz="1600" dirty="0">
              <a:solidFill>
                <a:srgbClr val="70240F"/>
              </a:solidFill>
              <a:latin typeface="Founders Grotesk" panose="020B0503030202060203" pitchFamily="34" charset="77"/>
              <a:ea typeface="Gibson" charset="0"/>
              <a:cs typeface="Gibson" charset="0"/>
            </a:endParaRPr>
          </a:p>
          <a:p>
            <a:pPr fontAlgn="base"/>
            <a:endParaRPr lang="it-IT" sz="1600" dirty="0">
              <a:solidFill>
                <a:srgbClr val="70240F"/>
              </a:solidFill>
              <a:latin typeface="Founders Grotesk" panose="020B0503030202060203" pitchFamily="34" charset="77"/>
              <a:ea typeface="Gibson" charset="0"/>
              <a:cs typeface="Gibson" charset="0"/>
            </a:endParaRPr>
          </a:p>
          <a:p>
            <a:pPr fontAlgn="base"/>
            <a:r>
              <a:rPr lang="it-IT" sz="1600" b="1" dirty="0">
                <a:solidFill>
                  <a:srgbClr val="70240F"/>
                </a:solidFill>
                <a:latin typeface="Founders Grotesk" panose="020B0503030202060203" pitchFamily="34" charset="77"/>
                <a:ea typeface="Gibson" charset="0"/>
                <a:cs typeface="Gibson" charset="0"/>
              </a:rPr>
              <a:t>Mobilità in entrata</a:t>
            </a:r>
            <a:r>
              <a:rPr lang="it-IT" sz="1600" dirty="0">
                <a:solidFill>
                  <a:srgbClr val="70240F"/>
                </a:solidFill>
                <a:latin typeface="Founders Grotesk" panose="020B0503030202060203" pitchFamily="34" charset="77"/>
                <a:ea typeface="Gibson" charset="0"/>
                <a:cs typeface="Gibson" charset="0"/>
              </a:rPr>
              <a:t>				040 558 2912</a:t>
            </a:r>
          </a:p>
          <a:p>
            <a:pPr fontAlgn="base"/>
            <a:r>
              <a:rPr lang="it-IT" sz="1600" dirty="0">
                <a:solidFill>
                  <a:srgbClr val="70240F"/>
                </a:solidFill>
                <a:latin typeface="Founders Grotesk" panose="020B0503030202060203" pitchFamily="34" charset="77"/>
                <a:ea typeface="Gibson" charset="0"/>
                <a:cs typeface="Gibson" charset="0"/>
                <a:hlinkClick r:id="rId5"/>
              </a:rPr>
              <a:t>incoming.students@amm.units.it</a:t>
            </a:r>
            <a:endParaRPr lang="it-IT" sz="1600" dirty="0">
              <a:solidFill>
                <a:srgbClr val="70240F"/>
              </a:solidFill>
              <a:latin typeface="Founders Grotesk" panose="020B0503030202060203" pitchFamily="34" charset="77"/>
              <a:ea typeface="Gibson" charset="0"/>
              <a:cs typeface="Gibson" charset="0"/>
            </a:endParaRPr>
          </a:p>
          <a:p>
            <a:pPr fontAlgn="base"/>
            <a:endParaRPr lang="it-IT" sz="1600" dirty="0">
              <a:solidFill>
                <a:srgbClr val="70240F"/>
              </a:solidFill>
              <a:latin typeface="Founders Grotesk" panose="020B0503030202060203" pitchFamily="34" charset="77"/>
              <a:ea typeface="Gibson" charset="0"/>
              <a:cs typeface="Gibson" charset="0"/>
            </a:endParaRPr>
          </a:p>
          <a:p>
            <a:pPr fontAlgn="base"/>
            <a:r>
              <a:rPr lang="it-IT" sz="1600" b="1" dirty="0">
                <a:solidFill>
                  <a:srgbClr val="70240F"/>
                </a:solidFill>
                <a:latin typeface="Founders Grotesk" panose="020B0503030202060203" pitchFamily="34" charset="77"/>
              </a:rPr>
              <a:t>Ufficio carriere studenti</a:t>
            </a:r>
          </a:p>
          <a:p>
            <a:pPr fontAlgn="base"/>
            <a:r>
              <a:rPr lang="it-IT" sz="1600" dirty="0">
                <a:solidFill>
                  <a:srgbClr val="70240F"/>
                </a:solidFill>
                <a:latin typeface="Founders Grotesk" panose="020B0503030202060203" pitchFamily="34" charset="77"/>
                <a:hlinkClick r:id="rId6"/>
              </a:rPr>
              <a:t>ingegneria.studenti@amm.units.it</a:t>
            </a:r>
            <a:r>
              <a:rPr lang="it-IT" sz="1600" dirty="0">
                <a:solidFill>
                  <a:srgbClr val="70240F"/>
                </a:solidFill>
                <a:latin typeface="Founders Grotesk" panose="020B0503030202060203" pitchFamily="34" charset="77"/>
              </a:rPr>
              <a:t> </a:t>
            </a:r>
          </a:p>
          <a:p>
            <a:pPr fontAlgn="base"/>
            <a:r>
              <a:rPr lang="it-IT" sz="1600" dirty="0">
                <a:solidFill>
                  <a:srgbClr val="70240F"/>
                </a:solidFill>
                <a:latin typeface="Founders Grotesk" panose="020B0503030202060203" pitchFamily="34" charset="77"/>
                <a:hlinkClick r:id="rId7"/>
              </a:rPr>
              <a:t>architettura.studenti@amm.units.it</a:t>
            </a:r>
            <a:r>
              <a:rPr lang="it-IT" sz="1600" dirty="0">
                <a:solidFill>
                  <a:srgbClr val="70240F"/>
                </a:solidFill>
                <a:latin typeface="Founders Grotesk" panose="020B0503030202060203" pitchFamily="34" charset="77"/>
              </a:rPr>
              <a:t> </a:t>
            </a:r>
          </a:p>
        </p:txBody>
      </p:sp>
      <p:sp>
        <p:nvSpPr>
          <p:cNvPr id="6" name="CasellaDiTesto 4">
            <a:extLst>
              <a:ext uri="{FF2B5EF4-FFF2-40B4-BE49-F238E27FC236}">
                <a16:creationId xmlns:a16="http://schemas.microsoft.com/office/drawing/2014/main" id="{04DB3E38-10B2-C408-65BF-12B07DF26653}"/>
              </a:ext>
            </a:extLst>
          </p:cNvPr>
          <p:cNvSpPr txBox="1"/>
          <p:nvPr/>
        </p:nvSpPr>
        <p:spPr>
          <a:xfrm>
            <a:off x="352770" y="327728"/>
            <a:ext cx="5801989" cy="415498"/>
          </a:xfrm>
          <a:prstGeom prst="rect">
            <a:avLst/>
          </a:prstGeom>
          <a:noFill/>
        </p:spPr>
        <p:txBody>
          <a:bodyPr wrap="square" rtlCol="0">
            <a:spAutoFit/>
          </a:bodyPr>
          <a:lstStyle/>
          <a:p>
            <a:r>
              <a:rPr lang="it-IT" sz="2100" b="1" dirty="0">
                <a:solidFill>
                  <a:schemeClr val="bg1"/>
                </a:solidFill>
                <a:latin typeface="Founders Grotesk" panose="020B0503030202060203" pitchFamily="34" charset="77"/>
                <a:ea typeface="Gibson SemiBold" charset="0"/>
                <a:cs typeface="Gibson SemiBold" charset="0"/>
              </a:rPr>
              <a:t>INFORMAZIONI E CONTATTI</a:t>
            </a:r>
          </a:p>
        </p:txBody>
      </p:sp>
    </p:spTree>
    <p:extLst>
      <p:ext uri="{BB962C8B-B14F-4D97-AF65-F5344CB8AC3E}">
        <p14:creationId xmlns:p14="http://schemas.microsoft.com/office/powerpoint/2010/main" val="19020541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uppo 1">
            <a:extLst>
              <a:ext uri="{FF2B5EF4-FFF2-40B4-BE49-F238E27FC236}">
                <a16:creationId xmlns:a16="http://schemas.microsoft.com/office/drawing/2014/main" id="{D36FF733-3DE4-BC22-5F49-9707AEF8BE38}"/>
              </a:ext>
            </a:extLst>
          </p:cNvPr>
          <p:cNvGrpSpPr/>
          <p:nvPr/>
        </p:nvGrpSpPr>
        <p:grpSpPr>
          <a:xfrm>
            <a:off x="0" y="1070188"/>
            <a:ext cx="9143999" cy="4073312"/>
            <a:chOff x="0" y="1144988"/>
            <a:chExt cx="9144000" cy="3998511"/>
          </a:xfrm>
        </p:grpSpPr>
        <p:pic>
          <p:nvPicPr>
            <p:cNvPr id="16" name="Immagine 15">
              <a:extLst>
                <a:ext uri="{FF2B5EF4-FFF2-40B4-BE49-F238E27FC236}">
                  <a16:creationId xmlns:a16="http://schemas.microsoft.com/office/drawing/2014/main" id="{805E3B3A-9081-B04C-92AA-74AE57CCEED9}"/>
                </a:ext>
              </a:extLst>
            </p:cNvPr>
            <p:cNvPicPr>
              <a:picLocks noChangeAspect="1"/>
            </p:cNvPicPr>
            <p:nvPr/>
          </p:nvPicPr>
          <p:blipFill>
            <a:blip r:embed="rId3"/>
            <a:stretch>
              <a:fillRect/>
            </a:stretch>
          </p:blipFill>
          <p:spPr>
            <a:xfrm>
              <a:off x="0" y="1144988"/>
              <a:ext cx="9144000" cy="3998511"/>
            </a:xfrm>
            <a:prstGeom prst="rect">
              <a:avLst/>
            </a:prstGeom>
          </p:spPr>
        </p:pic>
        <p:sp>
          <p:nvSpPr>
            <p:cNvPr id="6" name="Rettangolo 5">
              <a:extLst>
                <a:ext uri="{FF2B5EF4-FFF2-40B4-BE49-F238E27FC236}">
                  <a16:creationId xmlns:a16="http://schemas.microsoft.com/office/drawing/2014/main" id="{55C12F4F-5BF4-DE45-8B8C-5E8F0AD14FDA}"/>
                </a:ext>
              </a:extLst>
            </p:cNvPr>
            <p:cNvSpPr/>
            <p:nvPr/>
          </p:nvSpPr>
          <p:spPr>
            <a:xfrm>
              <a:off x="997589" y="2724945"/>
              <a:ext cx="7855158" cy="2062103"/>
            </a:xfrm>
            <a:prstGeom prst="rect">
              <a:avLst/>
            </a:prstGeom>
          </p:spPr>
          <p:txBody>
            <a:bodyPr wrap="square">
              <a:spAutoFit/>
            </a:bodyPr>
            <a:lstStyle/>
            <a:p>
              <a:r>
                <a:rPr lang="it-IT" sz="1600" dirty="0">
                  <a:solidFill>
                    <a:schemeClr val="tx1">
                      <a:lumMod val="65000"/>
                      <a:lumOff val="35000"/>
                    </a:schemeClr>
                  </a:solidFill>
                  <a:latin typeface="Founders Grotesk" panose="020B0503030202060203" pitchFamily="34" charset="77"/>
                </a:rPr>
                <a:t>Università degli Studi di Trieste			</a:t>
              </a:r>
              <a:r>
                <a:rPr lang="it-IT" sz="1600" b="1" dirty="0">
                  <a:solidFill>
                    <a:srgbClr val="70240F"/>
                  </a:solidFill>
                  <a:latin typeface="Founders Grotesk" panose="020B0503030202060203" pitchFamily="34" charset="77"/>
                </a:rPr>
                <a:t>https://portale.units.it/it</a:t>
              </a:r>
              <a:r>
                <a:rPr lang="it-IT" sz="1600" dirty="0">
                  <a:solidFill>
                    <a:schemeClr val="tx1">
                      <a:lumMod val="65000"/>
                      <a:lumOff val="35000"/>
                    </a:schemeClr>
                  </a:solidFill>
                  <a:latin typeface="Founders Grotesk" panose="020B0503030202060203" pitchFamily="34" charset="77"/>
                </a:rPr>
                <a:t>	</a:t>
              </a:r>
            </a:p>
            <a:p>
              <a:endParaRPr lang="it-IT" sz="1600" dirty="0">
                <a:solidFill>
                  <a:schemeClr val="tx1">
                    <a:lumMod val="65000"/>
                    <a:lumOff val="35000"/>
                  </a:schemeClr>
                </a:solidFill>
                <a:latin typeface="Founders Grotesk" panose="020B0503030202060203" pitchFamily="34" charset="77"/>
              </a:endParaRPr>
            </a:p>
            <a:p>
              <a:endParaRPr lang="it-IT" sz="1600" dirty="0">
                <a:solidFill>
                  <a:schemeClr val="tx1">
                    <a:lumMod val="65000"/>
                    <a:lumOff val="35000"/>
                  </a:schemeClr>
                </a:solidFill>
                <a:latin typeface="Founders Grotesk" panose="020B0503030202060203" pitchFamily="34" charset="77"/>
              </a:endParaRPr>
            </a:p>
            <a:p>
              <a:r>
                <a:rPr lang="it-IT" sz="1600" dirty="0">
                  <a:solidFill>
                    <a:schemeClr val="tx1">
                      <a:lumMod val="65000"/>
                      <a:lumOff val="35000"/>
                    </a:schemeClr>
                  </a:solidFill>
                  <a:latin typeface="Founders Grotesk" panose="020B0503030202060203" pitchFamily="34" charset="77"/>
                </a:rPr>
                <a:t>Dipartimento di Ingegneria e Architettura		</a:t>
              </a:r>
              <a:r>
                <a:rPr lang="it-IT" sz="1600" b="1" dirty="0">
                  <a:solidFill>
                    <a:srgbClr val="70240F"/>
                  </a:solidFill>
                  <a:latin typeface="Founders Grotesk" panose="020B0503030202060203" pitchFamily="34" charset="77"/>
                </a:rPr>
                <a:t>https://dia.units.it</a:t>
              </a:r>
            </a:p>
            <a:p>
              <a:endParaRPr lang="it-IT" sz="1600" dirty="0">
                <a:solidFill>
                  <a:schemeClr val="tx1">
                    <a:lumMod val="65000"/>
                    <a:lumOff val="35000"/>
                  </a:schemeClr>
                </a:solidFill>
                <a:latin typeface="Founders Grotesk" panose="020B0503030202060203" pitchFamily="34" charset="77"/>
              </a:endParaRPr>
            </a:p>
            <a:p>
              <a:endParaRPr lang="it-IT" sz="1600" dirty="0">
                <a:solidFill>
                  <a:schemeClr val="tx1">
                    <a:lumMod val="65000"/>
                    <a:lumOff val="35000"/>
                  </a:schemeClr>
                </a:solidFill>
                <a:latin typeface="Founders Grotesk" panose="020B0503030202060203" pitchFamily="34" charset="77"/>
              </a:endParaRPr>
            </a:p>
            <a:p>
              <a:r>
                <a:rPr lang="it-IT" sz="1600" dirty="0">
                  <a:solidFill>
                    <a:schemeClr val="tx1">
                      <a:lumMod val="65000"/>
                      <a:lumOff val="35000"/>
                    </a:schemeClr>
                  </a:solidFill>
                  <a:latin typeface="Founders Grotesk" panose="020B0503030202060203" pitchFamily="34" charset="77"/>
                </a:rPr>
                <a:t>Prof.ssa Sonia </a:t>
              </a:r>
              <a:r>
                <a:rPr lang="it-IT" sz="1600" dirty="0" err="1">
                  <a:solidFill>
                    <a:schemeClr val="tx1">
                      <a:lumMod val="65000"/>
                      <a:lumOff val="35000"/>
                    </a:schemeClr>
                  </a:solidFill>
                  <a:latin typeface="Founders Grotesk" panose="020B0503030202060203" pitchFamily="34" charset="77"/>
                </a:rPr>
                <a:t>Prestamburgo</a:t>
              </a:r>
              <a:r>
                <a:rPr lang="it-IT" sz="1600" dirty="0">
                  <a:solidFill>
                    <a:schemeClr val="tx1">
                      <a:lumMod val="65000"/>
                      <a:lumOff val="35000"/>
                    </a:schemeClr>
                  </a:solidFill>
                  <a:latin typeface="Founders Grotesk" panose="020B0503030202060203" pitchFamily="34" charset="77"/>
                </a:rPr>
                <a:t>			</a:t>
              </a:r>
              <a:r>
                <a:rPr lang="it-IT" sz="1600" b="1" dirty="0">
                  <a:solidFill>
                    <a:srgbClr val="70240F"/>
                  </a:solidFill>
                  <a:latin typeface="Founders Grotesk" panose="020B0503030202060203" pitchFamily="34" charset="77"/>
                  <a:hlinkClick r:id="rId4">
                    <a:extLst>
                      <a:ext uri="{A12FA001-AC4F-418D-AE19-62706E023703}">
                        <ahyp:hlinkClr xmlns:ahyp="http://schemas.microsoft.com/office/drawing/2018/hyperlinkcolor" val="tx"/>
                      </a:ext>
                    </a:extLst>
                  </a:hlinkClick>
                </a:rPr>
                <a:t>sprestamburgo@units.it</a:t>
              </a:r>
              <a:r>
                <a:rPr lang="it-IT" sz="1600" b="1" dirty="0">
                  <a:solidFill>
                    <a:srgbClr val="70240F"/>
                  </a:solidFill>
                  <a:latin typeface="Founders Grotesk" panose="020B0503030202060203" pitchFamily="34" charset="77"/>
                </a:rPr>
                <a:t> </a:t>
              </a:r>
            </a:p>
            <a:p>
              <a:endParaRPr lang="it-IT" sz="1600" b="1" dirty="0">
                <a:solidFill>
                  <a:srgbClr val="70240F"/>
                </a:solidFill>
                <a:latin typeface="Founders Grotesk" panose="020B0503030202060203" pitchFamily="34" charset="77"/>
              </a:endParaRPr>
            </a:p>
          </p:txBody>
        </p:sp>
        <p:pic>
          <p:nvPicPr>
            <p:cNvPr id="10" name="Immagine 9">
              <a:extLst>
                <a:ext uri="{FF2B5EF4-FFF2-40B4-BE49-F238E27FC236}">
                  <a16:creationId xmlns:a16="http://schemas.microsoft.com/office/drawing/2014/main" id="{4AD1D8B7-4A7E-454D-ABBD-450413661FFD}"/>
                </a:ext>
              </a:extLst>
            </p:cNvPr>
            <p:cNvPicPr>
              <a:picLocks noChangeAspect="1"/>
            </p:cNvPicPr>
            <p:nvPr/>
          </p:nvPicPr>
          <p:blipFill>
            <a:blip r:embed="rId5"/>
            <a:stretch>
              <a:fillRect/>
            </a:stretch>
          </p:blipFill>
          <p:spPr>
            <a:xfrm>
              <a:off x="416085" y="2571750"/>
              <a:ext cx="165419" cy="2368495"/>
            </a:xfrm>
            <a:prstGeom prst="rect">
              <a:avLst/>
            </a:prstGeom>
          </p:spPr>
        </p:pic>
      </p:grpSp>
      <p:pic>
        <p:nvPicPr>
          <p:cNvPr id="12" name="Immagine 11">
            <a:extLst>
              <a:ext uri="{FF2B5EF4-FFF2-40B4-BE49-F238E27FC236}">
                <a16:creationId xmlns:a16="http://schemas.microsoft.com/office/drawing/2014/main" id="{44EC19D8-DFB9-5344-8F76-01869A58DB0E}"/>
              </a:ext>
            </a:extLst>
          </p:cNvPr>
          <p:cNvPicPr>
            <a:picLocks noChangeAspect="1"/>
          </p:cNvPicPr>
          <p:nvPr/>
        </p:nvPicPr>
        <p:blipFill>
          <a:blip r:embed="rId6"/>
          <a:stretch>
            <a:fillRect/>
          </a:stretch>
        </p:blipFill>
        <p:spPr>
          <a:xfrm>
            <a:off x="361128" y="341906"/>
            <a:ext cx="2877459" cy="588178"/>
          </a:xfrm>
          <a:prstGeom prst="rect">
            <a:avLst/>
          </a:prstGeom>
        </p:spPr>
      </p:pic>
      <p:pic>
        <p:nvPicPr>
          <p:cNvPr id="13" name="Immagine 12">
            <a:extLst>
              <a:ext uri="{FF2B5EF4-FFF2-40B4-BE49-F238E27FC236}">
                <a16:creationId xmlns:a16="http://schemas.microsoft.com/office/drawing/2014/main" id="{F2C53F1F-2462-CF4A-9075-276F54DCB278}"/>
              </a:ext>
            </a:extLst>
          </p:cNvPr>
          <p:cNvPicPr>
            <a:picLocks noChangeAspect="1"/>
          </p:cNvPicPr>
          <p:nvPr/>
        </p:nvPicPr>
        <p:blipFill>
          <a:blip r:embed="rId7"/>
          <a:stretch>
            <a:fillRect/>
          </a:stretch>
        </p:blipFill>
        <p:spPr>
          <a:xfrm>
            <a:off x="7076660" y="341907"/>
            <a:ext cx="1558210" cy="588178"/>
          </a:xfrm>
          <a:prstGeom prst="rect">
            <a:avLst/>
          </a:prstGeom>
        </p:spPr>
      </p:pic>
      <p:sp>
        <p:nvSpPr>
          <p:cNvPr id="15" name="Rettangolo 14">
            <a:extLst>
              <a:ext uri="{FF2B5EF4-FFF2-40B4-BE49-F238E27FC236}">
                <a16:creationId xmlns:a16="http://schemas.microsoft.com/office/drawing/2014/main" id="{4DB0C145-5E9B-5544-9AA3-A1FAF70A2C20}"/>
              </a:ext>
            </a:extLst>
          </p:cNvPr>
          <p:cNvSpPr/>
          <p:nvPr/>
        </p:nvSpPr>
        <p:spPr>
          <a:xfrm>
            <a:off x="1" y="1466093"/>
            <a:ext cx="9143999" cy="553998"/>
          </a:xfrm>
          <a:prstGeom prst="rect">
            <a:avLst/>
          </a:prstGeom>
        </p:spPr>
        <p:txBody>
          <a:bodyPr wrap="square">
            <a:spAutoFit/>
          </a:bodyPr>
          <a:lstStyle/>
          <a:p>
            <a:pPr algn="ctr"/>
            <a:r>
              <a:rPr lang="it-IT" sz="3000" b="1" dirty="0">
                <a:solidFill>
                  <a:srgbClr val="70240F"/>
                </a:solidFill>
                <a:latin typeface="Founders Grotesk" panose="020B0503030202060203" pitchFamily="34" charset="77"/>
                <a:ea typeface="Gibson Light" charset="0"/>
                <a:cs typeface="Gibson Light" charset="0"/>
              </a:rPr>
              <a:t>GRAZIE PER L’ATTENZIONE!!</a:t>
            </a:r>
          </a:p>
        </p:txBody>
      </p:sp>
    </p:spTree>
    <p:extLst>
      <p:ext uri="{BB962C8B-B14F-4D97-AF65-F5344CB8AC3E}">
        <p14:creationId xmlns:p14="http://schemas.microsoft.com/office/powerpoint/2010/main" val="36698720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B9B00-5B4D-C645-AB93-51D1CDD9FC0B}"/>
            </a:ext>
          </a:extLst>
        </p:cNvPr>
        <p:cNvGrpSpPr/>
        <p:nvPr/>
      </p:nvGrpSpPr>
      <p:grpSpPr>
        <a:xfrm>
          <a:off x="0" y="0"/>
          <a:ext cx="0" cy="0"/>
          <a:chOff x="0" y="0"/>
          <a:chExt cx="0" cy="0"/>
        </a:xfrm>
      </p:grpSpPr>
      <p:grpSp>
        <p:nvGrpSpPr>
          <p:cNvPr id="2" name="Gruppo 1">
            <a:extLst>
              <a:ext uri="{FF2B5EF4-FFF2-40B4-BE49-F238E27FC236}">
                <a16:creationId xmlns:a16="http://schemas.microsoft.com/office/drawing/2014/main" id="{0AA6C1A1-CD9F-0557-ADA5-5FFD35DB96E6}"/>
              </a:ext>
            </a:extLst>
          </p:cNvPr>
          <p:cNvGrpSpPr/>
          <p:nvPr/>
        </p:nvGrpSpPr>
        <p:grpSpPr>
          <a:xfrm>
            <a:off x="0" y="1056640"/>
            <a:ext cx="9144000" cy="4086860"/>
            <a:chOff x="-149014" y="1144988"/>
            <a:chExt cx="9144000" cy="3998511"/>
          </a:xfrm>
        </p:grpSpPr>
        <p:pic>
          <p:nvPicPr>
            <p:cNvPr id="16" name="Immagine 15">
              <a:extLst>
                <a:ext uri="{FF2B5EF4-FFF2-40B4-BE49-F238E27FC236}">
                  <a16:creationId xmlns:a16="http://schemas.microsoft.com/office/drawing/2014/main" id="{A17BF7D2-1334-B181-3370-FBB555EBBECC}"/>
                </a:ext>
              </a:extLst>
            </p:cNvPr>
            <p:cNvPicPr>
              <a:picLocks noChangeAspect="1"/>
            </p:cNvPicPr>
            <p:nvPr/>
          </p:nvPicPr>
          <p:blipFill>
            <a:blip r:embed="rId3"/>
            <a:stretch>
              <a:fillRect/>
            </a:stretch>
          </p:blipFill>
          <p:spPr>
            <a:xfrm>
              <a:off x="-149014" y="1144988"/>
              <a:ext cx="9144000" cy="3998511"/>
            </a:xfrm>
            <a:prstGeom prst="rect">
              <a:avLst/>
            </a:prstGeom>
          </p:spPr>
        </p:pic>
        <p:pic>
          <p:nvPicPr>
            <p:cNvPr id="10" name="Immagine 9">
              <a:extLst>
                <a:ext uri="{FF2B5EF4-FFF2-40B4-BE49-F238E27FC236}">
                  <a16:creationId xmlns:a16="http://schemas.microsoft.com/office/drawing/2014/main" id="{65FDA696-4416-6061-BFE8-67019F24CBB0}"/>
                </a:ext>
              </a:extLst>
            </p:cNvPr>
            <p:cNvPicPr>
              <a:picLocks noChangeAspect="1"/>
            </p:cNvPicPr>
            <p:nvPr/>
          </p:nvPicPr>
          <p:blipFill>
            <a:blip r:embed="rId4"/>
            <a:stretch>
              <a:fillRect/>
            </a:stretch>
          </p:blipFill>
          <p:spPr>
            <a:xfrm>
              <a:off x="416085" y="2571750"/>
              <a:ext cx="165419" cy="2368495"/>
            </a:xfrm>
            <a:prstGeom prst="rect">
              <a:avLst/>
            </a:prstGeom>
          </p:spPr>
        </p:pic>
      </p:grpSp>
      <p:pic>
        <p:nvPicPr>
          <p:cNvPr id="12" name="Immagine 11">
            <a:extLst>
              <a:ext uri="{FF2B5EF4-FFF2-40B4-BE49-F238E27FC236}">
                <a16:creationId xmlns:a16="http://schemas.microsoft.com/office/drawing/2014/main" id="{3DE843FA-41E1-87AC-C781-7849ACFF5160}"/>
              </a:ext>
            </a:extLst>
          </p:cNvPr>
          <p:cNvPicPr>
            <a:picLocks noChangeAspect="1"/>
          </p:cNvPicPr>
          <p:nvPr/>
        </p:nvPicPr>
        <p:blipFill>
          <a:blip r:embed="rId5"/>
          <a:stretch>
            <a:fillRect/>
          </a:stretch>
        </p:blipFill>
        <p:spPr>
          <a:xfrm>
            <a:off x="361128" y="341906"/>
            <a:ext cx="2877459" cy="588178"/>
          </a:xfrm>
          <a:prstGeom prst="rect">
            <a:avLst/>
          </a:prstGeom>
        </p:spPr>
      </p:pic>
      <p:pic>
        <p:nvPicPr>
          <p:cNvPr id="13" name="Immagine 12">
            <a:extLst>
              <a:ext uri="{FF2B5EF4-FFF2-40B4-BE49-F238E27FC236}">
                <a16:creationId xmlns:a16="http://schemas.microsoft.com/office/drawing/2014/main" id="{B6AD268D-B00C-0A3E-D66F-4E294915128E}"/>
              </a:ext>
            </a:extLst>
          </p:cNvPr>
          <p:cNvPicPr>
            <a:picLocks noChangeAspect="1"/>
          </p:cNvPicPr>
          <p:nvPr/>
        </p:nvPicPr>
        <p:blipFill>
          <a:blip r:embed="rId6"/>
          <a:stretch>
            <a:fillRect/>
          </a:stretch>
        </p:blipFill>
        <p:spPr>
          <a:xfrm>
            <a:off x="7076660" y="341907"/>
            <a:ext cx="1558210" cy="588178"/>
          </a:xfrm>
          <a:prstGeom prst="rect">
            <a:avLst/>
          </a:prstGeom>
        </p:spPr>
      </p:pic>
      <p:sp>
        <p:nvSpPr>
          <p:cNvPr id="4" name="CasellaDiTesto 3">
            <a:extLst>
              <a:ext uri="{FF2B5EF4-FFF2-40B4-BE49-F238E27FC236}">
                <a16:creationId xmlns:a16="http://schemas.microsoft.com/office/drawing/2014/main" id="{152E13BE-2464-A94D-FA40-87171C171ED5}"/>
              </a:ext>
            </a:extLst>
          </p:cNvPr>
          <p:cNvSpPr txBox="1"/>
          <p:nvPr/>
        </p:nvSpPr>
        <p:spPr>
          <a:xfrm>
            <a:off x="545316" y="1345510"/>
            <a:ext cx="8053366" cy="400110"/>
          </a:xfrm>
          <a:prstGeom prst="rect">
            <a:avLst/>
          </a:prstGeom>
          <a:noFill/>
        </p:spPr>
        <p:txBody>
          <a:bodyPr wrap="square">
            <a:spAutoFit/>
          </a:bodyPr>
          <a:lstStyle/>
          <a:p>
            <a:pPr algn="ctr"/>
            <a:r>
              <a:rPr lang="it-IT" sz="2000" b="1" dirty="0">
                <a:solidFill>
                  <a:srgbClr val="801710"/>
                </a:solidFill>
                <a:effectLst>
                  <a:outerShdw blurRad="38100" dist="38100" dir="2700000" algn="tl">
                    <a:srgbClr val="000000">
                      <a:alpha val="43137"/>
                    </a:srgbClr>
                  </a:outerShdw>
                </a:effectLst>
                <a:latin typeface="Founders Grotesk" panose="020B0503030202060203" pitchFamily="34" charset="77"/>
              </a:rPr>
              <a:t>INTERVENTI DEI TESTIMONIAL (EX STUDENTI ERASMUS)</a:t>
            </a:r>
            <a:r>
              <a:rPr lang="it-IT" sz="2000" dirty="0">
                <a:solidFill>
                  <a:schemeClr val="tx1">
                    <a:lumMod val="65000"/>
                    <a:lumOff val="35000"/>
                  </a:schemeClr>
                </a:solidFill>
                <a:latin typeface="Founders Grotesk" panose="020B0503030202060203" pitchFamily="34" charset="77"/>
              </a:rPr>
              <a:t> </a:t>
            </a:r>
            <a:endParaRPr lang="en-GB" sz="2000" dirty="0">
              <a:solidFill>
                <a:schemeClr val="tx1">
                  <a:lumMod val="65000"/>
                  <a:lumOff val="35000"/>
                </a:schemeClr>
              </a:solidFill>
              <a:latin typeface="Founders Grotesk" panose="020B0503030202060203" pitchFamily="34" charset="77"/>
            </a:endParaRPr>
          </a:p>
        </p:txBody>
      </p:sp>
      <p:sp>
        <p:nvSpPr>
          <p:cNvPr id="5" name="CasellaDiTesto 4">
            <a:extLst>
              <a:ext uri="{FF2B5EF4-FFF2-40B4-BE49-F238E27FC236}">
                <a16:creationId xmlns:a16="http://schemas.microsoft.com/office/drawing/2014/main" id="{BF7FAD8E-6BBA-775B-EF18-2228E06824E0}"/>
              </a:ext>
            </a:extLst>
          </p:cNvPr>
          <p:cNvSpPr txBox="1"/>
          <p:nvPr/>
        </p:nvSpPr>
        <p:spPr>
          <a:xfrm>
            <a:off x="826346" y="2483547"/>
            <a:ext cx="7808524" cy="2492990"/>
          </a:xfrm>
          <a:prstGeom prst="rect">
            <a:avLst/>
          </a:prstGeom>
          <a:noFill/>
        </p:spPr>
        <p:txBody>
          <a:bodyPr wrap="square" rtlCol="0">
            <a:spAutoFit/>
          </a:bodyPr>
          <a:lstStyle/>
          <a:p>
            <a:r>
              <a:rPr lang="en-GB" sz="2200" dirty="0" err="1">
                <a:solidFill>
                  <a:srgbClr val="70240F"/>
                </a:solidFill>
                <a:latin typeface="Founders Grotesk" panose="020B0503030202060203" pitchFamily="34" charset="77"/>
              </a:rPr>
              <a:t>Zagaria</a:t>
            </a:r>
            <a:r>
              <a:rPr lang="en-GB" sz="2200" dirty="0">
                <a:solidFill>
                  <a:srgbClr val="70240F"/>
                </a:solidFill>
                <a:latin typeface="Founders Grotesk" panose="020B0503030202060203" pitchFamily="34" charset="77"/>
              </a:rPr>
              <a:t> Carlotta </a:t>
            </a:r>
            <a:r>
              <a:rPr lang="en-GB" sz="2200" dirty="0" err="1">
                <a:solidFill>
                  <a:srgbClr val="70240F"/>
                </a:solidFill>
                <a:latin typeface="Founders Grotesk" panose="020B0503030202060203" pitchFamily="34" charset="77"/>
              </a:rPr>
              <a:t>MariaPia</a:t>
            </a:r>
            <a:r>
              <a:rPr lang="en-GB" sz="2200" dirty="0">
                <a:solidFill>
                  <a:srgbClr val="70240F"/>
                </a:solidFill>
                <a:latin typeface="Founders Grotesk" panose="020B0503030202060203" pitchFamily="34" charset="77"/>
              </a:rPr>
              <a:t>		</a:t>
            </a:r>
          </a:p>
          <a:p>
            <a:r>
              <a:rPr lang="en-GB" dirty="0" err="1">
                <a:solidFill>
                  <a:srgbClr val="FF0000"/>
                </a:solidFill>
              </a:rPr>
              <a:t>CdS</a:t>
            </a:r>
            <a:r>
              <a:rPr lang="en-GB" dirty="0">
                <a:solidFill>
                  <a:srgbClr val="FF0000"/>
                </a:solidFill>
              </a:rPr>
              <a:t> </a:t>
            </a:r>
            <a:r>
              <a:rPr lang="en-GB" dirty="0" err="1">
                <a:solidFill>
                  <a:srgbClr val="FF0000"/>
                </a:solidFill>
              </a:rPr>
              <a:t>Architettura</a:t>
            </a:r>
            <a:r>
              <a:rPr lang="en-GB" sz="2200" dirty="0">
                <a:solidFill>
                  <a:srgbClr val="70240F"/>
                </a:solidFill>
                <a:latin typeface="Founders Grotesk" panose="020B0503030202060203" pitchFamily="34" charset="77"/>
              </a:rPr>
              <a:t>	</a:t>
            </a:r>
          </a:p>
          <a:p>
            <a:endParaRPr lang="en-GB" sz="1000" dirty="0">
              <a:solidFill>
                <a:srgbClr val="70240F"/>
              </a:solidFill>
              <a:latin typeface="Founders Grotesk" panose="020B0503030202060203" pitchFamily="34" charset="77"/>
            </a:endParaRPr>
          </a:p>
          <a:p>
            <a:r>
              <a:rPr lang="en-GB" sz="2200" dirty="0">
                <a:solidFill>
                  <a:srgbClr val="70240F"/>
                </a:solidFill>
                <a:latin typeface="Founders Grotesk" panose="020B0503030202060203" pitchFamily="34" charset="77"/>
              </a:rPr>
              <a:t>Trevisan Michela</a:t>
            </a:r>
          </a:p>
          <a:p>
            <a:r>
              <a:rPr lang="en-GB" dirty="0" err="1">
                <a:solidFill>
                  <a:srgbClr val="FF0000"/>
                </a:solidFill>
              </a:rPr>
              <a:t>CdS</a:t>
            </a:r>
            <a:r>
              <a:rPr lang="en-GB" dirty="0">
                <a:solidFill>
                  <a:srgbClr val="FF0000"/>
                </a:solidFill>
              </a:rPr>
              <a:t> </a:t>
            </a:r>
            <a:r>
              <a:rPr lang="en-GB" dirty="0" err="1">
                <a:solidFill>
                  <a:srgbClr val="FF0000"/>
                </a:solidFill>
              </a:rPr>
              <a:t>Ingegneria</a:t>
            </a:r>
            <a:r>
              <a:rPr lang="en-GB" dirty="0">
                <a:solidFill>
                  <a:srgbClr val="FF0000"/>
                </a:solidFill>
              </a:rPr>
              <a:t> Clinica</a:t>
            </a:r>
          </a:p>
          <a:p>
            <a:endParaRPr lang="en-GB" sz="2200" dirty="0"/>
          </a:p>
          <a:p>
            <a:r>
              <a:rPr lang="en-US" sz="1800" b="0" i="0" u="sng" strike="noStrike" kern="1200" dirty="0">
                <a:solidFill>
                  <a:srgbClr val="000000"/>
                </a:solidFill>
                <a:effectLst/>
                <a:latin typeface="Arial" panose="020B0604020202020204" pitchFamily="34" charset="0"/>
                <a:hlinkClick r:id="rId7"/>
              </a:rPr>
              <a:t>Kyoto Institute of Technology (KYT)</a:t>
            </a:r>
            <a:endParaRPr lang="en-US" sz="1800" b="0" i="0" u="sng" strike="noStrike" kern="1200" dirty="0">
              <a:solidFill>
                <a:srgbClr val="000000"/>
              </a:solidFill>
              <a:effectLst/>
              <a:latin typeface="Arial" panose="020B0604020202020204" pitchFamily="34" charset="0"/>
            </a:endParaRPr>
          </a:p>
          <a:p>
            <a:r>
              <a:rPr lang="en-US" sz="1800" b="0" i="1" u="none" strike="noStrike" kern="1200" dirty="0">
                <a:solidFill>
                  <a:srgbClr val="000000"/>
                </a:solidFill>
                <a:effectLst/>
                <a:latin typeface="Calibri" panose="020F0502020204030204" pitchFamily="34" charset="0"/>
              </a:rPr>
              <a:t>Materials Science and Engineering</a:t>
            </a:r>
            <a:endParaRPr lang="it-IT" sz="1800" b="0" i="0" u="none" strike="noStrike" dirty="0">
              <a:effectLst/>
              <a:latin typeface="Arial" panose="020B0604020202020204" pitchFamily="34" charset="0"/>
            </a:endParaRPr>
          </a:p>
        </p:txBody>
      </p:sp>
    </p:spTree>
    <p:extLst>
      <p:ext uri="{BB962C8B-B14F-4D97-AF65-F5344CB8AC3E}">
        <p14:creationId xmlns:p14="http://schemas.microsoft.com/office/powerpoint/2010/main" val="537233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FC3E185-B303-E445-8467-23FFD77D3467}"/>
              </a:ext>
            </a:extLst>
          </p:cNvPr>
          <p:cNvPicPr>
            <a:picLocks noChangeAspect="1"/>
          </p:cNvPicPr>
          <p:nvPr/>
        </p:nvPicPr>
        <p:blipFill>
          <a:blip r:embed="rId4"/>
          <a:stretch>
            <a:fillRect/>
          </a:stretch>
        </p:blipFill>
        <p:spPr>
          <a:xfrm>
            <a:off x="0" y="0"/>
            <a:ext cx="9144000" cy="836188"/>
          </a:xfrm>
          <a:prstGeom prst="rect">
            <a:avLst/>
          </a:prstGeom>
        </p:spPr>
      </p:pic>
      <p:sp>
        <p:nvSpPr>
          <p:cNvPr id="5" name="CasellaDiTesto 4">
            <a:extLst>
              <a:ext uri="{FF2B5EF4-FFF2-40B4-BE49-F238E27FC236}">
                <a16:creationId xmlns:a16="http://schemas.microsoft.com/office/drawing/2014/main" id="{FF17ED5F-5680-5B40-A954-D09969114D11}"/>
              </a:ext>
            </a:extLst>
          </p:cNvPr>
          <p:cNvSpPr txBox="1"/>
          <p:nvPr/>
        </p:nvSpPr>
        <p:spPr>
          <a:xfrm>
            <a:off x="352770" y="327728"/>
            <a:ext cx="5801989" cy="415498"/>
          </a:xfrm>
          <a:prstGeom prst="rect">
            <a:avLst/>
          </a:prstGeom>
          <a:noFill/>
        </p:spPr>
        <p:txBody>
          <a:bodyPr wrap="square" rtlCol="0">
            <a:spAutoFit/>
          </a:bodyPr>
          <a:lstStyle/>
          <a:p>
            <a:r>
              <a:rPr lang="it-IT" sz="2100" b="1" dirty="0">
                <a:solidFill>
                  <a:schemeClr val="bg1"/>
                </a:solidFill>
                <a:latin typeface="Founders Grotesk" panose="020B0503030202060203" pitchFamily="34" charset="77"/>
                <a:ea typeface="Gibson SemiBold" charset="0"/>
                <a:cs typeface="Gibson SemiBold" charset="0"/>
              </a:rPr>
              <a:t>ERASMUS+ TRAINEESHIP</a:t>
            </a:r>
          </a:p>
        </p:txBody>
      </p:sp>
      <p:sp>
        <p:nvSpPr>
          <p:cNvPr id="8" name="CasellaDiTesto 10">
            <a:extLst>
              <a:ext uri="{FF2B5EF4-FFF2-40B4-BE49-F238E27FC236}">
                <a16:creationId xmlns:a16="http://schemas.microsoft.com/office/drawing/2014/main" id="{7751E33A-1AB6-A747-8348-02B291D7DCB0}"/>
              </a:ext>
            </a:extLst>
          </p:cNvPr>
          <p:cNvSpPr txBox="1"/>
          <p:nvPr/>
        </p:nvSpPr>
        <p:spPr>
          <a:xfrm>
            <a:off x="352770" y="1098957"/>
            <a:ext cx="8229600" cy="3570208"/>
          </a:xfrm>
          <a:prstGeom prst="rect">
            <a:avLst/>
          </a:prstGeom>
          <a:noFill/>
        </p:spPr>
        <p:txBody>
          <a:bodyPr wrap="square" rtlCol="0">
            <a:spAutoFit/>
          </a:bodyPr>
          <a:lstStyle/>
          <a:p>
            <a:pPr algn="just"/>
            <a:r>
              <a:rPr lang="it-IT" sz="2000" dirty="0">
                <a:solidFill>
                  <a:srgbClr val="70240F"/>
                </a:solidFill>
                <a:latin typeface="Founders Grotesk" panose="020B0503030202060203" pitchFamily="34" charset="77"/>
                <a:ea typeface="Gibson" charset="0"/>
                <a:cs typeface="Gibson" charset="0"/>
              </a:rPr>
              <a:t>La </a:t>
            </a:r>
            <a:r>
              <a:rPr lang="it-IT" sz="2000" b="1" dirty="0">
                <a:solidFill>
                  <a:srgbClr val="70240F"/>
                </a:solidFill>
                <a:latin typeface="Founders Grotesk" panose="020B0503030202060203" pitchFamily="34" charset="77"/>
                <a:ea typeface="Gibson" charset="0"/>
                <a:cs typeface="Gibson" charset="0"/>
              </a:rPr>
              <a:t>mobilità per tirocinio </a:t>
            </a:r>
            <a:r>
              <a:rPr lang="it-IT" sz="2000" dirty="0">
                <a:solidFill>
                  <a:srgbClr val="70240F"/>
                </a:solidFill>
                <a:latin typeface="Founders Grotesk" panose="020B0503030202060203" pitchFamily="34" charset="77"/>
                <a:ea typeface="Gibson" charset="0"/>
                <a:cs typeface="Gibson" charset="0"/>
              </a:rPr>
              <a:t>è possibile verso un </a:t>
            </a:r>
            <a:r>
              <a:rPr lang="it-IT" sz="2000" b="1" dirty="0">
                <a:solidFill>
                  <a:srgbClr val="70240F"/>
                </a:solidFill>
                <a:latin typeface="Founders Grotesk Medium" panose="020B0603030202060203" pitchFamily="34" charset="0"/>
                <a:ea typeface="Gibson" charset="0"/>
                <a:cs typeface="Gibson" charset="0"/>
              </a:rPr>
              <a:t>Ateneo</a:t>
            </a:r>
            <a:r>
              <a:rPr lang="it-IT" sz="2000" dirty="0">
                <a:solidFill>
                  <a:srgbClr val="70240F"/>
                </a:solidFill>
                <a:latin typeface="Founders Grotesk" panose="020B0503030202060203" pitchFamily="34" charset="77"/>
                <a:ea typeface="Gibson" charset="0"/>
                <a:cs typeface="Gibson" charset="0"/>
              </a:rPr>
              <a:t>, un </a:t>
            </a:r>
            <a:r>
              <a:rPr lang="it-IT" sz="2000" b="1" dirty="0">
                <a:solidFill>
                  <a:srgbClr val="70240F"/>
                </a:solidFill>
                <a:latin typeface="Founders Grotesk Medium" panose="020B0603030202060203" pitchFamily="34" charset="0"/>
                <a:ea typeface="Gibson" charset="0"/>
                <a:cs typeface="Gibson" charset="0"/>
              </a:rPr>
              <a:t>Centro di Ricerca</a:t>
            </a:r>
            <a:r>
              <a:rPr lang="it-IT" sz="2000" dirty="0">
                <a:solidFill>
                  <a:srgbClr val="70240F"/>
                </a:solidFill>
                <a:latin typeface="Founders Grotesk" panose="020B0503030202060203" pitchFamily="34" charset="77"/>
                <a:ea typeface="Gibson" charset="0"/>
                <a:cs typeface="Gibson" charset="0"/>
              </a:rPr>
              <a:t>, un </a:t>
            </a:r>
            <a:r>
              <a:rPr lang="it-IT" sz="2000" b="1" dirty="0">
                <a:solidFill>
                  <a:srgbClr val="70240F"/>
                </a:solidFill>
                <a:latin typeface="Founders Grotesk Medium" panose="020B0603030202060203" pitchFamily="34" charset="0"/>
                <a:ea typeface="Gibson" charset="0"/>
                <a:cs typeface="Gibson" charset="0"/>
              </a:rPr>
              <a:t>Centro di Formazione </a:t>
            </a:r>
            <a:r>
              <a:rPr lang="it-IT" sz="2000" dirty="0">
                <a:solidFill>
                  <a:srgbClr val="70240F"/>
                </a:solidFill>
                <a:latin typeface="Founders Grotesk" panose="020B0503030202060203" pitchFamily="34" charset="77"/>
                <a:ea typeface="Gibson" charset="0"/>
                <a:cs typeface="Gibson" charset="0"/>
              </a:rPr>
              <a:t>o</a:t>
            </a:r>
            <a:r>
              <a:rPr lang="it-IT" sz="2000" b="1" dirty="0">
                <a:solidFill>
                  <a:srgbClr val="70240F"/>
                </a:solidFill>
                <a:latin typeface="Founders Grotesk" panose="020B0503030202060203" pitchFamily="34" charset="77"/>
                <a:ea typeface="Gibson" charset="0"/>
                <a:cs typeface="Gibson" charset="0"/>
              </a:rPr>
              <a:t> un'</a:t>
            </a:r>
            <a:r>
              <a:rPr lang="it-IT" sz="2000" b="1" dirty="0">
                <a:solidFill>
                  <a:srgbClr val="70240F"/>
                </a:solidFill>
                <a:latin typeface="Founders Grotesk Medium" panose="020B0603030202060203" pitchFamily="34" charset="0"/>
                <a:ea typeface="Gibson" charset="0"/>
                <a:cs typeface="Gibson" charset="0"/>
              </a:rPr>
              <a:t>impresa privata </a:t>
            </a:r>
            <a:r>
              <a:rPr lang="it-IT" sz="2000" dirty="0">
                <a:solidFill>
                  <a:srgbClr val="70240F"/>
                </a:solidFill>
                <a:latin typeface="Founders Grotesk" panose="020B0503030202060203" pitchFamily="34" charset="77"/>
                <a:ea typeface="Gibson" charset="0"/>
                <a:cs typeface="Gibson" charset="0"/>
              </a:rPr>
              <a:t>con sede in uno dei Paesi denominati </a:t>
            </a:r>
            <a:r>
              <a:rPr lang="it-IT" sz="2000" b="1" dirty="0" err="1">
                <a:solidFill>
                  <a:srgbClr val="70240F"/>
                </a:solidFill>
                <a:latin typeface="Founders Grotesk" panose="020B0503030202060203" pitchFamily="34" charset="77"/>
                <a:ea typeface="Gibson" charset="0"/>
                <a:cs typeface="Gibson" charset="0"/>
              </a:rPr>
              <a:t>Programme</a:t>
            </a:r>
            <a:r>
              <a:rPr lang="it-IT" sz="2000" b="1" dirty="0">
                <a:solidFill>
                  <a:srgbClr val="70240F"/>
                </a:solidFill>
                <a:latin typeface="Founders Grotesk" panose="020B0503030202060203" pitchFamily="34" charset="77"/>
                <a:ea typeface="Gibson" charset="0"/>
                <a:cs typeface="Gibson" charset="0"/>
              </a:rPr>
              <a:t> Countries</a:t>
            </a:r>
            <a:r>
              <a:rPr lang="it-IT" sz="2000" dirty="0">
                <a:solidFill>
                  <a:srgbClr val="70240F"/>
                </a:solidFill>
                <a:latin typeface="Founders Grotesk" panose="020B0503030202060203" pitchFamily="34" charset="77"/>
                <a:ea typeface="Gibson" charset="0"/>
                <a:cs typeface="Gibson" charset="0"/>
              </a:rPr>
              <a:t> aderenti al </a:t>
            </a:r>
            <a:r>
              <a:rPr lang="it-IT" sz="2000" b="1" dirty="0">
                <a:solidFill>
                  <a:srgbClr val="70240F"/>
                </a:solidFill>
                <a:latin typeface="Founders Grotesk" panose="020B0503030202060203" pitchFamily="34" charset="77"/>
                <a:ea typeface="Gibson" charset="0"/>
                <a:cs typeface="Gibson" charset="0"/>
              </a:rPr>
              <a:t>Programma Erasmus+ </a:t>
            </a:r>
            <a:r>
              <a:rPr lang="it-IT" sz="2000" dirty="0">
                <a:latin typeface="Founders Grotesk" panose="020B0503030202060203" pitchFamily="34" charset="77"/>
                <a:ea typeface="Gibson" charset="0"/>
                <a:cs typeface="Gibson" charset="0"/>
              </a:rPr>
              <a:t>(Austria, Belgio, Bulgaria, Cipro, Croazia, Danimarca, Estonia, Finlandia, Francia, Germania, Grecia, Irlanda, Islanda, Liechtenstein, Lettonia, Lituania, Lussemburgo, Malta, Norvegia, Olanda-Paesi Bassi, Polonia, Portogallo, Repubblica Ceca, Repubblica del Nord Macedonia, Romania, Serbia, Slovacchia, Slovenia, Spagna, Svezia, Ungheria, Norvegia, Turchia), con aggiunta di Regno Unito e Svizzera.</a:t>
            </a:r>
          </a:p>
          <a:p>
            <a:pPr algn="r"/>
            <a:endParaRPr lang="it-IT" sz="1400" dirty="0">
              <a:latin typeface="Founders Grotesk" panose="020B0503030202060203" pitchFamily="34" charset="77"/>
              <a:ea typeface="Gibson" charset="0"/>
              <a:cs typeface="Gibson" charset="0"/>
              <a:hlinkClick r:id="rId5" action="ppaction://hlinkfile">
                <a:extLst>
                  <a:ext uri="{A12FA001-AC4F-418D-AE19-62706E023703}">
                    <ahyp:hlinkClr xmlns:ahyp="http://schemas.microsoft.com/office/drawing/2018/hyperlinkcolor" val="tx"/>
                  </a:ext>
                </a:extLst>
              </a:hlinkClick>
            </a:endParaRPr>
          </a:p>
          <a:p>
            <a:pPr algn="r"/>
            <a:r>
              <a:rPr lang="it-IT" sz="1600" dirty="0">
                <a:solidFill>
                  <a:srgbClr val="0563C1"/>
                </a:solidFill>
                <a:latin typeface="Founders Grotesk" panose="020B0503030202060203" pitchFamily="34" charset="77"/>
                <a:ea typeface="Gibson" charset="0"/>
                <a:cs typeface="Gibson" charset="0"/>
                <a:hlinkClick r:id="rId5" action="ppaction://hlinkfile">
                  <a:extLst>
                    <a:ext uri="{A12FA001-AC4F-418D-AE19-62706E023703}">
                      <ahyp:hlinkClr xmlns:ahyp="http://schemas.microsoft.com/office/drawing/2018/hyperlinkcolor" val="tx"/>
                    </a:ext>
                  </a:extLst>
                </a:hlinkClick>
              </a:rPr>
              <a:t>INFO Mobilità Internazionale</a:t>
            </a:r>
            <a:endParaRPr lang="it-IT" sz="1600" dirty="0">
              <a:solidFill>
                <a:srgbClr val="70240F"/>
              </a:solidFill>
              <a:latin typeface="Founders Grotesk" panose="020B0503030202060203" pitchFamily="34" charset="77"/>
              <a:ea typeface="Gibson" charset="0"/>
              <a:cs typeface="Gibson" charset="0"/>
            </a:endParaRPr>
          </a:p>
          <a:p>
            <a:pPr algn="r"/>
            <a:r>
              <a:rPr lang="it-IT" sz="1600" dirty="0">
                <a:solidFill>
                  <a:srgbClr val="70240F"/>
                </a:solidFill>
                <a:latin typeface="Founders Grotesk" panose="020B0503030202060203" pitchFamily="34" charset="77"/>
                <a:ea typeface="Gibson" charset="0"/>
                <a:cs typeface="Gibson" charset="0"/>
                <a:hlinkClick r:id="rId6"/>
              </a:rPr>
              <a:t>INFO Bando Erasmus+ </a:t>
            </a:r>
            <a:r>
              <a:rPr lang="it-IT" sz="1600" dirty="0" err="1">
                <a:solidFill>
                  <a:srgbClr val="70240F"/>
                </a:solidFill>
                <a:latin typeface="Founders Grotesk" panose="020B0503030202060203" pitchFamily="34" charset="77"/>
                <a:ea typeface="Gibson" charset="0"/>
                <a:cs typeface="Gibson" charset="0"/>
                <a:hlinkClick r:id="rId6"/>
              </a:rPr>
              <a:t>Traineeship</a:t>
            </a:r>
            <a:endParaRPr lang="it-IT" sz="1600" dirty="0">
              <a:solidFill>
                <a:srgbClr val="70240F"/>
              </a:solidFill>
              <a:latin typeface="Founders Grotesk" panose="020B0503030202060203" pitchFamily="34" charset="77"/>
              <a:ea typeface="Gibson" charset="0"/>
              <a:cs typeface="Gibson" charset="0"/>
            </a:endParaRPr>
          </a:p>
        </p:txBody>
      </p:sp>
      <p:sp>
        <p:nvSpPr>
          <p:cNvPr id="7" name="Rectangle 6"/>
          <p:cNvSpPr/>
          <p:nvPr/>
        </p:nvSpPr>
        <p:spPr>
          <a:xfrm>
            <a:off x="8297165" y="418094"/>
            <a:ext cx="846835" cy="400110"/>
          </a:xfrm>
          <a:prstGeom prst="rect">
            <a:avLst/>
          </a:prstGeom>
        </p:spPr>
        <p:txBody>
          <a:bodyPr wrap="none">
            <a:spAutoFit/>
          </a:bodyPr>
          <a:lstStyle/>
          <a:p>
            <a:r>
              <a:rPr lang="it-IT" sz="2000" dirty="0">
                <a:solidFill>
                  <a:schemeClr val="bg1"/>
                </a:solidFill>
                <a:latin typeface="Founders Grotesk Semibold" panose="020B0703030202060203" pitchFamily="34" charset="0"/>
              </a:rPr>
              <a:t>dove?</a:t>
            </a:r>
            <a:endParaRPr lang="en-US" sz="2000" dirty="0">
              <a:solidFill>
                <a:schemeClr val="bg1"/>
              </a:solidFill>
              <a:latin typeface="Founders Grotesk Semibold" panose="020B0703030202060203" pitchFamily="34" charset="0"/>
            </a:endParaRPr>
          </a:p>
        </p:txBody>
      </p:sp>
    </p:spTree>
    <p:extLst>
      <p:ext uri="{BB962C8B-B14F-4D97-AF65-F5344CB8AC3E}">
        <p14:creationId xmlns:p14="http://schemas.microsoft.com/office/powerpoint/2010/main" val="2226807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FC3E185-B303-E445-8467-23FFD77D3467}"/>
              </a:ext>
            </a:extLst>
          </p:cNvPr>
          <p:cNvPicPr>
            <a:picLocks noChangeAspect="1"/>
          </p:cNvPicPr>
          <p:nvPr/>
        </p:nvPicPr>
        <p:blipFill>
          <a:blip r:embed="rId4"/>
          <a:stretch>
            <a:fillRect/>
          </a:stretch>
        </p:blipFill>
        <p:spPr>
          <a:xfrm>
            <a:off x="0" y="0"/>
            <a:ext cx="9144000" cy="836188"/>
          </a:xfrm>
          <a:prstGeom prst="rect">
            <a:avLst/>
          </a:prstGeom>
        </p:spPr>
      </p:pic>
      <p:sp>
        <p:nvSpPr>
          <p:cNvPr id="5" name="CasellaDiTesto 4">
            <a:extLst>
              <a:ext uri="{FF2B5EF4-FFF2-40B4-BE49-F238E27FC236}">
                <a16:creationId xmlns:a16="http://schemas.microsoft.com/office/drawing/2014/main" id="{FF17ED5F-5680-5B40-A954-D09969114D11}"/>
              </a:ext>
            </a:extLst>
          </p:cNvPr>
          <p:cNvSpPr txBox="1"/>
          <p:nvPr/>
        </p:nvSpPr>
        <p:spPr>
          <a:xfrm>
            <a:off x="352770" y="327728"/>
            <a:ext cx="5801989" cy="415498"/>
          </a:xfrm>
          <a:prstGeom prst="rect">
            <a:avLst/>
          </a:prstGeom>
          <a:noFill/>
        </p:spPr>
        <p:txBody>
          <a:bodyPr wrap="square" rtlCol="0">
            <a:spAutoFit/>
          </a:bodyPr>
          <a:lstStyle/>
          <a:p>
            <a:r>
              <a:rPr lang="it-IT" sz="2100" b="1" dirty="0">
                <a:solidFill>
                  <a:schemeClr val="bg1"/>
                </a:solidFill>
                <a:latin typeface="Founders Grotesk" panose="020B0503030202060203" pitchFamily="34" charset="77"/>
                <a:ea typeface="Gibson SemiBold" charset="0"/>
                <a:cs typeface="Gibson SemiBold" charset="0"/>
              </a:rPr>
              <a:t>ERASMUS+ STUDIO</a:t>
            </a:r>
          </a:p>
        </p:txBody>
      </p:sp>
      <p:sp>
        <p:nvSpPr>
          <p:cNvPr id="8" name="CasellaDiTesto 10">
            <a:extLst>
              <a:ext uri="{FF2B5EF4-FFF2-40B4-BE49-F238E27FC236}">
                <a16:creationId xmlns:a16="http://schemas.microsoft.com/office/drawing/2014/main" id="{7751E33A-1AB6-A747-8348-02B291D7DCB0}"/>
              </a:ext>
            </a:extLst>
          </p:cNvPr>
          <p:cNvSpPr txBox="1"/>
          <p:nvPr/>
        </p:nvSpPr>
        <p:spPr>
          <a:xfrm>
            <a:off x="457200" y="1031085"/>
            <a:ext cx="8229600" cy="3724096"/>
          </a:xfrm>
          <a:prstGeom prst="rect">
            <a:avLst/>
          </a:prstGeom>
          <a:noFill/>
        </p:spPr>
        <p:txBody>
          <a:bodyPr wrap="square" rtlCol="0">
            <a:spAutoFit/>
          </a:bodyPr>
          <a:lstStyle/>
          <a:p>
            <a:pPr algn="just"/>
            <a:r>
              <a:rPr lang="it-IT" sz="2000" dirty="0">
                <a:solidFill>
                  <a:srgbClr val="70240F"/>
                </a:solidFill>
                <a:latin typeface="Founders Grotesk" panose="020B0503030202060203" pitchFamily="34" charset="77"/>
                <a:ea typeface="Gibson" charset="0"/>
                <a:cs typeface="Gibson" charset="0"/>
              </a:rPr>
              <a:t>La procedura per l’assegnazione delle </a:t>
            </a:r>
            <a:r>
              <a:rPr lang="it-IT" sz="2000" b="1" dirty="0">
                <a:solidFill>
                  <a:srgbClr val="70240F"/>
                </a:solidFill>
                <a:latin typeface="Founders Grotesk" panose="020B0503030202060203" pitchFamily="34" charset="77"/>
                <a:ea typeface="Gibson" charset="0"/>
                <a:cs typeface="Gibson" charset="0"/>
              </a:rPr>
              <a:t>Borse Studio Erasmus+ </a:t>
            </a:r>
            <a:r>
              <a:rPr lang="it-IT" sz="2000" dirty="0">
                <a:solidFill>
                  <a:srgbClr val="70240F"/>
                </a:solidFill>
                <a:latin typeface="Founders Grotesk" panose="020B0503030202060203" pitchFamily="34" charset="77"/>
                <a:ea typeface="Gibson" charset="0"/>
                <a:cs typeface="Gibson" charset="0"/>
              </a:rPr>
              <a:t>è riservata a tutti gli iscritti a un </a:t>
            </a:r>
            <a:r>
              <a:rPr lang="it-IT" sz="2000" b="1" dirty="0">
                <a:solidFill>
                  <a:srgbClr val="70240F"/>
                </a:solidFill>
                <a:latin typeface="Founders Grotesk" panose="020B0503030202060203" pitchFamily="34" charset="77"/>
                <a:ea typeface="Gibson" charset="0"/>
                <a:cs typeface="Gibson" charset="0"/>
              </a:rPr>
              <a:t>corso di studio </a:t>
            </a:r>
            <a:r>
              <a:rPr lang="it-IT" sz="2000" dirty="0">
                <a:solidFill>
                  <a:srgbClr val="70240F"/>
                </a:solidFill>
                <a:latin typeface="Founders Grotesk" panose="020B0503030202060203" pitchFamily="34" charset="77"/>
                <a:ea typeface="Gibson" charset="0"/>
                <a:cs typeface="Gibson" charset="0"/>
              </a:rPr>
              <a:t>di</a:t>
            </a:r>
          </a:p>
          <a:p>
            <a:pPr algn="just"/>
            <a:endParaRPr lang="it-IT" sz="800" dirty="0">
              <a:solidFill>
                <a:srgbClr val="70240F"/>
              </a:solidFill>
              <a:latin typeface="Founders Grotesk" panose="020B0503030202060203" pitchFamily="34" charset="77"/>
              <a:ea typeface="Gibson" charset="0"/>
              <a:cs typeface="Gibson" charset="0"/>
            </a:endParaRPr>
          </a:p>
          <a:p>
            <a:pPr marL="342900" indent="-342900" algn="just">
              <a:buFont typeface="Arial" panose="020B0604020202020204" pitchFamily="34" charset="0"/>
              <a:buChar char="•"/>
            </a:pPr>
            <a:r>
              <a:rPr lang="it-IT" sz="2000" dirty="0">
                <a:solidFill>
                  <a:srgbClr val="70240F"/>
                </a:solidFill>
                <a:latin typeface="Founders Grotesk" panose="020B0503030202060203" pitchFamily="34" charset="77"/>
                <a:ea typeface="Gibson" charset="0"/>
                <a:cs typeface="Gibson" charset="0"/>
              </a:rPr>
              <a:t>primo livello 		(triennale)</a:t>
            </a:r>
          </a:p>
          <a:p>
            <a:pPr marL="342900" indent="-342900" algn="just">
              <a:buFont typeface="Arial" panose="020B0604020202020204" pitchFamily="34" charset="0"/>
              <a:buChar char="•"/>
            </a:pPr>
            <a:r>
              <a:rPr lang="it-IT" sz="2000" dirty="0">
                <a:solidFill>
                  <a:srgbClr val="70240F"/>
                </a:solidFill>
                <a:latin typeface="Founders Grotesk" panose="020B0503030202060203" pitchFamily="34" charset="77"/>
                <a:ea typeface="Gibson" charset="0"/>
                <a:cs typeface="Gibson" charset="0"/>
              </a:rPr>
              <a:t>secondo livello 	(magistrale)</a:t>
            </a:r>
          </a:p>
          <a:p>
            <a:pPr marL="342900" indent="-342900" algn="just">
              <a:buFont typeface="Arial" panose="020B0604020202020204" pitchFamily="34" charset="0"/>
              <a:buChar char="•"/>
            </a:pPr>
            <a:r>
              <a:rPr lang="it-IT" sz="2000" dirty="0">
                <a:solidFill>
                  <a:srgbClr val="70240F"/>
                </a:solidFill>
                <a:latin typeface="Founders Grotesk" panose="020B0503030202060203" pitchFamily="34" charset="77"/>
                <a:ea typeface="Gibson" charset="0"/>
                <a:cs typeface="Gibson" charset="0"/>
              </a:rPr>
              <a:t>terzo livello 		(dottorato)</a:t>
            </a:r>
          </a:p>
          <a:p>
            <a:pPr algn="just"/>
            <a:endParaRPr lang="it-IT" sz="1600" dirty="0">
              <a:solidFill>
                <a:srgbClr val="70240F"/>
              </a:solidFill>
              <a:latin typeface="Founders Grotesk" panose="020B0503030202060203" pitchFamily="34" charset="77"/>
              <a:ea typeface="Gibson" charset="0"/>
              <a:cs typeface="Gibson" charset="0"/>
            </a:endParaRPr>
          </a:p>
          <a:p>
            <a:pPr algn="just"/>
            <a:r>
              <a:rPr lang="it-IT" sz="2000" dirty="0">
                <a:solidFill>
                  <a:srgbClr val="70240F"/>
                </a:solidFill>
                <a:latin typeface="Founders Grotesk" panose="020B0503030202060203" pitchFamily="34" charset="77"/>
                <a:ea typeface="Gibson" charset="0"/>
                <a:cs typeface="Gibson" charset="0"/>
              </a:rPr>
              <a:t>dell’</a:t>
            </a:r>
            <a:r>
              <a:rPr lang="it-IT" sz="2000" b="1" dirty="0">
                <a:solidFill>
                  <a:srgbClr val="70240F"/>
                </a:solidFill>
                <a:latin typeface="Founders Grotesk" panose="020B0503030202060203" pitchFamily="34" charset="77"/>
                <a:ea typeface="Gibson" charset="0"/>
                <a:cs typeface="Gibson" charset="0"/>
              </a:rPr>
              <a:t>Università degli Studi di Trieste</a:t>
            </a:r>
            <a:r>
              <a:rPr lang="it-IT" sz="2000" dirty="0">
                <a:solidFill>
                  <a:srgbClr val="70240F"/>
                </a:solidFill>
                <a:latin typeface="Founders Grotesk" panose="020B0503030202060203" pitchFamily="34" charset="77"/>
                <a:ea typeface="Gibson" charset="0"/>
                <a:cs typeface="Gibson" charset="0"/>
              </a:rPr>
              <a:t>, in possesso dei requisiti previsti dalla sede di destinazione scelta.</a:t>
            </a:r>
          </a:p>
          <a:p>
            <a:pPr algn="just"/>
            <a:endParaRPr lang="it-IT" dirty="0">
              <a:solidFill>
                <a:srgbClr val="70240F"/>
              </a:solidFill>
              <a:latin typeface="Founders Grotesk" panose="020B0503030202060203" pitchFamily="34" charset="77"/>
            </a:endParaRPr>
          </a:p>
          <a:p>
            <a:pPr algn="just"/>
            <a:r>
              <a:rPr lang="it-IT" sz="2000" dirty="0">
                <a:solidFill>
                  <a:srgbClr val="70240F"/>
                </a:solidFill>
                <a:latin typeface="Founders Grotesk" panose="020B0503030202060203" pitchFamily="34" charset="77"/>
              </a:rPr>
              <a:t>Tutte le informazioni sono inserite nel </a:t>
            </a:r>
            <a:r>
              <a:rPr lang="it-IT" sz="2000" b="1" dirty="0">
                <a:solidFill>
                  <a:srgbClr val="70240F"/>
                </a:solidFill>
                <a:latin typeface="Founders Grotesk" panose="020B0503030202060203" pitchFamily="34" charset="77"/>
              </a:rPr>
              <a:t>Bando Erasmus+ Studio 2025-2026</a:t>
            </a:r>
            <a:r>
              <a:rPr lang="it-IT" sz="1400" dirty="0">
                <a:solidFill>
                  <a:srgbClr val="70240F"/>
                </a:solidFill>
                <a:latin typeface="Founders Grotesk" panose="020B0503030202060203" pitchFamily="34" charset="77"/>
                <a:ea typeface="Gibson" charset="0"/>
                <a:cs typeface="Gibson" charset="0"/>
              </a:rPr>
              <a:t>.</a:t>
            </a:r>
          </a:p>
          <a:p>
            <a:pPr algn="just"/>
            <a:endParaRPr lang="it-IT" sz="2000" dirty="0">
              <a:solidFill>
                <a:srgbClr val="70240F"/>
              </a:solidFill>
              <a:latin typeface="Founders Grotesk" panose="020B0503030202060203" pitchFamily="34" charset="77"/>
              <a:ea typeface="Gibson" charset="0"/>
              <a:cs typeface="Gibson" charset="0"/>
            </a:endParaRPr>
          </a:p>
          <a:p>
            <a:pPr algn="r"/>
            <a:r>
              <a:rPr lang="it-IT" sz="1600" dirty="0">
                <a:solidFill>
                  <a:srgbClr val="70240F"/>
                </a:solidFill>
                <a:latin typeface="Founders Grotesk" panose="020B0503030202060203" pitchFamily="34" charset="77"/>
                <a:ea typeface="Gibson" charset="0"/>
                <a:cs typeface="Gibson" charset="0"/>
                <a:hlinkClick r:id="rId5"/>
              </a:rPr>
              <a:t>INFO Bando Erasmus+ Studio</a:t>
            </a:r>
            <a:endParaRPr lang="it-IT" sz="1600" dirty="0">
              <a:solidFill>
                <a:srgbClr val="70240F"/>
              </a:solidFill>
              <a:latin typeface="Founders Grotesk" panose="020B0503030202060203" pitchFamily="34" charset="77"/>
              <a:ea typeface="Gibson" charset="0"/>
              <a:cs typeface="Gibson" charset="0"/>
            </a:endParaRPr>
          </a:p>
        </p:txBody>
      </p:sp>
      <p:sp>
        <p:nvSpPr>
          <p:cNvPr id="6" name="Rectangle 5"/>
          <p:cNvSpPr/>
          <p:nvPr/>
        </p:nvSpPr>
        <p:spPr>
          <a:xfrm>
            <a:off x="8297165" y="418094"/>
            <a:ext cx="644728" cy="400110"/>
          </a:xfrm>
          <a:prstGeom prst="rect">
            <a:avLst/>
          </a:prstGeom>
        </p:spPr>
        <p:txBody>
          <a:bodyPr wrap="none">
            <a:spAutoFit/>
          </a:bodyPr>
          <a:lstStyle/>
          <a:p>
            <a:r>
              <a:rPr lang="it-IT" sz="2000" dirty="0">
                <a:solidFill>
                  <a:schemeClr val="bg1"/>
                </a:solidFill>
                <a:latin typeface="Founders Grotesk Semibold" panose="020B0703030202060203" pitchFamily="34" charset="0"/>
              </a:rPr>
              <a:t>chi?</a:t>
            </a:r>
            <a:endParaRPr lang="en-US" sz="2000" dirty="0">
              <a:solidFill>
                <a:schemeClr val="bg1"/>
              </a:solidFill>
              <a:latin typeface="Founders Grotesk Semibold" panose="020B0703030202060203" pitchFamily="34" charset="0"/>
            </a:endParaRPr>
          </a:p>
        </p:txBody>
      </p:sp>
    </p:spTree>
    <p:extLst>
      <p:ext uri="{BB962C8B-B14F-4D97-AF65-F5344CB8AC3E}">
        <p14:creationId xmlns:p14="http://schemas.microsoft.com/office/powerpoint/2010/main" val="493130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FC3E185-B303-E445-8467-23FFD77D3467}"/>
              </a:ext>
            </a:extLst>
          </p:cNvPr>
          <p:cNvPicPr>
            <a:picLocks noChangeAspect="1"/>
          </p:cNvPicPr>
          <p:nvPr/>
        </p:nvPicPr>
        <p:blipFill>
          <a:blip r:embed="rId3"/>
          <a:stretch>
            <a:fillRect/>
          </a:stretch>
        </p:blipFill>
        <p:spPr>
          <a:xfrm>
            <a:off x="0" y="0"/>
            <a:ext cx="9144000" cy="836188"/>
          </a:xfrm>
          <a:prstGeom prst="rect">
            <a:avLst/>
          </a:prstGeom>
        </p:spPr>
      </p:pic>
      <p:sp>
        <p:nvSpPr>
          <p:cNvPr id="5" name="CasellaDiTesto 4">
            <a:extLst>
              <a:ext uri="{FF2B5EF4-FFF2-40B4-BE49-F238E27FC236}">
                <a16:creationId xmlns:a16="http://schemas.microsoft.com/office/drawing/2014/main" id="{FF17ED5F-5680-5B40-A954-D09969114D11}"/>
              </a:ext>
            </a:extLst>
          </p:cNvPr>
          <p:cNvSpPr txBox="1"/>
          <p:nvPr/>
        </p:nvSpPr>
        <p:spPr>
          <a:xfrm>
            <a:off x="352770" y="327728"/>
            <a:ext cx="5801989" cy="415498"/>
          </a:xfrm>
          <a:prstGeom prst="rect">
            <a:avLst/>
          </a:prstGeom>
          <a:noFill/>
        </p:spPr>
        <p:txBody>
          <a:bodyPr wrap="square" rtlCol="0">
            <a:spAutoFit/>
          </a:bodyPr>
          <a:lstStyle/>
          <a:p>
            <a:r>
              <a:rPr lang="it-IT" sz="2100" b="1" dirty="0">
                <a:solidFill>
                  <a:schemeClr val="bg1"/>
                </a:solidFill>
                <a:latin typeface="Founders Grotesk" panose="020B0503030202060203" pitchFamily="34" charset="77"/>
                <a:ea typeface="Gibson SemiBold" charset="0"/>
                <a:cs typeface="Gibson SemiBold" charset="0"/>
              </a:rPr>
              <a:t>ERASMUS+ STUDIO</a:t>
            </a:r>
          </a:p>
        </p:txBody>
      </p:sp>
      <p:sp>
        <p:nvSpPr>
          <p:cNvPr id="8" name="CasellaDiTesto 10">
            <a:extLst>
              <a:ext uri="{FF2B5EF4-FFF2-40B4-BE49-F238E27FC236}">
                <a16:creationId xmlns:a16="http://schemas.microsoft.com/office/drawing/2014/main" id="{7751E33A-1AB6-A747-8348-02B291D7DCB0}"/>
              </a:ext>
            </a:extLst>
          </p:cNvPr>
          <p:cNvSpPr txBox="1"/>
          <p:nvPr/>
        </p:nvSpPr>
        <p:spPr>
          <a:xfrm>
            <a:off x="457200" y="1134228"/>
            <a:ext cx="8229600" cy="4154984"/>
          </a:xfrm>
          <a:prstGeom prst="rect">
            <a:avLst/>
          </a:prstGeom>
          <a:noFill/>
        </p:spPr>
        <p:txBody>
          <a:bodyPr wrap="square" rtlCol="0">
            <a:spAutoFit/>
          </a:bodyPr>
          <a:lstStyle/>
          <a:p>
            <a:pPr algn="just"/>
            <a:r>
              <a:rPr lang="it-IT" sz="2000" b="1" dirty="0">
                <a:solidFill>
                  <a:srgbClr val="70240F"/>
                </a:solidFill>
                <a:latin typeface="Founders Grotesk" panose="020B0503030202060203" pitchFamily="34" charset="77"/>
                <a:ea typeface="Gibson" charset="0"/>
                <a:cs typeface="Gibson" charset="0"/>
              </a:rPr>
              <a:t>Mobilità </a:t>
            </a:r>
            <a:r>
              <a:rPr lang="it-IT" sz="2000" b="1" dirty="0" err="1">
                <a:solidFill>
                  <a:srgbClr val="70240F"/>
                </a:solidFill>
                <a:latin typeface="Founders Grotesk" panose="020B0503030202060203" pitchFamily="34" charset="77"/>
                <a:ea typeface="Gibson" charset="0"/>
                <a:cs typeface="Gibson" charset="0"/>
              </a:rPr>
              <a:t>a.a</a:t>
            </a:r>
            <a:r>
              <a:rPr lang="it-IT" sz="2000" b="1" dirty="0">
                <a:solidFill>
                  <a:srgbClr val="70240F"/>
                </a:solidFill>
                <a:latin typeface="Founders Grotesk" panose="020B0503030202060203" pitchFamily="34" charset="77"/>
                <a:ea typeface="Gibson" charset="0"/>
                <a:cs typeface="Gibson" charset="0"/>
              </a:rPr>
              <a:t>. 2025/2026</a:t>
            </a:r>
          </a:p>
          <a:p>
            <a:pPr algn="just"/>
            <a:endParaRPr lang="it-IT" sz="2000" dirty="0">
              <a:solidFill>
                <a:srgbClr val="70240F"/>
              </a:solidFill>
              <a:latin typeface="Founders Grotesk" panose="020B0503030202060203" pitchFamily="34" charset="77"/>
              <a:ea typeface="Gibson" charset="0"/>
              <a:cs typeface="Gibson" charset="0"/>
            </a:endParaRPr>
          </a:p>
          <a:p>
            <a:pPr marL="342900" indent="-342900" algn="just">
              <a:buFont typeface="Arial" panose="020B0604020202020204" pitchFamily="34" charset="0"/>
              <a:buChar char="•"/>
            </a:pPr>
            <a:r>
              <a:rPr lang="it-IT" sz="2000" dirty="0">
                <a:solidFill>
                  <a:srgbClr val="70240F"/>
                </a:solidFill>
                <a:latin typeface="Founders Grotesk" panose="020B0503030202060203" pitchFamily="34" charset="77"/>
                <a:ea typeface="Gibson" charset="0"/>
                <a:cs typeface="Gibson" charset="0"/>
              </a:rPr>
              <a:t>Primo semestre</a:t>
            </a:r>
          </a:p>
          <a:p>
            <a:pPr marL="342900" indent="-342900" algn="just">
              <a:buFont typeface="Arial" panose="020B0604020202020204" pitchFamily="34" charset="0"/>
              <a:buChar char="•"/>
            </a:pPr>
            <a:r>
              <a:rPr lang="it-IT" sz="2000" dirty="0">
                <a:solidFill>
                  <a:srgbClr val="70240F"/>
                </a:solidFill>
                <a:latin typeface="Founders Grotesk" panose="020B0503030202060203" pitchFamily="34" charset="77"/>
                <a:ea typeface="Gibson" charset="0"/>
                <a:cs typeface="Gibson" charset="0"/>
              </a:rPr>
              <a:t>Secondo semestre</a:t>
            </a:r>
          </a:p>
          <a:p>
            <a:pPr marL="342900" indent="-342900" algn="just">
              <a:buFont typeface="Arial" panose="020B0604020202020204" pitchFamily="34" charset="0"/>
              <a:buChar char="•"/>
            </a:pPr>
            <a:r>
              <a:rPr lang="it-IT" sz="2000" dirty="0">
                <a:solidFill>
                  <a:srgbClr val="70240F"/>
                </a:solidFill>
                <a:latin typeface="Founders Grotesk" panose="020B0503030202060203" pitchFamily="34" charset="77"/>
                <a:ea typeface="Gibson" charset="0"/>
                <a:cs typeface="Gibson" charset="0"/>
              </a:rPr>
              <a:t>Intero anno accademico</a:t>
            </a:r>
          </a:p>
          <a:p>
            <a:pPr algn="just"/>
            <a:endParaRPr lang="it-IT" sz="2000" dirty="0">
              <a:solidFill>
                <a:srgbClr val="70240F"/>
              </a:solidFill>
              <a:latin typeface="Founders Grotesk" panose="020B0503030202060203" pitchFamily="34" charset="77"/>
              <a:ea typeface="Gibson" charset="0"/>
              <a:cs typeface="Gibson" charset="0"/>
            </a:endParaRPr>
          </a:p>
          <a:p>
            <a:pPr algn="just"/>
            <a:endParaRPr lang="it-IT" sz="2000" dirty="0">
              <a:solidFill>
                <a:srgbClr val="70240F"/>
              </a:solidFill>
              <a:latin typeface="Founders Grotesk" panose="020B0503030202060203" pitchFamily="34" charset="77"/>
              <a:ea typeface="Gibson" charset="0"/>
              <a:cs typeface="Gibson" charset="0"/>
            </a:endParaRPr>
          </a:p>
          <a:p>
            <a:pPr algn="just"/>
            <a:r>
              <a:rPr lang="it-IT" sz="2000" dirty="0">
                <a:solidFill>
                  <a:srgbClr val="70240F"/>
                </a:solidFill>
                <a:latin typeface="Founders Grotesk" panose="020B0503030202060203" pitchFamily="34" charset="77"/>
                <a:ea typeface="Gibson" charset="0"/>
                <a:cs typeface="Gibson" charset="0"/>
              </a:rPr>
              <a:t>Complessivamente è possibile svolgere un periodo di mobilità per studio da 2 a max 12 mesi per ogni ciclo di studio e da 2 a max 24 mesi per i corsi a ciclo unico. </a:t>
            </a:r>
          </a:p>
          <a:p>
            <a:pPr algn="just"/>
            <a:endParaRPr lang="it-IT" sz="4200" dirty="0">
              <a:solidFill>
                <a:srgbClr val="70240F"/>
              </a:solidFill>
              <a:latin typeface="Founders Grotesk" panose="020B0503030202060203" pitchFamily="34" charset="77"/>
              <a:ea typeface="Gibson" charset="0"/>
              <a:cs typeface="Gibson" charset="0"/>
            </a:endParaRPr>
          </a:p>
          <a:p>
            <a:pPr algn="r"/>
            <a:r>
              <a:rPr lang="it-IT" sz="1600" dirty="0">
                <a:solidFill>
                  <a:srgbClr val="70240F"/>
                </a:solidFill>
                <a:latin typeface="Founders Grotesk" panose="020B0503030202060203" pitchFamily="34" charset="77"/>
                <a:ea typeface="Gibson" charset="0"/>
                <a:cs typeface="Gibson" charset="0"/>
                <a:hlinkClick r:id="rId4"/>
              </a:rPr>
              <a:t>INFO Bando Erasmus+ Studio</a:t>
            </a:r>
            <a:endParaRPr lang="it-IT" sz="1600" dirty="0">
              <a:solidFill>
                <a:srgbClr val="70240F"/>
              </a:solidFill>
              <a:latin typeface="Founders Grotesk" panose="020B0503030202060203" pitchFamily="34" charset="77"/>
              <a:ea typeface="Gibson" charset="0"/>
              <a:cs typeface="Gibson" charset="0"/>
            </a:endParaRPr>
          </a:p>
        </p:txBody>
      </p:sp>
      <p:sp>
        <p:nvSpPr>
          <p:cNvPr id="6" name="Rectangle 5"/>
          <p:cNvSpPr/>
          <p:nvPr/>
        </p:nvSpPr>
        <p:spPr>
          <a:xfrm>
            <a:off x="8003623" y="418094"/>
            <a:ext cx="1140377" cy="400110"/>
          </a:xfrm>
          <a:prstGeom prst="rect">
            <a:avLst/>
          </a:prstGeom>
        </p:spPr>
        <p:txBody>
          <a:bodyPr wrap="none">
            <a:spAutoFit/>
          </a:bodyPr>
          <a:lstStyle/>
          <a:p>
            <a:r>
              <a:rPr lang="it-IT" sz="2000" dirty="0">
                <a:solidFill>
                  <a:schemeClr val="bg1"/>
                </a:solidFill>
                <a:latin typeface="Founders Grotesk Semibold" panose="020B0703030202060203" pitchFamily="34" charset="0"/>
              </a:rPr>
              <a:t>quando?</a:t>
            </a:r>
            <a:endParaRPr lang="en-US" sz="2000" dirty="0">
              <a:solidFill>
                <a:schemeClr val="bg1"/>
              </a:solidFill>
              <a:latin typeface="Founders Grotesk Semibold" panose="020B0703030202060203" pitchFamily="34" charset="0"/>
            </a:endParaRPr>
          </a:p>
        </p:txBody>
      </p:sp>
    </p:spTree>
    <p:extLst>
      <p:ext uri="{BB962C8B-B14F-4D97-AF65-F5344CB8AC3E}">
        <p14:creationId xmlns:p14="http://schemas.microsoft.com/office/powerpoint/2010/main" val="1973628743"/>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6973</TotalTime>
  <Words>7756</Words>
  <Application>Microsoft Office PowerPoint</Application>
  <PresentationFormat>Presentazione su schermo (16:9)</PresentationFormat>
  <Paragraphs>2400</Paragraphs>
  <Slides>68</Slides>
  <Notes>68</Notes>
  <HiddenSlides>0</HiddenSlides>
  <MMClips>0</MMClips>
  <ScaleCrop>false</ScaleCrop>
  <HeadingPairs>
    <vt:vector size="6" baseType="variant">
      <vt:variant>
        <vt:lpstr>Caratteri utilizzati</vt:lpstr>
      </vt:variant>
      <vt:variant>
        <vt:i4>11</vt:i4>
      </vt:variant>
      <vt:variant>
        <vt:lpstr>Tema</vt:lpstr>
      </vt:variant>
      <vt:variant>
        <vt:i4>1</vt:i4>
      </vt:variant>
      <vt:variant>
        <vt:lpstr>Titoli diapositive</vt:lpstr>
      </vt:variant>
      <vt:variant>
        <vt:i4>68</vt:i4>
      </vt:variant>
    </vt:vector>
  </HeadingPairs>
  <TitlesOfParts>
    <vt:vector size="80" baseType="lpstr">
      <vt:lpstr>Aptos Narrow</vt:lpstr>
      <vt:lpstr>Arial</vt:lpstr>
      <vt:lpstr>Calibri</vt:lpstr>
      <vt:lpstr>Calibri Light</vt:lpstr>
      <vt:lpstr>Founders Grotesk</vt:lpstr>
      <vt:lpstr>Founders Grotesk Bold</vt:lpstr>
      <vt:lpstr>Founders Grotesk Light</vt:lpstr>
      <vt:lpstr>Founders Grotesk Medium</vt:lpstr>
      <vt:lpstr>Founders Grotesk Semibold</vt:lpstr>
      <vt:lpstr>OpenSans-Bold</vt:lpstr>
      <vt:lpstr>Times New Roman</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Chiara Boscarol</dc:creator>
  <cp:lastModifiedBy>PRESTAMBURGO SONIA</cp:lastModifiedBy>
  <cp:revision>386</cp:revision>
  <dcterms:created xsi:type="dcterms:W3CDTF">2018-02-12T09:47:17Z</dcterms:created>
  <dcterms:modified xsi:type="dcterms:W3CDTF">2025-01-27T16:40:00Z</dcterms:modified>
</cp:coreProperties>
</file>